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501" r:id="rId3"/>
    <p:sldId id="259" r:id="rId4"/>
    <p:sldId id="260" r:id="rId5"/>
    <p:sldId id="261" r:id="rId6"/>
    <p:sldId id="267" r:id="rId7"/>
    <p:sldId id="268" r:id="rId8"/>
    <p:sldId id="269" r:id="rId9"/>
    <p:sldId id="270" r:id="rId10"/>
    <p:sldId id="271" r:id="rId11"/>
    <p:sldId id="272" r:id="rId12"/>
    <p:sldId id="273" r:id="rId13"/>
    <p:sldId id="274" r:id="rId14"/>
    <p:sldId id="275" r:id="rId15"/>
    <p:sldId id="276" r:id="rId16"/>
    <p:sldId id="277" r:id="rId17"/>
    <p:sldId id="281" r:id="rId18"/>
    <p:sldId id="324" r:id="rId19"/>
    <p:sldId id="360" r:id="rId20"/>
    <p:sldId id="355" r:id="rId21"/>
    <p:sldId id="364" r:id="rId22"/>
    <p:sldId id="366" r:id="rId23"/>
    <p:sldId id="367" r:id="rId24"/>
    <p:sldId id="368" r:id="rId25"/>
    <p:sldId id="369" r:id="rId26"/>
    <p:sldId id="371" r:id="rId27"/>
    <p:sldId id="385" r:id="rId28"/>
    <p:sldId id="374" r:id="rId29"/>
    <p:sldId id="372" r:id="rId30"/>
    <p:sldId id="375" r:id="rId31"/>
    <p:sldId id="379" r:id="rId32"/>
    <p:sldId id="376" r:id="rId33"/>
    <p:sldId id="584" r:id="rId34"/>
    <p:sldId id="585" r:id="rId35"/>
    <p:sldId id="545" r:id="rId36"/>
    <p:sldId id="546" r:id="rId37"/>
    <p:sldId id="547" r:id="rId38"/>
    <p:sldId id="548" r:id="rId39"/>
    <p:sldId id="549" r:id="rId40"/>
    <p:sldId id="550" r:id="rId41"/>
    <p:sldId id="551" r:id="rId42"/>
    <p:sldId id="552" r:id="rId43"/>
    <p:sldId id="553" r:id="rId44"/>
    <p:sldId id="554" r:id="rId45"/>
    <p:sldId id="555" r:id="rId46"/>
    <p:sldId id="556" r:id="rId47"/>
    <p:sldId id="557" r:id="rId48"/>
    <p:sldId id="558" r:id="rId49"/>
    <p:sldId id="559" r:id="rId50"/>
    <p:sldId id="560" r:id="rId51"/>
    <p:sldId id="561" r:id="rId52"/>
    <p:sldId id="562" r:id="rId53"/>
    <p:sldId id="563" r:id="rId54"/>
    <p:sldId id="564" r:id="rId55"/>
    <p:sldId id="565" r:id="rId56"/>
    <p:sldId id="566" r:id="rId57"/>
    <p:sldId id="567" r:id="rId58"/>
    <p:sldId id="568" r:id="rId59"/>
    <p:sldId id="569" r:id="rId60"/>
    <p:sldId id="570" r:id="rId61"/>
    <p:sldId id="571" r:id="rId62"/>
    <p:sldId id="572" r:id="rId63"/>
    <p:sldId id="573" r:id="rId64"/>
    <p:sldId id="574" r:id="rId65"/>
    <p:sldId id="575" r:id="rId66"/>
    <p:sldId id="576" r:id="rId67"/>
    <p:sldId id="577" r:id="rId68"/>
    <p:sldId id="578" r:id="rId69"/>
    <p:sldId id="579" r:id="rId70"/>
    <p:sldId id="580" r:id="rId71"/>
    <p:sldId id="581" r:id="rId72"/>
    <p:sldId id="582" r:id="rId73"/>
    <p:sldId id="283" r:id="rId74"/>
    <p:sldId id="387" r:id="rId75"/>
    <p:sldId id="322" r:id="rId76"/>
    <p:sldId id="284" r:id="rId77"/>
    <p:sldId id="386" r:id="rId78"/>
    <p:sldId id="388" r:id="rId79"/>
    <p:sldId id="417" r:id="rId80"/>
    <p:sldId id="418" r:id="rId81"/>
    <p:sldId id="390" r:id="rId82"/>
    <p:sldId id="391" r:id="rId83"/>
    <p:sldId id="392" r:id="rId84"/>
    <p:sldId id="393" r:id="rId85"/>
    <p:sldId id="399" r:id="rId86"/>
    <p:sldId id="395" r:id="rId87"/>
    <p:sldId id="403" r:id="rId88"/>
    <p:sldId id="404" r:id="rId89"/>
    <p:sldId id="402" r:id="rId90"/>
    <p:sldId id="408" r:id="rId91"/>
    <p:sldId id="409" r:id="rId92"/>
    <p:sldId id="410" r:id="rId93"/>
    <p:sldId id="411" r:id="rId94"/>
    <p:sldId id="412" r:id="rId95"/>
    <p:sldId id="413" r:id="rId96"/>
    <p:sldId id="414" r:id="rId97"/>
    <p:sldId id="415" r:id="rId98"/>
    <p:sldId id="396" r:id="rId99"/>
    <p:sldId id="397" r:id="rId100"/>
    <p:sldId id="451" r:id="rId101"/>
    <p:sldId id="452" r:id="rId102"/>
    <p:sldId id="454" r:id="rId103"/>
    <p:sldId id="463" r:id="rId104"/>
    <p:sldId id="464" r:id="rId105"/>
    <p:sldId id="465" r:id="rId106"/>
    <p:sldId id="466" r:id="rId107"/>
    <p:sldId id="467" r:id="rId108"/>
    <p:sldId id="468" r:id="rId109"/>
    <p:sldId id="470" r:id="rId110"/>
    <p:sldId id="456" r:id="rId111"/>
    <p:sldId id="457" r:id="rId112"/>
    <p:sldId id="458" r:id="rId113"/>
    <p:sldId id="519" r:id="rId114"/>
    <p:sldId id="453" r:id="rId115"/>
    <p:sldId id="285" r:id="rId116"/>
    <p:sldId id="459" r:id="rId117"/>
    <p:sldId id="471" r:id="rId118"/>
    <p:sldId id="472" r:id="rId119"/>
    <p:sldId id="460" r:id="rId120"/>
    <p:sldId id="461" r:id="rId121"/>
    <p:sldId id="462" r:id="rId122"/>
    <p:sldId id="473" r:id="rId123"/>
    <p:sldId id="474" r:id="rId124"/>
    <p:sldId id="476" r:id="rId125"/>
    <p:sldId id="477" r:id="rId126"/>
    <p:sldId id="286" r:id="rId127"/>
    <p:sldId id="304" r:id="rId128"/>
    <p:sldId id="478" r:id="rId129"/>
    <p:sldId id="481" r:id="rId130"/>
    <p:sldId id="482" r:id="rId131"/>
    <p:sldId id="483" r:id="rId132"/>
    <p:sldId id="484" r:id="rId133"/>
    <p:sldId id="485" r:id="rId134"/>
    <p:sldId id="518" r:id="rId135"/>
    <p:sldId id="520" r:id="rId136"/>
    <p:sldId id="516" r:id="rId137"/>
    <p:sldId id="487" r:id="rId138"/>
    <p:sldId id="488" r:id="rId139"/>
    <p:sldId id="512" r:id="rId140"/>
    <p:sldId id="489" r:id="rId141"/>
    <p:sldId id="492" r:id="rId142"/>
    <p:sldId id="521" r:id="rId143"/>
    <p:sldId id="522" r:id="rId144"/>
    <p:sldId id="493" r:id="rId145"/>
    <p:sldId id="494" r:id="rId146"/>
    <p:sldId id="495" r:id="rId147"/>
    <p:sldId id="496" r:id="rId148"/>
    <p:sldId id="497" r:id="rId149"/>
    <p:sldId id="498" r:id="rId150"/>
    <p:sldId id="499" r:id="rId151"/>
    <p:sldId id="527" r:id="rId152"/>
    <p:sldId id="528" r:id="rId153"/>
    <p:sldId id="533" r:id="rId154"/>
    <p:sldId id="534" r:id="rId155"/>
    <p:sldId id="535" r:id="rId156"/>
    <p:sldId id="539" r:id="rId157"/>
    <p:sldId id="530" r:id="rId158"/>
    <p:sldId id="536" r:id="rId159"/>
    <p:sldId id="537" r:id="rId160"/>
    <p:sldId id="538" r:id="rId161"/>
    <p:sldId id="531" r:id="rId162"/>
    <p:sldId id="540" r:id="rId163"/>
    <p:sldId id="541" r:id="rId164"/>
    <p:sldId id="542" r:id="rId16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31"/>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FC4E9E0-5AD8-4708-97E8-49DD7017D5FF}"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6FCFA9-6CEA-46F5-AC15-5F8B4BDDD155}"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C4E9E0-5AD8-4708-97E8-49DD7017D5FF}"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6FCFA9-6CEA-46F5-AC15-5F8B4BDDD15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4"/>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44"/>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C4E9E0-5AD8-4708-97E8-49DD7017D5FF}"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6FCFA9-6CEA-46F5-AC15-5F8B4BDDD15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C4E9E0-5AD8-4708-97E8-49DD7017D5FF}"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6FCFA9-6CEA-46F5-AC15-5F8B4BDDD15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6"/>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7FC4E9E0-5AD8-4708-97E8-49DD7017D5FF}"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6FCFA9-6CEA-46F5-AC15-5F8B4BDDD15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FC4E9E0-5AD8-4708-97E8-49DD7017D5FF}" type="datetimeFigureOut">
              <a:rPr lang="it-IT" smtClean="0"/>
              <a:pPr/>
              <a:t>19/04/2018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6FCFA9-6CEA-46F5-AC15-5F8B4BDDD15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FC4E9E0-5AD8-4708-97E8-49DD7017D5FF}" type="datetimeFigureOut">
              <a:rPr lang="it-IT" smtClean="0"/>
              <a:pPr/>
              <a:t>19/04/2018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C6FCFA9-6CEA-46F5-AC15-5F8B4BDDD15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7FC4E9E0-5AD8-4708-97E8-49DD7017D5FF}" type="datetimeFigureOut">
              <a:rPr lang="it-IT" smtClean="0"/>
              <a:pPr/>
              <a:t>19/04/2018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C6FCFA9-6CEA-46F5-AC15-5F8B4BDDD15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C4E9E0-5AD8-4708-97E8-49DD7017D5FF}" type="datetimeFigureOut">
              <a:rPr lang="it-IT" smtClean="0"/>
              <a:pPr/>
              <a:t>19/04/2018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C6FCFA9-6CEA-46F5-AC15-5F8B4BDDD15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2"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FC4E9E0-5AD8-4708-97E8-49DD7017D5FF}" type="datetimeFigureOut">
              <a:rPr lang="it-IT" smtClean="0"/>
              <a:pPr/>
              <a:t>19/04/2018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6FCFA9-6CEA-46F5-AC15-5F8B4BDDD15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FC4E9E0-5AD8-4708-97E8-49DD7017D5FF}" type="datetimeFigureOut">
              <a:rPr lang="it-IT" smtClean="0"/>
              <a:pPr/>
              <a:t>19/04/2018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6FCFA9-6CEA-46F5-AC15-5F8B4BDDD155}"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C4E9E0-5AD8-4708-97E8-49DD7017D5FF}" type="datetimeFigureOut">
              <a:rPr lang="it-IT" smtClean="0"/>
              <a:pPr/>
              <a:t>19/04/2018</a:t>
            </a:fld>
            <a:endParaRPr lang="it-IT"/>
          </a:p>
        </p:txBody>
      </p:sp>
      <p:sp>
        <p:nvSpPr>
          <p:cNvPr id="5" name="Segnaposto piè di pagina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FCFA9-6CEA-46F5-AC15-5F8B4BDDD155}" type="slidenum">
              <a:rPr lang="it-IT" smtClean="0"/>
              <a:pPr/>
              <a:t>‹N›</a:t>
            </a:fld>
            <a:endParaRPr lang="it-IT"/>
          </a:p>
        </p:txBody>
      </p:sp>
      <p:pic>
        <p:nvPicPr>
          <p:cNvPr id="8" name="Immagine 7">
            <a:extLst>
              <a:ext uri="{FF2B5EF4-FFF2-40B4-BE49-F238E27FC236}">
                <a16:creationId xmlns:a16="http://schemas.microsoft.com/office/drawing/2014/main" id="{59EE6884-97D9-46A4-A588-E5E906C69AE3}"/>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626096" y="17082"/>
            <a:ext cx="1517904" cy="829056"/>
          </a:xfrm>
          <a:prstGeom prst="rect">
            <a:avLst/>
          </a:prstGeom>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988841"/>
            <a:ext cx="8229600" cy="3960440"/>
          </a:xfrm>
        </p:spPr>
        <p:txBody>
          <a:bodyPr/>
          <a:lstStyle/>
          <a:p>
            <a:pPr marL="0" indent="0" algn="ctr">
              <a:buNone/>
            </a:pPr>
            <a:r>
              <a:rPr lang="it-IT"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IL NUOVO "VOLTO" DEL </a:t>
            </a:r>
            <a:r>
              <a:rPr lang="it-IT"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RUP</a:t>
            </a:r>
            <a:r>
              <a:rPr lang="it-IT"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DOPO GLI INTERVENTI DELL'ANAC E DELLA GIURISPRUDENZA</a:t>
            </a:r>
            <a:endParaRPr lang="it-IT"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1800" b="1" dirty="0">
                <a:latin typeface="Times New Roman" pitchFamily="18" charset="0"/>
                <a:cs typeface="Times New Roman" pitchFamily="18" charset="0"/>
              </a:rPr>
              <a:t>LEGGE DELEGA</a:t>
            </a:r>
            <a:endParaRPr lang="it-IT" sz="1800" dirty="0"/>
          </a:p>
        </p:txBody>
      </p:sp>
      <p:sp>
        <p:nvSpPr>
          <p:cNvPr id="3" name="Segnaposto contenuto 2"/>
          <p:cNvSpPr>
            <a:spLocks noGrp="1"/>
          </p:cNvSpPr>
          <p:nvPr>
            <p:ph idx="1"/>
          </p:nvPr>
        </p:nvSpPr>
        <p:spPr>
          <a:xfrm>
            <a:off x="457200" y="1124747"/>
            <a:ext cx="8229600" cy="5001419"/>
          </a:xfrm>
        </p:spPr>
        <p:txBody>
          <a:bodyPr>
            <a:normAutofit/>
          </a:bodyPr>
          <a:lstStyle/>
          <a:p>
            <a:pPr algn="just">
              <a:buNone/>
            </a:pPr>
            <a:r>
              <a:rPr lang="it-IT" sz="4000" b="1" u="sng" dirty="0">
                <a:latin typeface="Times New Roman" pitchFamily="18" charset="0"/>
                <a:cs typeface="Times New Roman" pitchFamily="18" charset="0"/>
              </a:rPr>
              <a:t>Articolo 1, comma 8°</a:t>
            </a:r>
            <a:r>
              <a:rPr lang="it-IT" sz="4000" dirty="0">
                <a:latin typeface="Times New Roman" pitchFamily="18" charset="0"/>
                <a:cs typeface="Times New Roman" pitchFamily="18" charset="0"/>
              </a:rPr>
              <a:t>:   “</a:t>
            </a:r>
            <a:r>
              <a:rPr lang="it-IT" sz="4000" i="1" dirty="0">
                <a:solidFill>
                  <a:srgbClr val="FF0000"/>
                </a:solidFill>
                <a:latin typeface="Times New Roman" pitchFamily="18" charset="0"/>
                <a:cs typeface="Times New Roman" pitchFamily="18" charset="0"/>
              </a:rPr>
              <a:t>Entro un anno</a:t>
            </a:r>
            <a:r>
              <a:rPr lang="it-IT" sz="4000" i="1" dirty="0">
                <a:latin typeface="Times New Roman" pitchFamily="18" charset="0"/>
                <a:cs typeface="Times New Roman" pitchFamily="18" charset="0"/>
              </a:rPr>
              <a:t> dalla data di entrata in vigore di ciascuno dei decreti legislativi di cui al comma 1, </a:t>
            </a:r>
            <a:r>
              <a:rPr lang="it-IT" sz="4000" i="1" dirty="0">
                <a:solidFill>
                  <a:srgbClr val="FF0000"/>
                </a:solidFill>
                <a:latin typeface="Times New Roman" pitchFamily="18" charset="0"/>
                <a:cs typeface="Times New Roman" pitchFamily="18" charset="0"/>
              </a:rPr>
              <a:t>il Governo può adottare </a:t>
            </a:r>
            <a:r>
              <a:rPr lang="it-IT" sz="4000" b="1" i="1" u="sng" dirty="0">
                <a:solidFill>
                  <a:srgbClr val="FF0000"/>
                </a:solidFill>
                <a:latin typeface="Times New Roman" pitchFamily="18" charset="0"/>
                <a:cs typeface="Times New Roman" pitchFamily="18" charset="0"/>
              </a:rPr>
              <a:t>disposizioni integrative e correttive</a:t>
            </a:r>
            <a:r>
              <a:rPr lang="it-IT" sz="4000" b="1" i="1" dirty="0">
                <a:solidFill>
                  <a:srgbClr val="FF0000"/>
                </a:solidFill>
                <a:latin typeface="Times New Roman" pitchFamily="18" charset="0"/>
                <a:cs typeface="Times New Roman" pitchFamily="18" charset="0"/>
              </a:rPr>
              <a:t> </a:t>
            </a:r>
            <a:r>
              <a:rPr lang="it-IT" sz="4000" i="1" dirty="0">
                <a:latin typeface="Times New Roman" pitchFamily="18" charset="0"/>
                <a:cs typeface="Times New Roman" pitchFamily="18" charset="0"/>
              </a:rPr>
              <a:t>nel rispetto dei </a:t>
            </a:r>
            <a:r>
              <a:rPr lang="it-IT" sz="4000" i="1" dirty="0" err="1">
                <a:latin typeface="Times New Roman" pitchFamily="18" charset="0"/>
                <a:cs typeface="Times New Roman" pitchFamily="18" charset="0"/>
              </a:rPr>
              <a:t>princìpi</a:t>
            </a:r>
            <a:r>
              <a:rPr lang="it-IT" sz="4000" i="1" dirty="0">
                <a:latin typeface="Times New Roman" pitchFamily="18" charset="0"/>
                <a:cs typeface="Times New Roman" pitchFamily="18" charset="0"/>
              </a:rPr>
              <a:t> e criteri direttivi e della procedura di cui al presente articolo</a:t>
            </a:r>
            <a:r>
              <a:rPr lang="it-IT" sz="4000" dirty="0">
                <a:latin typeface="Times New Roman" pitchFamily="18" charset="0"/>
                <a:cs typeface="Times New Roman" pitchFamily="18" charset="0"/>
              </a:rPr>
              <a:t>”.</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a:t>
            </a:r>
            <a:endParaRPr lang="it-IT" sz="1800" dirty="0"/>
          </a:p>
        </p:txBody>
      </p:sp>
      <p:sp>
        <p:nvSpPr>
          <p:cNvPr id="3" name="Segnaposto contenuto 2"/>
          <p:cNvSpPr>
            <a:spLocks noGrp="1"/>
          </p:cNvSpPr>
          <p:nvPr>
            <p:ph idx="1"/>
          </p:nvPr>
        </p:nvSpPr>
        <p:spPr>
          <a:xfrm>
            <a:off x="457200" y="1052736"/>
            <a:ext cx="8435280" cy="5616624"/>
          </a:xfrm>
        </p:spPr>
        <p:txBody>
          <a:bodyPr>
            <a:normAutofit fontScale="32500" lnSpcReduction="20000"/>
          </a:bodyPr>
          <a:lstStyle/>
          <a:p>
            <a:pPr algn="just">
              <a:buFont typeface="Wingdings" pitchFamily="2" charset="2"/>
              <a:buChar char="§"/>
            </a:pPr>
            <a:r>
              <a:rPr lang="it-IT" sz="10800" u="sng" dirty="0">
                <a:latin typeface="Times New Roman" pitchFamily="18" charset="0"/>
                <a:cs typeface="Times New Roman" pitchFamily="18" charset="0"/>
              </a:rPr>
              <a:t>Art. 31, comma 4°</a:t>
            </a:r>
            <a:r>
              <a:rPr lang="it-IT" sz="10800" dirty="0">
                <a:latin typeface="Times New Roman" pitchFamily="18" charset="0"/>
                <a:cs typeface="Times New Roman" pitchFamily="18" charset="0"/>
              </a:rPr>
              <a:t>:  </a:t>
            </a:r>
            <a:r>
              <a:rPr lang="it-IT" sz="10800" dirty="0">
                <a:solidFill>
                  <a:srgbClr val="0070C0"/>
                </a:solidFill>
                <a:latin typeface="Times New Roman" pitchFamily="18" charset="0"/>
                <a:cs typeface="Times New Roman" pitchFamily="18" charset="0"/>
              </a:rPr>
              <a:t>Oltre ai compiti </a:t>
            </a:r>
            <a:r>
              <a:rPr lang="it-IT" sz="10800" dirty="0">
                <a:latin typeface="Times New Roman" pitchFamily="18" charset="0"/>
                <a:cs typeface="Times New Roman" pitchFamily="18" charset="0"/>
              </a:rPr>
              <a:t>specificatamente previsti da altre disposizioni del codice, </a:t>
            </a:r>
            <a:r>
              <a:rPr lang="it-IT" sz="10800" b="1" dirty="0">
                <a:solidFill>
                  <a:srgbClr val="0070C0"/>
                </a:solidFill>
                <a:latin typeface="Times New Roman" pitchFamily="18" charset="0"/>
                <a:cs typeface="Times New Roman" pitchFamily="18" charset="0"/>
              </a:rPr>
              <a:t>in particolare, il </a:t>
            </a:r>
            <a:r>
              <a:rPr lang="it-IT" sz="10800" b="1" u="sng" dirty="0">
                <a:solidFill>
                  <a:srgbClr val="0070C0"/>
                </a:solidFill>
                <a:latin typeface="Times New Roman" pitchFamily="18" charset="0"/>
                <a:cs typeface="Times New Roman" pitchFamily="18" charset="0"/>
              </a:rPr>
              <a:t>RUP</a:t>
            </a:r>
            <a:r>
              <a:rPr lang="it-IT" sz="10800" dirty="0">
                <a:latin typeface="Times New Roman" pitchFamily="18" charset="0"/>
                <a:cs typeface="Times New Roman" pitchFamily="18" charset="0"/>
              </a:rPr>
              <a:t>:</a:t>
            </a:r>
          </a:p>
          <a:p>
            <a:pPr algn="just">
              <a:buNone/>
            </a:pPr>
            <a:r>
              <a:rPr lang="it-IT" sz="8000" dirty="0">
                <a:latin typeface="Times New Roman" pitchFamily="18" charset="0"/>
                <a:cs typeface="Times New Roman" pitchFamily="18" charset="0"/>
              </a:rPr>
              <a:t>a) formula proposte e fornisce dati e informazioni al fine della predisposizione del programma triennale dei lavori pubblici e dei relativi aggiornamenti annuali, nonché al fine della predisposizione di ogni altro atto di programmazione di contratti pubblici di servizi e di forniture e della predisposizione dell'avviso di </a:t>
            </a:r>
            <a:r>
              <a:rPr lang="it-IT" sz="8000" dirty="0" err="1">
                <a:latin typeface="Times New Roman" pitchFamily="18" charset="0"/>
                <a:cs typeface="Times New Roman" pitchFamily="18" charset="0"/>
              </a:rPr>
              <a:t>preinformazione</a:t>
            </a:r>
            <a:r>
              <a:rPr lang="it-IT" sz="8000" dirty="0">
                <a:latin typeface="Times New Roman" pitchFamily="18" charset="0"/>
                <a:cs typeface="Times New Roman" pitchFamily="18" charset="0"/>
              </a:rPr>
              <a:t>; </a:t>
            </a:r>
          </a:p>
          <a:p>
            <a:pPr algn="just">
              <a:buNone/>
            </a:pPr>
            <a:r>
              <a:rPr lang="it-IT" sz="8000" dirty="0">
                <a:latin typeface="Times New Roman" pitchFamily="18" charset="0"/>
                <a:cs typeface="Times New Roman" pitchFamily="18" charset="0"/>
              </a:rPr>
              <a:t>b) cura, in ciascuna fase di attuazione degli interventi, il controllo sui livelli di prestazione, di qualità e di prezzo determinati in coerenza alla copertura finanziaria e ai tempi di realizzazione dei programmi; </a:t>
            </a:r>
          </a:p>
          <a:p>
            <a:pPr algn="just">
              <a:buNone/>
            </a:pPr>
            <a:r>
              <a:rPr lang="it-IT" sz="5100" dirty="0">
                <a:latin typeface="Times New Roman" pitchFamily="18" charset="0"/>
                <a:cs typeface="Times New Roman" pitchFamily="18" charset="0"/>
              </a:rPr>
              <a:t>.</a:t>
            </a:r>
          </a:p>
          <a:p>
            <a:pPr>
              <a:buNone/>
            </a:pPr>
            <a:endParaRPr lang="it-IT"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a:t>
            </a:r>
            <a:endParaRPr lang="it-IT" sz="1800" dirty="0"/>
          </a:p>
        </p:txBody>
      </p:sp>
      <p:sp>
        <p:nvSpPr>
          <p:cNvPr id="3" name="Segnaposto contenuto 2"/>
          <p:cNvSpPr>
            <a:spLocks noGrp="1"/>
          </p:cNvSpPr>
          <p:nvPr>
            <p:ph idx="1"/>
          </p:nvPr>
        </p:nvSpPr>
        <p:spPr>
          <a:xfrm>
            <a:off x="457201" y="1052736"/>
            <a:ext cx="8507288" cy="5688632"/>
          </a:xfrm>
        </p:spPr>
        <p:txBody>
          <a:bodyPr>
            <a:noAutofit/>
          </a:bodyPr>
          <a:lstStyle/>
          <a:p>
            <a:pPr algn="just">
              <a:buNone/>
            </a:pPr>
            <a:r>
              <a:rPr lang="it-IT" sz="2800" dirty="0">
                <a:latin typeface="Times New Roman" pitchFamily="18" charset="0"/>
                <a:cs typeface="Times New Roman" pitchFamily="18" charset="0"/>
              </a:rPr>
              <a:t>c) cura il corretto e razionale svolgimento delle procedure; </a:t>
            </a:r>
          </a:p>
          <a:p>
            <a:pPr algn="just">
              <a:buNone/>
            </a:pPr>
            <a:r>
              <a:rPr lang="it-IT" sz="2800" dirty="0">
                <a:latin typeface="Times New Roman" pitchFamily="18" charset="0"/>
                <a:cs typeface="Times New Roman" pitchFamily="18" charset="0"/>
              </a:rPr>
              <a:t>d) segnala eventuali disfunzioni, impedimenti, ritardi nell'attuazione degli interventi; </a:t>
            </a:r>
          </a:p>
          <a:p>
            <a:pPr algn="just">
              <a:buNone/>
            </a:pPr>
            <a:r>
              <a:rPr lang="it-IT" sz="2800" dirty="0">
                <a:latin typeface="Times New Roman" pitchFamily="18" charset="0"/>
                <a:cs typeface="Times New Roman" pitchFamily="18" charset="0"/>
              </a:rPr>
              <a:t>e) accerta la libera disponibilità di aree e immobili necessari; </a:t>
            </a:r>
          </a:p>
          <a:p>
            <a:pPr algn="just">
              <a:buNone/>
            </a:pPr>
            <a:r>
              <a:rPr lang="it-IT" sz="2800" dirty="0">
                <a:latin typeface="Times New Roman" pitchFamily="18" charset="0"/>
                <a:cs typeface="Times New Roman" pitchFamily="18" charset="0"/>
              </a:rPr>
              <a:t>f) fornisce all'amministrazione aggiudicatrice i dati e le informazioni relativi alle principali fasi di svolgimento dell'attuazione dell'intervento, necessari per l'attività di coordinamento, indirizzo e controllo di sua competenza e sorveglia la efficiente gestione economica dell’intervento; </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a:t>
            </a:r>
            <a:endParaRPr lang="it-IT" sz="1800" dirty="0"/>
          </a:p>
        </p:txBody>
      </p:sp>
      <p:sp>
        <p:nvSpPr>
          <p:cNvPr id="3" name="Segnaposto contenuto 2"/>
          <p:cNvSpPr>
            <a:spLocks noGrp="1"/>
          </p:cNvSpPr>
          <p:nvPr>
            <p:ph idx="1"/>
          </p:nvPr>
        </p:nvSpPr>
        <p:spPr>
          <a:xfrm>
            <a:off x="457200" y="1268760"/>
            <a:ext cx="8229600" cy="4968552"/>
          </a:xfrm>
        </p:spPr>
        <p:txBody>
          <a:bodyPr>
            <a:normAutofit fontScale="85000" lnSpcReduction="10000"/>
          </a:bodyPr>
          <a:lstStyle/>
          <a:p>
            <a:pPr algn="just">
              <a:buNone/>
            </a:pPr>
            <a:r>
              <a:rPr lang="it-IT" dirty="0">
                <a:latin typeface="Times New Roman" pitchFamily="18" charset="0"/>
                <a:cs typeface="Times New Roman" pitchFamily="18" charset="0"/>
              </a:rPr>
              <a:t>g) propone all'amministrazione aggiudicatrice la conclusione di un accordo di programma, ai sensi delle norme vigenti, quando si rende necessaria l'azione integrata e coordinata di diverse amministrazioni; </a:t>
            </a:r>
          </a:p>
          <a:p>
            <a:pPr algn="just">
              <a:buNone/>
            </a:pPr>
            <a:r>
              <a:rPr lang="it-IT" dirty="0">
                <a:latin typeface="Times New Roman" pitchFamily="18" charset="0"/>
                <a:cs typeface="Times New Roman" pitchFamily="18" charset="0"/>
              </a:rPr>
              <a:t>h) propone l'indizione o, ove competente, indice la conferenza di servizi ai sensi della legge n. 241/1990, quando sia necessario o utile per l'acquisizione di intese, pareri, concessioni, autorizzazioni, permessi, licenze, nulla osta, assensi, comunque denominati;</a:t>
            </a:r>
          </a:p>
          <a:p>
            <a:pPr algn="just">
              <a:buNone/>
            </a:pPr>
            <a:r>
              <a:rPr lang="it-IT" dirty="0">
                <a:latin typeface="Times New Roman" pitchFamily="18" charset="0"/>
                <a:cs typeface="Times New Roman" pitchFamily="18" charset="0"/>
              </a:rPr>
              <a:t>i) verifica e vigila sul rispetto delle prescrizioni contrattuali nelle concessioni.</a:t>
            </a:r>
            <a:endParaRPr lang="it-IT" dirty="0"/>
          </a:p>
          <a:p>
            <a:pPr>
              <a:buNone/>
            </a:pPr>
            <a:endParaRPr lang="it-IT"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 (ANAC)</a:t>
            </a:r>
            <a:endParaRPr lang="it-IT" sz="1800" dirty="0"/>
          </a:p>
        </p:txBody>
      </p:sp>
      <p:sp>
        <p:nvSpPr>
          <p:cNvPr id="3" name="Segnaposto contenuto 2"/>
          <p:cNvSpPr>
            <a:spLocks noGrp="1"/>
          </p:cNvSpPr>
          <p:nvPr>
            <p:ph idx="1"/>
          </p:nvPr>
        </p:nvSpPr>
        <p:spPr>
          <a:xfrm>
            <a:off x="457200" y="1052736"/>
            <a:ext cx="8229600" cy="5472608"/>
          </a:xfrm>
        </p:spPr>
        <p:txBody>
          <a:bodyPr>
            <a:normAutofit fontScale="85000" lnSpcReduction="20000"/>
          </a:bodyPr>
          <a:lstStyle/>
          <a:p>
            <a:pPr algn="just">
              <a:buNone/>
            </a:pPr>
            <a:r>
              <a:rPr lang="it-IT" dirty="0">
                <a:latin typeface="Times New Roman" pitchFamily="18" charset="0"/>
                <a:cs typeface="Times New Roman" pitchFamily="18" charset="0"/>
              </a:rPr>
              <a:t>Nella </a:t>
            </a:r>
            <a:r>
              <a:rPr lang="it-IT" b="1" u="sng" dirty="0">
                <a:latin typeface="Times New Roman" pitchFamily="18" charset="0"/>
                <a:cs typeface="Times New Roman" pitchFamily="18" charset="0"/>
              </a:rPr>
              <a:t>fase antecedente alla programmazione</a:t>
            </a:r>
            <a:r>
              <a:rPr lang="it-IT" dirty="0">
                <a:latin typeface="Times New Roman" pitchFamily="18" charset="0"/>
                <a:cs typeface="Times New Roman" pitchFamily="18" charset="0"/>
              </a:rPr>
              <a:t>, il RUP, qualora già nominato, formula proposte e fornisce dati e informazioni utili alla predisposizione del quadro </a:t>
            </a:r>
            <a:r>
              <a:rPr lang="it-IT" dirty="0" err="1">
                <a:latin typeface="Times New Roman" pitchFamily="18" charset="0"/>
                <a:cs typeface="Times New Roman" pitchFamily="18" charset="0"/>
              </a:rPr>
              <a:t>esigenziale</a:t>
            </a:r>
            <a:r>
              <a:rPr lang="it-IT" dirty="0">
                <a:latin typeface="Times New Roman" pitchFamily="18" charset="0"/>
                <a:cs typeface="Times New Roman" pitchFamily="18" charset="0"/>
              </a:rPr>
              <a:t> (art. 3, comma 1, lett. </a:t>
            </a:r>
            <a:r>
              <a:rPr lang="it-IT" dirty="0" err="1">
                <a:latin typeface="Times New Roman" pitchFamily="18" charset="0"/>
                <a:cs typeface="Times New Roman" pitchFamily="18" charset="0"/>
              </a:rPr>
              <a:t>ggggg</a:t>
            </a:r>
            <a:r>
              <a:rPr lang="it-IT" dirty="0">
                <a:latin typeface="Times New Roman" pitchFamily="18" charset="0"/>
                <a:cs typeface="Times New Roman" pitchFamily="18" charset="0"/>
              </a:rPr>
              <a:t>)</a:t>
            </a:r>
            <a:r>
              <a:rPr lang="it-IT" dirty="0" err="1">
                <a:latin typeface="Times New Roman" pitchFamily="18" charset="0"/>
                <a:cs typeface="Times New Roman" pitchFamily="18" charset="0"/>
              </a:rPr>
              <a:t>-nonies</a:t>
            </a:r>
            <a:r>
              <a:rPr lang="it-IT" dirty="0">
                <a:latin typeface="Times New Roman" pitchFamily="18" charset="0"/>
                <a:cs typeface="Times New Roman" pitchFamily="18" charset="0"/>
              </a:rPr>
              <a:t>, codice). </a:t>
            </a:r>
          </a:p>
          <a:p>
            <a:pPr algn="just">
              <a:buNone/>
            </a:pPr>
            <a:r>
              <a:rPr lang="it-IT" dirty="0">
                <a:latin typeface="Times New Roman" pitchFamily="18" charset="0"/>
                <a:cs typeface="Times New Roman" pitchFamily="18" charset="0"/>
              </a:rPr>
              <a:t>Nella</a:t>
            </a:r>
            <a:r>
              <a:rPr lang="it-IT" b="1" dirty="0">
                <a:latin typeface="Times New Roman" pitchFamily="18" charset="0"/>
                <a:cs typeface="Times New Roman" pitchFamily="18" charset="0"/>
              </a:rPr>
              <a:t> </a:t>
            </a:r>
            <a:r>
              <a:rPr lang="it-IT" b="1" u="sng" dirty="0">
                <a:latin typeface="Times New Roman" pitchFamily="18" charset="0"/>
                <a:cs typeface="Times New Roman" pitchFamily="18" charset="0"/>
              </a:rPr>
              <a:t>fase di programmazione</a:t>
            </a:r>
            <a:r>
              <a:rPr lang="it-IT" dirty="0">
                <a:latin typeface="Times New Roman" pitchFamily="18" charset="0"/>
                <a:cs typeface="Times New Roman" pitchFamily="18" charset="0"/>
              </a:rPr>
              <a:t>, il RUP, qualora già nominato, formula proposte e fornisce dati e informazioni utili:- per ogni atto di programmazione; - per la preparazione dell’avviso di </a:t>
            </a:r>
            <a:r>
              <a:rPr lang="it-IT" dirty="0" err="1">
                <a:latin typeface="Times New Roman" pitchFamily="18" charset="0"/>
                <a:cs typeface="Times New Roman" pitchFamily="18" charset="0"/>
              </a:rPr>
              <a:t>preinformazione</a:t>
            </a:r>
            <a:r>
              <a:rPr lang="it-IT" dirty="0">
                <a:latin typeface="Times New Roman" pitchFamily="18" charset="0"/>
                <a:cs typeface="Times New Roman" pitchFamily="18" charset="0"/>
              </a:rPr>
              <a:t>; - nelle fasi di affidamento, elaborazione e approvazione del progetto di fattibilità tecnica ed economica, definitivo ed esecutivo; - nelle procedure di scelta del contraente per l’affidamento di appalti e concessioni, in occasione del controllo periodico del rispetto dei tempi programmati e del livello di prestazione, qualità e prezzo. </a:t>
            </a:r>
          </a:p>
          <a:p>
            <a:endParaRPr lang="it-IT" dirty="0"/>
          </a:p>
          <a:p>
            <a:endParaRPr lang="it-IT" dirty="0"/>
          </a:p>
          <a:p>
            <a:pPr>
              <a:buNone/>
            </a:pPr>
            <a:endParaRPr lang="it-IT"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1800" b="1" dirty="0">
                <a:latin typeface="Times New Roman" pitchFamily="18" charset="0"/>
                <a:cs typeface="Times New Roman" pitchFamily="18" charset="0"/>
              </a:rPr>
              <a:t>RUP – COMPITI (ANAC)</a:t>
            </a:r>
            <a:endParaRPr lang="it-IT" sz="1800" dirty="0"/>
          </a:p>
        </p:txBody>
      </p:sp>
      <p:sp>
        <p:nvSpPr>
          <p:cNvPr id="3" name="Segnaposto contenuto 2"/>
          <p:cNvSpPr>
            <a:spLocks noGrp="1"/>
          </p:cNvSpPr>
          <p:nvPr>
            <p:ph idx="1"/>
          </p:nvPr>
        </p:nvSpPr>
        <p:spPr>
          <a:xfrm>
            <a:off x="457200" y="908720"/>
            <a:ext cx="8229600" cy="5760640"/>
          </a:xfrm>
        </p:spPr>
        <p:txBody>
          <a:bodyPr>
            <a:normAutofit fontScale="85000" lnSpcReduction="10000"/>
          </a:bodyPr>
          <a:lstStyle/>
          <a:p>
            <a:pPr algn="just">
              <a:buNone/>
            </a:pPr>
            <a:r>
              <a:rPr lang="it-IT" dirty="0">
                <a:latin typeface="Times New Roman" pitchFamily="18" charset="0"/>
                <a:cs typeface="Times New Roman" pitchFamily="18" charset="0"/>
              </a:rPr>
              <a:t>Nella</a:t>
            </a:r>
            <a:r>
              <a:rPr lang="it-IT" b="1" dirty="0">
                <a:latin typeface="Times New Roman" pitchFamily="18" charset="0"/>
                <a:cs typeface="Times New Roman" pitchFamily="18" charset="0"/>
              </a:rPr>
              <a:t> </a:t>
            </a:r>
            <a:r>
              <a:rPr lang="it-IT" b="1" u="sng" dirty="0">
                <a:latin typeface="Times New Roman" pitchFamily="18" charset="0"/>
                <a:cs typeface="Times New Roman" pitchFamily="18" charset="0"/>
              </a:rPr>
              <a:t>fase di affidamento</a:t>
            </a:r>
            <a:r>
              <a:rPr lang="it-IT" dirty="0">
                <a:latin typeface="Times New Roman" pitchFamily="18" charset="0"/>
                <a:cs typeface="Times New Roman" pitchFamily="18" charset="0"/>
              </a:rPr>
              <a:t>, il RUP:</a:t>
            </a:r>
          </a:p>
          <a:p>
            <a:pPr marL="514350" indent="-514350" algn="just">
              <a:buAutoNum type="alphaLcParenR"/>
            </a:pPr>
            <a:r>
              <a:rPr lang="it-IT" dirty="0">
                <a:latin typeface="Times New Roman" pitchFamily="18" charset="0"/>
                <a:cs typeface="Times New Roman" pitchFamily="18" charset="0"/>
              </a:rPr>
              <a:t>promuove, sovrintende e coordina le indagini e gli studi preliminari, idonei a consentire la definizione degli aspetti di cui all’art. 23, comma 1, del Codice; </a:t>
            </a:r>
          </a:p>
          <a:p>
            <a:pPr marL="514350" indent="-514350" algn="just">
              <a:buAutoNum type="alphaLcParenR"/>
            </a:pPr>
            <a:r>
              <a:rPr lang="it-IT" dirty="0">
                <a:latin typeface="Times New Roman" pitchFamily="18" charset="0"/>
                <a:cs typeface="Times New Roman" pitchFamily="18" charset="0"/>
              </a:rPr>
              <a:t>promuove l’avvio delle procedure di variante urbanistica; </a:t>
            </a:r>
          </a:p>
          <a:p>
            <a:pPr marL="514350" indent="-514350" algn="just">
              <a:buAutoNum type="alphaLcParenR"/>
            </a:pPr>
            <a:r>
              <a:rPr lang="it-IT" dirty="0">
                <a:latin typeface="Times New Roman" pitchFamily="18" charset="0"/>
                <a:cs typeface="Times New Roman" pitchFamily="18" charset="0"/>
              </a:rPr>
              <a:t>svolge le attività necessarie all’espletamento della conferenza dei servizi, curando gli adempimenti di pubblicità delle relative deliberazioni e assicurando l’allegazione del verbale della conferenza tenutasi sul progetto di fattibilità tecnica ed economica posto a base delle procedure di appalto di progettazione ed esecuzione e di affidamento della concessione di lavori pubblici; </a:t>
            </a:r>
          </a:p>
          <a:p>
            <a:pPr>
              <a:buNone/>
            </a:pPr>
            <a:endParaRPr lang="it-IT"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 (ANAC)</a:t>
            </a:r>
            <a:endParaRPr lang="it-IT" sz="1800" dirty="0"/>
          </a:p>
        </p:txBody>
      </p:sp>
      <p:sp>
        <p:nvSpPr>
          <p:cNvPr id="3" name="Segnaposto contenuto 2"/>
          <p:cNvSpPr>
            <a:spLocks noGrp="1"/>
          </p:cNvSpPr>
          <p:nvPr>
            <p:ph idx="1"/>
          </p:nvPr>
        </p:nvSpPr>
        <p:spPr>
          <a:xfrm>
            <a:off x="323529" y="980728"/>
            <a:ext cx="8568952" cy="5688632"/>
          </a:xfrm>
        </p:spPr>
        <p:txBody>
          <a:bodyPr>
            <a:normAutofit fontScale="47500" lnSpcReduction="20000"/>
          </a:bodyPr>
          <a:lstStyle/>
          <a:p>
            <a:pPr algn="just">
              <a:buNone/>
            </a:pPr>
            <a:r>
              <a:rPr lang="it-IT" sz="4600" dirty="0">
                <a:latin typeface="Times New Roman" pitchFamily="18" charset="0"/>
                <a:cs typeface="Times New Roman" pitchFamily="18" charset="0"/>
              </a:rPr>
              <a:t>d) individua i lavori di particolare rilevanza sotto il profilo architettonico, ambientale, paesaggistico, agronomo e forestale, storico artistico, conservativo o tecnologico accertando e certificando, sulla base degli atti forniti dal dirigente dell’amministrazione aggiudicatrice preposto alla struttura competente, l’eventuale presenza, negli interventi, di particolari caratteristiche;</a:t>
            </a:r>
          </a:p>
          <a:p>
            <a:pPr algn="just">
              <a:buNone/>
            </a:pPr>
            <a:r>
              <a:rPr lang="it-IT" sz="4600" dirty="0">
                <a:latin typeface="Times New Roman" pitchFamily="18" charset="0"/>
                <a:cs typeface="Times New Roman" pitchFamily="18" charset="0"/>
              </a:rPr>
              <a:t>e) per la progettazione dei lavori di cui al punto precedente fornisce indirizzi, formalizzandoli in apposito documento, in ordine agli obiettivi generali da perseguire, alle strategie per raggiungerli, alle esigenze e ai bisogni da soddisfare, fissando i limiti finanziari da rispettare e indicando i possibili sistemi di realizzazione da impiegare, anche al fine della predisposizione del documento di fattibilità delle alternative progettuali di cui all’art. 3, comma 1, lett. </a:t>
            </a:r>
            <a:r>
              <a:rPr lang="it-IT" sz="4600" dirty="0" err="1">
                <a:latin typeface="Times New Roman" pitchFamily="18" charset="0"/>
                <a:cs typeface="Times New Roman" pitchFamily="18" charset="0"/>
              </a:rPr>
              <a:t>ggggg</a:t>
            </a:r>
            <a:r>
              <a:rPr lang="it-IT" sz="4600" dirty="0">
                <a:latin typeface="Times New Roman" pitchFamily="18" charset="0"/>
                <a:cs typeface="Times New Roman" pitchFamily="18" charset="0"/>
              </a:rPr>
              <a:t>)</a:t>
            </a:r>
            <a:r>
              <a:rPr lang="it-IT" sz="4600" dirty="0" err="1">
                <a:latin typeface="Times New Roman" pitchFamily="18" charset="0"/>
                <a:cs typeface="Times New Roman" pitchFamily="18" charset="0"/>
              </a:rPr>
              <a:t>-quater</a:t>
            </a:r>
            <a:r>
              <a:rPr lang="it-IT" sz="4600" dirty="0">
                <a:latin typeface="Times New Roman" pitchFamily="18" charset="0"/>
                <a:cs typeface="Times New Roman" pitchFamily="18" charset="0"/>
              </a:rPr>
              <a:t>, del codice e del capitolato prestazionale di cui all’art. 3, comma 1, lett. </a:t>
            </a:r>
            <a:r>
              <a:rPr lang="it-IT" sz="4600" dirty="0" err="1">
                <a:latin typeface="Times New Roman" pitchFamily="18" charset="0"/>
                <a:cs typeface="Times New Roman" pitchFamily="18" charset="0"/>
              </a:rPr>
              <a:t>ggggg</a:t>
            </a:r>
            <a:r>
              <a:rPr lang="it-IT" sz="4600" dirty="0">
                <a:latin typeface="Times New Roman" pitchFamily="18" charset="0"/>
                <a:cs typeface="Times New Roman" pitchFamily="18" charset="0"/>
              </a:rPr>
              <a:t>)</a:t>
            </a:r>
            <a:r>
              <a:rPr lang="it-IT" sz="4600" dirty="0" err="1">
                <a:latin typeface="Times New Roman" pitchFamily="18" charset="0"/>
                <a:cs typeface="Times New Roman" pitchFamily="18" charset="0"/>
              </a:rPr>
              <a:t>-decies</a:t>
            </a:r>
            <a:r>
              <a:rPr lang="it-IT" sz="4600" dirty="0">
                <a:latin typeface="Times New Roman" pitchFamily="18" charset="0"/>
                <a:cs typeface="Times New Roman" pitchFamily="18" charset="0"/>
              </a:rPr>
              <a:t>; </a:t>
            </a:r>
          </a:p>
          <a:p>
            <a:pPr algn="just">
              <a:buNone/>
            </a:pPr>
            <a:r>
              <a:rPr lang="it-IT" sz="4600" dirty="0">
                <a:latin typeface="Times New Roman" pitchFamily="18" charset="0"/>
                <a:cs typeface="Times New Roman" pitchFamily="18" charset="0"/>
              </a:rPr>
              <a:t>f) per la progettazione dei lavori di cui all’art. 23, comma 2, del codice verifica la possibilità di ricorrere alle professionalità interne in possesso di idonea competenza oppure propone l’utilizzo della procedura del concorso di progettazione o del concorso di idee; </a:t>
            </a:r>
          </a:p>
          <a:p>
            <a:endParaRPr lang="it-IT" dirty="0"/>
          </a:p>
          <a:p>
            <a:pPr>
              <a:buNone/>
            </a:pPr>
            <a:endParaRPr lang="it-IT"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 (ANAC)</a:t>
            </a:r>
            <a:endParaRPr lang="it-IT" sz="1800" dirty="0"/>
          </a:p>
        </p:txBody>
      </p:sp>
      <p:sp>
        <p:nvSpPr>
          <p:cNvPr id="3" name="Segnaposto contenuto 2"/>
          <p:cNvSpPr>
            <a:spLocks noGrp="1"/>
          </p:cNvSpPr>
          <p:nvPr>
            <p:ph idx="1"/>
          </p:nvPr>
        </p:nvSpPr>
        <p:spPr>
          <a:xfrm>
            <a:off x="323529" y="1052736"/>
            <a:ext cx="8568952" cy="5688632"/>
          </a:xfrm>
        </p:spPr>
        <p:txBody>
          <a:bodyPr>
            <a:normAutofit fontScale="70000" lnSpcReduction="20000"/>
          </a:bodyPr>
          <a:lstStyle/>
          <a:p>
            <a:pPr algn="just">
              <a:buNone/>
            </a:pPr>
            <a:r>
              <a:rPr lang="it-IT" sz="3000" dirty="0">
                <a:latin typeface="Times New Roman" pitchFamily="18" charset="0"/>
                <a:cs typeface="Times New Roman" pitchFamily="18" charset="0"/>
              </a:rPr>
              <a:t>g) in relazione alle caratteristiche e alla dimensione dell’intervento, promuove e definisce, sulla base delle indicazioni del dirigente preposto alla struttura competente, le modalità di verifica dei vari livelli progettuali, le procedure di eventuale affidamento a soggetti esterni delle attività di progettazione e la stima dei corrispettivi, da inserire nel quadro economico; </a:t>
            </a:r>
          </a:p>
          <a:p>
            <a:pPr algn="just">
              <a:buNone/>
            </a:pPr>
            <a:r>
              <a:rPr lang="it-IT" sz="3000" dirty="0">
                <a:latin typeface="Times New Roman" pitchFamily="18" charset="0"/>
                <a:cs typeface="Times New Roman" pitchFamily="18" charset="0"/>
              </a:rPr>
              <a:t>h) coordina le attività necessarie alla redazione del progetto di fattibilità tecnica ed economica, verificando che siano indicati gli indirizzi che devono essere seguiti nei successivi livelli di progettazione e i diversi gradi di approfondimento delle verifiche, delle rilevazioni e degli elaborati richiesti; </a:t>
            </a:r>
          </a:p>
          <a:p>
            <a:pPr marL="571500" indent="-571500" algn="just">
              <a:buAutoNum type="romanLcParenR"/>
            </a:pPr>
            <a:r>
              <a:rPr lang="it-IT" sz="3000" dirty="0">
                <a:latin typeface="Times New Roman" pitchFamily="18" charset="0"/>
                <a:cs typeface="Times New Roman" pitchFamily="18" charset="0"/>
              </a:rPr>
              <a:t>coordina le attività necessarie alla redazione del progetto definitivo ed esecutivo, verificando che siano rispettate le indicazioni contenute nel progetto di fattibilità tecnica ed economica; </a:t>
            </a:r>
          </a:p>
          <a:p>
            <a:pPr marL="571500" indent="-571500" algn="just">
              <a:buNone/>
            </a:pPr>
            <a:r>
              <a:rPr lang="it-IT" sz="3000" dirty="0">
                <a:latin typeface="Times New Roman" pitchFamily="18" charset="0"/>
                <a:cs typeface="Times New Roman" pitchFamily="18" charset="0"/>
              </a:rPr>
              <a:t>j) effettua, prima dell’approvazione del progetto in ciascuno dei suoi livelli, le necessarie verifiche circa la rispondenza dei contenuti del documento alla normativa vigente, il rispetto dei limiti finanziari, la stima dei costi e delle fonti di finanziamento, la rispondenza dei prezzi indicati ai prezziari aggiornati e in vigore, e l’esistenza dei presupposti di ordine tecnico e amministrativo necessari per conseguire la piena disponibilità degli immobili; </a:t>
            </a:r>
          </a:p>
          <a:p>
            <a:pPr>
              <a:buNone/>
            </a:pPr>
            <a:endParaRPr lang="it-IT"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 (ANAC)</a:t>
            </a:r>
            <a:endParaRPr lang="it-IT" sz="1800" dirty="0"/>
          </a:p>
        </p:txBody>
      </p:sp>
      <p:sp>
        <p:nvSpPr>
          <p:cNvPr id="3" name="Segnaposto contenuto 2"/>
          <p:cNvSpPr>
            <a:spLocks noGrp="1"/>
          </p:cNvSpPr>
          <p:nvPr>
            <p:ph idx="1"/>
          </p:nvPr>
        </p:nvSpPr>
        <p:spPr>
          <a:xfrm>
            <a:off x="457200" y="1052736"/>
            <a:ext cx="8363272" cy="5544616"/>
          </a:xfrm>
        </p:spPr>
        <p:txBody>
          <a:bodyPr>
            <a:normAutofit fontScale="62500" lnSpcReduction="20000"/>
          </a:bodyPr>
          <a:lstStyle/>
          <a:p>
            <a:pPr algn="just">
              <a:buNone/>
            </a:pPr>
            <a:r>
              <a:rPr lang="it-IT" sz="3700" dirty="0">
                <a:latin typeface="Times New Roman" pitchFamily="18" charset="0"/>
                <a:cs typeface="Times New Roman" pitchFamily="18" charset="0"/>
              </a:rPr>
              <a:t>k) svolge l’attività di verifica dei progetti per lavori di importo inferiore a un milione di euro, anche avvalendosi della struttura di cui all’articolo 31, comma 9 del Codice; </a:t>
            </a:r>
          </a:p>
          <a:p>
            <a:pPr algn="just">
              <a:buNone/>
            </a:pPr>
            <a:r>
              <a:rPr lang="it-IT" sz="3700" dirty="0">
                <a:latin typeface="Times New Roman" pitchFamily="18" charset="0"/>
                <a:cs typeface="Times New Roman" pitchFamily="18" charset="0"/>
              </a:rPr>
              <a:t>l) sottoscrive la validazione, facendo preciso riferimento al rapporto conclusivo, redatto dal soggetto preposto alla verifica, e alle eventuali controdeduzioni del progettista. In caso di dissenso sugli esiti della verifica, il RUP è tenuto a motivare specificatamente; </a:t>
            </a:r>
          </a:p>
          <a:p>
            <a:pPr algn="just">
              <a:buNone/>
            </a:pPr>
            <a:r>
              <a:rPr lang="it-IT" sz="3700" dirty="0">
                <a:latin typeface="Times New Roman" pitchFamily="18" charset="0"/>
                <a:cs typeface="Times New Roman" pitchFamily="18" charset="0"/>
              </a:rPr>
              <a:t>m) Effettua accertamenti ed attestazioni al ricorrere dei presupposti previsti dall’art. 51 del codice per la suddivisione dell’appalto in lotti;</a:t>
            </a:r>
          </a:p>
          <a:p>
            <a:pPr algn="just">
              <a:buNone/>
            </a:pPr>
            <a:r>
              <a:rPr lang="it-IT" sz="3700" dirty="0">
                <a:latin typeface="Times New Roman" pitchFamily="18" charset="0"/>
                <a:cs typeface="Times New Roman" pitchFamily="18" charset="0"/>
              </a:rPr>
              <a:t>n) propone all’amministrazione aggiudicatrice i sistemi di affidamento dei lavori, la tipologia di contratto da stipulare, il criterio di aggiudicazione da adottare; nel caso di procedura competitiva con negoziazione e di procedura negoziata senza previa pubblicazione di un bando, promuove il confronto competitivo e garantisce la pubblicità dei relativi atti, anche di quelli successivi all’aggiudicazione; </a:t>
            </a:r>
          </a:p>
          <a:p>
            <a:pPr algn="just">
              <a:buNone/>
            </a:pPr>
            <a:endParaRPr lang="it-IT"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 (ANAC)</a:t>
            </a:r>
            <a:endParaRPr lang="it-IT" sz="1800" dirty="0"/>
          </a:p>
        </p:txBody>
      </p:sp>
      <p:sp>
        <p:nvSpPr>
          <p:cNvPr id="3" name="Segnaposto contenuto 2"/>
          <p:cNvSpPr>
            <a:spLocks noGrp="1"/>
          </p:cNvSpPr>
          <p:nvPr>
            <p:ph idx="1"/>
          </p:nvPr>
        </p:nvSpPr>
        <p:spPr>
          <a:xfrm>
            <a:off x="457200" y="1052736"/>
            <a:ext cx="8229600" cy="5688632"/>
          </a:xfrm>
        </p:spPr>
        <p:txBody>
          <a:bodyPr>
            <a:normAutofit fontScale="70000" lnSpcReduction="20000"/>
          </a:bodyPr>
          <a:lstStyle/>
          <a:p>
            <a:pPr algn="just">
              <a:buNone/>
            </a:pPr>
            <a:r>
              <a:rPr lang="it-IT" dirty="0">
                <a:latin typeface="Times New Roman" pitchFamily="18" charset="0"/>
                <a:cs typeface="Times New Roman" pitchFamily="18" charset="0"/>
              </a:rPr>
              <a:t>o) convoca e presiede, nelle procedure ristrette e nei casi di partenariato per l’innovazione e di dialogo competitivo, ove ne ravvisi la necessità, un incontro preliminare per l’illustrazione del progetto e per consentire osservazioni allo stesso; </a:t>
            </a:r>
          </a:p>
          <a:p>
            <a:pPr algn="just">
              <a:buNone/>
            </a:pPr>
            <a:r>
              <a:rPr lang="it-IT" dirty="0">
                <a:latin typeface="Times New Roman" pitchFamily="18" charset="0"/>
                <a:cs typeface="Times New Roman" pitchFamily="18" charset="0"/>
              </a:rPr>
              <a:t>p) richiede all’amministrazione aggiudicatrice la nomina della commissione nel caso di affidamento con il criterio dell’offerta economicamente più vantaggiosa, indicando se ricorrono i presupposti per la nomina di componenti interni o per la richiesta all’</a:t>
            </a:r>
            <a:r>
              <a:rPr lang="it-IT" dirty="0" err="1">
                <a:latin typeface="Times New Roman" pitchFamily="18" charset="0"/>
                <a:cs typeface="Times New Roman" pitchFamily="18" charset="0"/>
              </a:rPr>
              <a:t>A.N.AC.</a:t>
            </a:r>
            <a:r>
              <a:rPr lang="it-IT" dirty="0">
                <a:latin typeface="Times New Roman" pitchFamily="18" charset="0"/>
                <a:cs typeface="Times New Roman" pitchFamily="18" charset="0"/>
              </a:rPr>
              <a:t> di una lista di candidati, ai sensi dell’art. 77, comma 3 del Codice; </a:t>
            </a:r>
          </a:p>
          <a:p>
            <a:pPr algn="just">
              <a:buNone/>
            </a:pPr>
            <a:r>
              <a:rPr lang="it-IT" dirty="0">
                <a:latin typeface="Times New Roman" pitchFamily="18" charset="0"/>
                <a:cs typeface="Times New Roman" pitchFamily="18" charset="0"/>
              </a:rPr>
              <a:t>q) promuove l’istituzione dell’ufficio di direzione dei lavori e accerta sulla base degli atti forniti dal dirigente dell’amministrazione aggiudicatrice preposto alla struttura competente, la sussistenza delle condizioni che giustificano l’affidamento dell’incarico a soggetti esterni all’amministrazione aggiudicatrice; </a:t>
            </a:r>
          </a:p>
          <a:p>
            <a:pPr algn="just">
              <a:buNone/>
            </a:pPr>
            <a:r>
              <a:rPr lang="it-IT" dirty="0">
                <a:latin typeface="Times New Roman" pitchFamily="18" charset="0"/>
                <a:cs typeface="Times New Roman" pitchFamily="18" charset="0"/>
              </a:rPr>
              <a:t>r) accerta e certifica, sulla base degli atti forniti dal dirigente dell’amministrazione aggiudicatrice preposto alla struttura competente, le situazioni di carenza di organico in presenza delle quali le funzioni di collaudatore sono affidate a soggetti esterni alla stazione appaltante; </a:t>
            </a:r>
          </a:p>
          <a:p>
            <a:pPr>
              <a:buNone/>
            </a:pPr>
            <a:endParaRPr lang="it-IT"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 (ANAC)</a:t>
            </a:r>
            <a:endParaRPr lang="it-IT" sz="1800" dirty="0"/>
          </a:p>
        </p:txBody>
      </p:sp>
      <p:sp>
        <p:nvSpPr>
          <p:cNvPr id="3" name="Segnaposto contenuto 2"/>
          <p:cNvSpPr>
            <a:spLocks noGrp="1"/>
          </p:cNvSpPr>
          <p:nvPr>
            <p:ph idx="1"/>
          </p:nvPr>
        </p:nvSpPr>
        <p:spPr>
          <a:xfrm>
            <a:off x="457200" y="980728"/>
            <a:ext cx="8229600" cy="5688632"/>
          </a:xfrm>
        </p:spPr>
        <p:txBody>
          <a:bodyPr>
            <a:normAutofit fontScale="92500" lnSpcReduction="10000"/>
          </a:bodyPr>
          <a:lstStyle/>
          <a:p>
            <a:pPr algn="just">
              <a:buNone/>
            </a:pPr>
            <a:r>
              <a:rPr lang="it-IT" dirty="0">
                <a:latin typeface="Times New Roman" pitchFamily="18" charset="0"/>
                <a:cs typeface="Times New Roman" pitchFamily="18" charset="0"/>
              </a:rPr>
              <a:t>s) provvede all’acquisizione e al successivo perfezionamento del CIG secondo le indicazioni fornite dall’Autorità. </a:t>
            </a:r>
          </a:p>
          <a:p>
            <a:pPr algn="just">
              <a:buNone/>
            </a:pPr>
            <a:r>
              <a:rPr lang="it-IT" dirty="0">
                <a:latin typeface="Times New Roman" pitchFamily="18" charset="0"/>
                <a:cs typeface="Times New Roman" pitchFamily="18" charset="0"/>
              </a:rPr>
              <a:t>t) raccoglie, verifica e trasmette all’Osservatorio dell’</a:t>
            </a:r>
            <a:r>
              <a:rPr lang="it-IT" dirty="0" err="1">
                <a:latin typeface="Times New Roman" pitchFamily="18" charset="0"/>
                <a:cs typeface="Times New Roman" pitchFamily="18" charset="0"/>
              </a:rPr>
              <a:t>A.N.AC.</a:t>
            </a:r>
            <a:r>
              <a:rPr lang="it-IT" dirty="0">
                <a:latin typeface="Times New Roman" pitchFamily="18" charset="0"/>
                <a:cs typeface="Times New Roman" pitchFamily="18" charset="0"/>
              </a:rPr>
              <a:t> gli elementi relativi agli interventi di sua competenza anche in relazione a quanto prescritto dall’articolo 213, comma 3, del Codice; </a:t>
            </a:r>
          </a:p>
          <a:p>
            <a:pPr algn="just">
              <a:buNone/>
            </a:pPr>
            <a:r>
              <a:rPr lang="it-IT" dirty="0">
                <a:latin typeface="Times New Roman" pitchFamily="18" charset="0"/>
                <a:cs typeface="Times New Roman" pitchFamily="18" charset="0"/>
              </a:rPr>
              <a:t>u) raccoglie i dati e le informazioni relativi agli interventi di sua competenza e collabora con il responsabile della prevenzione della corruzione in relazione all’adempimento degli obblighi prescritti dall’articolo 1, comma 32, della legge n. 190/2012 </a:t>
            </a:r>
            <a:r>
              <a:rPr lang="it-IT" dirty="0" err="1">
                <a:latin typeface="Times New Roman" pitchFamily="18" charset="0"/>
                <a:cs typeface="Times New Roman" pitchFamily="18" charset="0"/>
              </a:rPr>
              <a:t>s.m.i.</a:t>
            </a:r>
            <a:r>
              <a:rPr lang="it-IT" dirty="0">
                <a:latin typeface="Times New Roman" pitchFamily="18" charset="0"/>
                <a:cs typeface="Times New Roman" pitchFamily="18" charset="0"/>
              </a:rPr>
              <a:t>; </a:t>
            </a:r>
          </a:p>
          <a:p>
            <a:pPr>
              <a:buNone/>
            </a:pP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2000" b="1" dirty="0">
                <a:latin typeface="Times New Roman" pitchFamily="18" charset="0"/>
                <a:cs typeface="Times New Roman" pitchFamily="18" charset="0"/>
              </a:rPr>
              <a:t>DECRETO CORRETTIVO - INTRODUZIONE</a:t>
            </a:r>
            <a:br>
              <a:rPr lang="it-IT" dirty="0"/>
            </a:br>
            <a:endParaRPr lang="it-IT" dirty="0"/>
          </a:p>
        </p:txBody>
      </p:sp>
      <p:sp>
        <p:nvSpPr>
          <p:cNvPr id="3" name="Segnaposto contenuto 2"/>
          <p:cNvSpPr>
            <a:spLocks noGrp="1"/>
          </p:cNvSpPr>
          <p:nvPr>
            <p:ph idx="1"/>
          </p:nvPr>
        </p:nvSpPr>
        <p:spPr>
          <a:xfrm>
            <a:off x="457200" y="1196752"/>
            <a:ext cx="8229600" cy="5040560"/>
          </a:xfrm>
        </p:spPr>
        <p:txBody>
          <a:bodyPr>
            <a:normAutofit/>
          </a:bodyPr>
          <a:lstStyle/>
          <a:p>
            <a:pPr algn="just">
              <a:buNone/>
            </a:pPr>
            <a:r>
              <a:rPr lang="it-IT" sz="4400" dirty="0">
                <a:latin typeface="Times New Roman" pitchFamily="18" charset="0"/>
                <a:cs typeface="Times New Roman" pitchFamily="18" charset="0"/>
              </a:rPr>
              <a:t>Solo </a:t>
            </a:r>
            <a:r>
              <a:rPr lang="it-IT" sz="4400" b="1" i="1" dirty="0">
                <a:solidFill>
                  <a:srgbClr val="FF0000"/>
                </a:solidFill>
                <a:latin typeface="Times New Roman" pitchFamily="18" charset="0"/>
                <a:cs typeface="Times New Roman" pitchFamily="18" charset="0"/>
              </a:rPr>
              <a:t>disposizioni integrative e correttive</a:t>
            </a:r>
            <a:r>
              <a:rPr lang="it-IT" sz="4400" dirty="0">
                <a:latin typeface="Times New Roman" pitchFamily="18" charset="0"/>
                <a:cs typeface="Times New Roman" pitchFamily="18" charset="0"/>
              </a:rPr>
              <a:t>???</a:t>
            </a:r>
          </a:p>
          <a:p>
            <a:pPr algn="just">
              <a:buNone/>
            </a:pPr>
            <a:r>
              <a:rPr lang="it-IT" sz="3600" dirty="0">
                <a:latin typeface="Times New Roman" pitchFamily="18" charset="0"/>
                <a:cs typeface="Times New Roman" pitchFamily="18" charset="0"/>
              </a:rPr>
              <a:t>Non sembrerebbe!  Infatti:</a:t>
            </a:r>
          </a:p>
          <a:p>
            <a:pPr algn="just">
              <a:buFont typeface="Wingdings" pitchFamily="2" charset="2"/>
              <a:buChar char="q"/>
            </a:pPr>
            <a:r>
              <a:rPr lang="it-IT" sz="3600" dirty="0">
                <a:latin typeface="Times New Roman" pitchFamily="18" charset="0"/>
                <a:cs typeface="Times New Roman" pitchFamily="18" charset="0"/>
              </a:rPr>
              <a:t> Il Decreto Correttivo si compone di ben </a:t>
            </a:r>
            <a:r>
              <a:rPr lang="it-IT" dirty="0">
                <a:solidFill>
                  <a:srgbClr val="FF0000"/>
                </a:solidFill>
                <a:latin typeface="Times New Roman" pitchFamily="18" charset="0"/>
                <a:cs typeface="Times New Roman" pitchFamily="18" charset="0"/>
              </a:rPr>
              <a:t>131 articoli</a:t>
            </a:r>
            <a:r>
              <a:rPr lang="it-IT" dirty="0">
                <a:latin typeface="Times New Roman" pitchFamily="18" charset="0"/>
                <a:cs typeface="Times New Roman" pitchFamily="18" charset="0"/>
              </a:rPr>
              <a:t>;</a:t>
            </a:r>
          </a:p>
          <a:p>
            <a:pPr algn="just">
              <a:buFont typeface="Wingdings" pitchFamily="2" charset="2"/>
              <a:buChar char="q"/>
            </a:pPr>
            <a:r>
              <a:rPr lang="it-IT" dirty="0">
                <a:latin typeface="Times New Roman" pitchFamily="18" charset="0"/>
                <a:cs typeface="Times New Roman" pitchFamily="18" charset="0"/>
              </a:rPr>
              <a:t> Le </a:t>
            </a:r>
            <a:r>
              <a:rPr lang="it-IT" dirty="0">
                <a:solidFill>
                  <a:srgbClr val="FF0000"/>
                </a:solidFill>
                <a:latin typeface="Times New Roman" pitchFamily="18" charset="0"/>
                <a:cs typeface="Times New Roman" pitchFamily="18" charset="0"/>
              </a:rPr>
              <a:t>modificazioni</a:t>
            </a:r>
            <a:r>
              <a:rPr lang="it-IT" dirty="0">
                <a:latin typeface="Times New Roman" pitchFamily="18" charset="0"/>
                <a:cs typeface="Times New Roman" pitchFamily="18" charset="0"/>
              </a:rPr>
              <a:t> al Codice sono ben </a:t>
            </a:r>
            <a:r>
              <a:rPr lang="it-IT" dirty="0">
                <a:solidFill>
                  <a:srgbClr val="FF0000"/>
                </a:solidFill>
                <a:latin typeface="Times New Roman" pitchFamily="18" charset="0"/>
                <a:cs typeface="Times New Roman" pitchFamily="18" charset="0"/>
              </a:rPr>
              <a:t>441</a:t>
            </a:r>
            <a:r>
              <a:rPr lang="it-IT" dirty="0">
                <a:latin typeface="Times New Roman" pitchFamily="18" charset="0"/>
                <a:cs typeface="Times New Roman" pitchFamily="18" charset="0"/>
              </a:rPr>
              <a:t>;</a:t>
            </a:r>
          </a:p>
          <a:p>
            <a:pPr algn="just">
              <a:buFont typeface="Wingdings" pitchFamily="2" charset="2"/>
              <a:buChar char="q"/>
            </a:pPr>
            <a:r>
              <a:rPr lang="it-IT" dirty="0">
                <a:latin typeface="Times New Roman" pitchFamily="18" charset="0"/>
                <a:cs typeface="Times New Roman" pitchFamily="18" charset="0"/>
              </a:rPr>
              <a:t> </a:t>
            </a:r>
            <a:r>
              <a:rPr lang="it-IT" dirty="0">
                <a:solidFill>
                  <a:srgbClr val="7030A0"/>
                </a:solidFill>
                <a:latin typeface="Times New Roman" pitchFamily="18" charset="0"/>
                <a:cs typeface="Times New Roman" pitchFamily="18" charset="0"/>
              </a:rPr>
              <a:t>Il Decreto Correttivo modifica ben  119 dei 220 articoli del Codice</a:t>
            </a:r>
            <a:r>
              <a:rPr lang="it-IT" dirty="0">
                <a:latin typeface="Times New Roman" pitchFamily="18" charset="0"/>
                <a:cs typeface="Times New Roman" pitchFamily="18" charset="0"/>
              </a:rPr>
              <a:t>.</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1800" b="1" dirty="0">
                <a:latin typeface="Times New Roman" pitchFamily="18" charset="0"/>
                <a:cs typeface="Times New Roman" pitchFamily="18" charset="0"/>
              </a:rPr>
              <a:t>RUP – COMPITI (ANAC)</a:t>
            </a:r>
            <a:endParaRPr lang="it-IT" sz="1800" dirty="0"/>
          </a:p>
        </p:txBody>
      </p:sp>
      <p:sp>
        <p:nvSpPr>
          <p:cNvPr id="3" name="Segnaposto contenuto 2"/>
          <p:cNvSpPr>
            <a:spLocks noGrp="1"/>
          </p:cNvSpPr>
          <p:nvPr>
            <p:ph idx="1"/>
          </p:nvPr>
        </p:nvSpPr>
        <p:spPr>
          <a:xfrm>
            <a:off x="457200" y="1124744"/>
            <a:ext cx="8229600" cy="5184576"/>
          </a:xfrm>
        </p:spPr>
        <p:txBody>
          <a:bodyPr>
            <a:noAutofit/>
          </a:bodyPr>
          <a:lstStyle/>
          <a:p>
            <a:pPr algn="just">
              <a:buNone/>
            </a:pPr>
            <a:r>
              <a:rPr lang="it-IT" dirty="0">
                <a:latin typeface="Times New Roman" pitchFamily="18" charset="0"/>
                <a:cs typeface="Times New Roman" pitchFamily="18" charset="0"/>
              </a:rPr>
              <a:t>Sempre nella fase dell’</a:t>
            </a:r>
            <a:r>
              <a:rPr lang="it-IT" b="1" u="sng" dirty="0">
                <a:solidFill>
                  <a:srgbClr val="FF0000"/>
                </a:solidFill>
                <a:latin typeface="Times New Roman" pitchFamily="18" charset="0"/>
                <a:cs typeface="Times New Roman" pitchFamily="18" charset="0"/>
              </a:rPr>
              <a:t>affidamento</a:t>
            </a:r>
            <a:r>
              <a:rPr lang="it-IT" dirty="0">
                <a:latin typeface="Times New Roman" pitchFamily="18" charset="0"/>
                <a:cs typeface="Times New Roman" pitchFamily="18" charset="0"/>
              </a:rPr>
              <a:t>, il </a:t>
            </a:r>
            <a:r>
              <a:rPr lang="it-IT" b="1" dirty="0">
                <a:latin typeface="Times New Roman" pitchFamily="18" charset="0"/>
                <a:cs typeface="Times New Roman" pitchFamily="18" charset="0"/>
              </a:rPr>
              <a:t>RUP</a:t>
            </a:r>
            <a:r>
              <a:rPr lang="it-IT" dirty="0">
                <a:latin typeface="Times New Roman" pitchFamily="18" charset="0"/>
                <a:cs typeface="Times New Roman" pitchFamily="18" charset="0"/>
              </a:rPr>
              <a:t> si occupa della </a:t>
            </a:r>
            <a:r>
              <a:rPr lang="it-IT" b="1" u="sng" dirty="0">
                <a:latin typeface="Times New Roman" pitchFamily="18" charset="0"/>
                <a:cs typeface="Times New Roman" pitchFamily="18" charset="0"/>
              </a:rPr>
              <a:t>verifica della documentazione amministrativa</a:t>
            </a:r>
            <a:r>
              <a:rPr lang="it-IT" dirty="0">
                <a:latin typeface="Times New Roman" pitchFamily="18" charset="0"/>
                <a:cs typeface="Times New Roman" pitchFamily="18" charset="0"/>
              </a:rPr>
              <a:t>.</a:t>
            </a:r>
          </a:p>
          <a:p>
            <a:pPr algn="just">
              <a:buNone/>
            </a:pPr>
            <a:r>
              <a:rPr lang="it-IT" dirty="0">
                <a:latin typeface="Times New Roman" pitchFamily="18" charset="0"/>
                <a:cs typeface="Times New Roman" pitchFamily="18" charset="0"/>
              </a:rPr>
              <a:t>Ovvero, se questa è affidata ad un </a:t>
            </a:r>
            <a:r>
              <a:rPr lang="it-IT" u="sng" dirty="0">
                <a:latin typeface="Times New Roman" pitchFamily="18" charset="0"/>
                <a:cs typeface="Times New Roman" pitchFamily="18" charset="0"/>
              </a:rPr>
              <a:t>seggio di gara </a:t>
            </a:r>
            <a:r>
              <a:rPr lang="it-IT" dirty="0">
                <a:latin typeface="Times New Roman" pitchFamily="18" charset="0"/>
                <a:cs typeface="Times New Roman" pitchFamily="18" charset="0"/>
              </a:rPr>
              <a:t>istituito ad hoc oppure ad un </a:t>
            </a:r>
            <a:r>
              <a:rPr lang="it-IT" u="sng" dirty="0">
                <a:latin typeface="Times New Roman" pitchFamily="18" charset="0"/>
                <a:cs typeface="Times New Roman" pitchFamily="18" charset="0"/>
              </a:rPr>
              <a:t>apposito ufficio/servizio</a:t>
            </a:r>
            <a:r>
              <a:rPr lang="it-IT" dirty="0">
                <a:latin typeface="Times New Roman" pitchFamily="18" charset="0"/>
                <a:cs typeface="Times New Roman" pitchFamily="18" charset="0"/>
              </a:rPr>
              <a:t> a ciò deputato, il </a:t>
            </a:r>
            <a:r>
              <a:rPr lang="it-IT" b="1" dirty="0">
                <a:latin typeface="Times New Roman" pitchFamily="18" charset="0"/>
                <a:cs typeface="Times New Roman" pitchFamily="18" charset="0"/>
              </a:rPr>
              <a:t>RUP</a:t>
            </a:r>
            <a:r>
              <a:rPr lang="it-IT" dirty="0">
                <a:latin typeface="Times New Roman" pitchFamily="18" charset="0"/>
                <a:cs typeface="Times New Roman" pitchFamily="18" charset="0"/>
              </a:rPr>
              <a:t> esercita comunque una </a:t>
            </a:r>
            <a:r>
              <a:rPr lang="it-IT" b="1" dirty="0">
                <a:latin typeface="Times New Roman" pitchFamily="18" charset="0"/>
                <a:cs typeface="Times New Roman" pitchFamily="18" charset="0"/>
              </a:rPr>
              <a:t>funzione di coordinamento e controllo, ed adotta le decisioni conseguenti alle valutazioni effettuate</a:t>
            </a:r>
            <a:r>
              <a:rPr lang="it-IT" dirty="0">
                <a:latin typeface="Times New Roman" pitchFamily="18" charset="0"/>
                <a:cs typeface="Times New Roman" pitchFamily="18" charset="0"/>
              </a:rPr>
              <a:t>. </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normAutofit/>
          </a:bodyPr>
          <a:lstStyle/>
          <a:p>
            <a:r>
              <a:rPr lang="it-IT" sz="1800" b="1" dirty="0">
                <a:latin typeface="Times New Roman" pitchFamily="18" charset="0"/>
                <a:cs typeface="Times New Roman" pitchFamily="18" charset="0"/>
              </a:rPr>
              <a:t>RUP – COMPITI (ANAC)</a:t>
            </a:r>
            <a:endParaRPr lang="it-IT" sz="1800" dirty="0"/>
          </a:p>
        </p:txBody>
      </p:sp>
      <p:sp>
        <p:nvSpPr>
          <p:cNvPr id="3" name="Segnaposto contenuto 2"/>
          <p:cNvSpPr>
            <a:spLocks noGrp="1"/>
          </p:cNvSpPr>
          <p:nvPr>
            <p:ph idx="1"/>
          </p:nvPr>
        </p:nvSpPr>
        <p:spPr>
          <a:xfrm>
            <a:off x="457200" y="1124744"/>
            <a:ext cx="8229600" cy="5544616"/>
          </a:xfrm>
        </p:spPr>
        <p:txBody>
          <a:bodyPr>
            <a:normAutofit fontScale="92500" lnSpcReduction="10000"/>
          </a:bodyPr>
          <a:lstStyle/>
          <a:p>
            <a:pPr algn="just">
              <a:buNone/>
            </a:pPr>
            <a:r>
              <a:rPr lang="it-IT" sz="3900" dirty="0">
                <a:latin typeface="Times New Roman" pitchFamily="18" charset="0"/>
                <a:cs typeface="Times New Roman" pitchFamily="18" charset="0"/>
              </a:rPr>
              <a:t>In taluni casi, la Commissione giudicatrice può verificare le dichiarazioni allegate all’offerta tecnica</a:t>
            </a:r>
          </a:p>
          <a:p>
            <a:pPr algn="just">
              <a:buNone/>
            </a:pPr>
            <a:endParaRPr lang="it-IT" sz="2800" dirty="0">
              <a:latin typeface="Times New Roman" pitchFamily="18" charset="0"/>
              <a:cs typeface="Times New Roman" pitchFamily="18" charset="0"/>
            </a:endParaRPr>
          </a:p>
          <a:p>
            <a:pPr algn="just">
              <a:buNone/>
            </a:pPr>
            <a:endParaRPr lang="it-IT" sz="2800" dirty="0">
              <a:latin typeface="Times New Roman" pitchFamily="18" charset="0"/>
              <a:cs typeface="Times New Roman" pitchFamily="18" charset="0"/>
            </a:endParaRPr>
          </a:p>
          <a:p>
            <a:pPr algn="just">
              <a:buNone/>
            </a:pPr>
            <a:r>
              <a:rPr lang="it-IT" sz="2800" dirty="0">
                <a:latin typeface="Times New Roman" pitchFamily="18" charset="0"/>
                <a:cs typeface="Times New Roman" pitchFamily="18" charset="0"/>
              </a:rPr>
              <a:t>“</a:t>
            </a:r>
            <a:r>
              <a:rPr lang="it-IT" sz="2800" i="1" dirty="0">
                <a:latin typeface="Times New Roman" pitchFamily="18" charset="0"/>
                <a:cs typeface="Times New Roman" pitchFamily="18" charset="0"/>
              </a:rPr>
              <a:t>Pur essendo vero che la funzione sostanziale dell'organo collegiale è quello di valutare l'aspetto qualitativo dell'offerta, non può però negarsi che, </a:t>
            </a:r>
            <a:r>
              <a:rPr lang="it-IT" sz="2800" b="1" i="1" dirty="0">
                <a:latin typeface="Times New Roman" pitchFamily="18" charset="0"/>
                <a:cs typeface="Times New Roman" pitchFamily="18" charset="0"/>
              </a:rPr>
              <a:t>nel caso di evidenti anomalie, il controllo giunga a considerare l'attendibilità e la veridicità delle dichiarazioni presentate</a:t>
            </a:r>
            <a:r>
              <a:rPr lang="it-IT" sz="2800" i="1" dirty="0">
                <a:latin typeface="Times New Roman" pitchFamily="18" charset="0"/>
                <a:cs typeface="Times New Roman" pitchFamily="18" charset="0"/>
              </a:rPr>
              <a:t> soprattutto se “allegate” e quindi facenti parte del </a:t>
            </a:r>
            <a:r>
              <a:rPr lang="it-IT" sz="2800" b="1" i="1" u="sng" dirty="0">
                <a:latin typeface="Times New Roman" pitchFamily="18" charset="0"/>
                <a:cs typeface="Times New Roman" pitchFamily="18" charset="0"/>
              </a:rPr>
              <a:t>contenuto dell'offerta tecnica</a:t>
            </a:r>
            <a:r>
              <a:rPr lang="it-IT" sz="2800" dirty="0">
                <a:latin typeface="Times New Roman" pitchFamily="18" charset="0"/>
                <a:cs typeface="Times New Roman" pitchFamily="18" charset="0"/>
              </a:rPr>
              <a:t>” </a:t>
            </a:r>
            <a:r>
              <a:rPr lang="it-IT" sz="2200" dirty="0">
                <a:latin typeface="Times New Roman" pitchFamily="18" charset="0"/>
                <a:cs typeface="Times New Roman" pitchFamily="18" charset="0"/>
              </a:rPr>
              <a:t>(Consiglio di Stato, sez. </a:t>
            </a:r>
            <a:r>
              <a:rPr lang="it-IT" sz="2200" dirty="0" err="1">
                <a:latin typeface="Times New Roman" pitchFamily="18" charset="0"/>
                <a:cs typeface="Times New Roman" pitchFamily="18" charset="0"/>
              </a:rPr>
              <a:t>V^</a:t>
            </a:r>
            <a:r>
              <a:rPr lang="it-IT" sz="2200" dirty="0">
                <a:latin typeface="Times New Roman" pitchFamily="18" charset="0"/>
                <a:cs typeface="Times New Roman" pitchFamily="18" charset="0"/>
              </a:rPr>
              <a:t>, 22 novembre 2017, n. 5.430).</a:t>
            </a:r>
          </a:p>
        </p:txBody>
      </p:sp>
      <p:sp>
        <p:nvSpPr>
          <p:cNvPr id="4" name="Freccia in giù 3"/>
          <p:cNvSpPr/>
          <p:nvPr/>
        </p:nvSpPr>
        <p:spPr>
          <a:xfrm>
            <a:off x="4427984" y="249289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sz="1800" b="1" dirty="0">
                <a:latin typeface="Times New Roman" pitchFamily="18" charset="0"/>
                <a:cs typeface="Times New Roman" pitchFamily="18" charset="0"/>
              </a:rPr>
              <a:t>RUP – COMPITI (ANAC)</a:t>
            </a:r>
            <a:endParaRPr lang="it-IT" sz="1800" dirty="0"/>
          </a:p>
        </p:txBody>
      </p:sp>
      <p:sp>
        <p:nvSpPr>
          <p:cNvPr id="3" name="Segnaposto contenuto 2"/>
          <p:cNvSpPr>
            <a:spLocks noGrp="1"/>
          </p:cNvSpPr>
          <p:nvPr>
            <p:ph idx="1"/>
          </p:nvPr>
        </p:nvSpPr>
        <p:spPr>
          <a:xfrm>
            <a:off x="457200" y="1196754"/>
            <a:ext cx="8229600" cy="4929411"/>
          </a:xfrm>
        </p:spPr>
        <p:txBody>
          <a:bodyPr>
            <a:normAutofit fontScale="92500" lnSpcReduction="20000"/>
          </a:bodyPr>
          <a:lstStyle/>
          <a:p>
            <a:pPr algn="just">
              <a:buNone/>
            </a:pPr>
            <a:r>
              <a:rPr lang="it-IT" dirty="0">
                <a:latin typeface="Times New Roman" pitchFamily="18" charset="0"/>
                <a:cs typeface="Times New Roman" pitchFamily="18" charset="0"/>
              </a:rPr>
              <a:t>Nel caso di aggiudicazione con il </a:t>
            </a:r>
            <a:r>
              <a:rPr lang="it-IT" b="1" dirty="0">
                <a:latin typeface="Times New Roman" pitchFamily="18" charset="0"/>
                <a:cs typeface="Times New Roman" pitchFamily="18" charset="0"/>
              </a:rPr>
              <a:t>criterio del minor prezzo</a:t>
            </a:r>
            <a:r>
              <a:rPr lang="it-IT" dirty="0">
                <a:latin typeface="Times New Roman" pitchFamily="18" charset="0"/>
                <a:cs typeface="Times New Roman" pitchFamily="18" charset="0"/>
              </a:rPr>
              <a:t>, </a:t>
            </a:r>
            <a:r>
              <a:rPr lang="it-IT" dirty="0">
                <a:solidFill>
                  <a:srgbClr val="FF0000"/>
                </a:solidFill>
                <a:latin typeface="Times New Roman" pitchFamily="18" charset="0"/>
                <a:cs typeface="Times New Roman" pitchFamily="18" charset="0"/>
              </a:rPr>
              <a:t>il RUP </a:t>
            </a:r>
            <a:r>
              <a:rPr lang="it-IT" dirty="0">
                <a:latin typeface="Times New Roman" pitchFamily="18" charset="0"/>
                <a:cs typeface="Times New Roman" pitchFamily="18" charset="0"/>
              </a:rPr>
              <a:t>si occupa della </a:t>
            </a:r>
            <a:r>
              <a:rPr lang="it-IT" dirty="0">
                <a:solidFill>
                  <a:srgbClr val="FF0000"/>
                </a:solidFill>
                <a:latin typeface="Times New Roman" pitchFamily="18" charset="0"/>
                <a:cs typeface="Times New Roman" pitchFamily="18" charset="0"/>
              </a:rPr>
              <a:t>verifica della </a:t>
            </a:r>
            <a:r>
              <a:rPr lang="it-IT" b="1" dirty="0">
                <a:solidFill>
                  <a:srgbClr val="FF0000"/>
                </a:solidFill>
                <a:latin typeface="Times New Roman" pitchFamily="18" charset="0"/>
                <a:cs typeface="Times New Roman" pitchFamily="18" charset="0"/>
              </a:rPr>
              <a:t>congruità delle offerte</a:t>
            </a:r>
            <a:r>
              <a:rPr lang="it-IT" dirty="0">
                <a:latin typeface="Times New Roman" pitchFamily="18" charset="0"/>
                <a:cs typeface="Times New Roman" pitchFamily="18" charset="0"/>
              </a:rPr>
              <a:t>. La stazione appaltante può prevedere che il RUP possa o debba avvalersi della struttura di supporto o di una commissione nominata ad hoc. </a:t>
            </a:r>
          </a:p>
          <a:p>
            <a:pPr algn="just">
              <a:buNone/>
            </a:pPr>
            <a:r>
              <a:rPr lang="it-IT" dirty="0">
                <a:latin typeface="Times New Roman" pitchFamily="18" charset="0"/>
                <a:cs typeface="Times New Roman" pitchFamily="18" charset="0"/>
              </a:rPr>
              <a:t>Nel caso di aggiudicazione con il criterio dell’</a:t>
            </a:r>
            <a:r>
              <a:rPr lang="it-IT" b="1" dirty="0">
                <a:latin typeface="Times New Roman" pitchFamily="18" charset="0"/>
                <a:cs typeface="Times New Roman" pitchFamily="18" charset="0"/>
              </a:rPr>
              <a:t>offerta economicamente più vantaggiosa </a:t>
            </a:r>
            <a:r>
              <a:rPr lang="it-IT" dirty="0">
                <a:latin typeface="Times New Roman" pitchFamily="18" charset="0"/>
                <a:cs typeface="Times New Roman" pitchFamily="18" charset="0"/>
              </a:rPr>
              <a:t>individuata sulla base del miglior rapporto qualità/prezzo, </a:t>
            </a:r>
            <a:r>
              <a:rPr lang="it-IT" dirty="0">
                <a:solidFill>
                  <a:srgbClr val="FF0000"/>
                </a:solidFill>
                <a:latin typeface="Times New Roman" pitchFamily="18" charset="0"/>
                <a:cs typeface="Times New Roman" pitchFamily="18" charset="0"/>
              </a:rPr>
              <a:t>il RUP verifica la </a:t>
            </a:r>
            <a:r>
              <a:rPr lang="it-IT" b="1" dirty="0">
                <a:solidFill>
                  <a:srgbClr val="FF0000"/>
                </a:solidFill>
                <a:latin typeface="Times New Roman" pitchFamily="18" charset="0"/>
                <a:cs typeface="Times New Roman" pitchFamily="18" charset="0"/>
              </a:rPr>
              <a:t>congruità delle offerte</a:t>
            </a:r>
            <a:r>
              <a:rPr lang="it-IT" dirty="0">
                <a:latin typeface="Times New Roman" pitchFamily="18" charset="0"/>
                <a:cs typeface="Times New Roman" pitchFamily="18" charset="0"/>
              </a:rPr>
              <a:t> </a:t>
            </a:r>
            <a:r>
              <a:rPr lang="it-IT" u="sng" dirty="0">
                <a:latin typeface="Times New Roman" pitchFamily="18" charset="0"/>
                <a:cs typeface="Times New Roman" pitchFamily="18" charset="0"/>
              </a:rPr>
              <a:t>con l’eventuale supporto della commissione giudicatrice</a:t>
            </a:r>
            <a:r>
              <a:rPr lang="it-IT" dirty="0">
                <a:latin typeface="Times New Roman" pitchFamily="18" charset="0"/>
                <a:cs typeface="Times New Roman" pitchFamily="18" charset="0"/>
              </a:rPr>
              <a:t>. </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a:t>
            </a:r>
            <a:endParaRPr lang="it-IT" sz="1800" dirty="0"/>
          </a:p>
        </p:txBody>
      </p:sp>
      <p:sp>
        <p:nvSpPr>
          <p:cNvPr id="3" name="Segnaposto contenuto 2"/>
          <p:cNvSpPr>
            <a:spLocks noGrp="1"/>
          </p:cNvSpPr>
          <p:nvPr>
            <p:ph idx="1"/>
          </p:nvPr>
        </p:nvSpPr>
        <p:spPr>
          <a:xfrm>
            <a:off x="457201" y="1052736"/>
            <a:ext cx="8507288" cy="5616624"/>
          </a:xfrm>
        </p:spPr>
        <p:txBody>
          <a:bodyPr>
            <a:normAutofit fontScale="92500" lnSpcReduction="20000"/>
          </a:bodyPr>
          <a:lstStyle/>
          <a:p>
            <a:pPr algn="just">
              <a:buNone/>
            </a:pPr>
            <a:r>
              <a:rPr lang="it-IT" dirty="0">
                <a:latin typeface="Times New Roman" pitchFamily="18" charset="0"/>
                <a:cs typeface="Times New Roman" pitchFamily="18" charset="0"/>
              </a:rPr>
              <a:t>“</a:t>
            </a:r>
            <a:r>
              <a:rPr lang="it-IT" i="1" dirty="0">
                <a:latin typeface="Times New Roman" pitchFamily="18" charset="0"/>
                <a:cs typeface="Times New Roman" pitchFamily="18" charset="0"/>
              </a:rPr>
              <a:t>Ai sensi delle linee guida ANAC n. 3 del 2016 relative al RUP, specificamente previste dal comma 5 dell'art. 31 del nuovo codice dei contratti pubblici, nel caso di aggiudicazione con il </a:t>
            </a:r>
            <a:r>
              <a:rPr lang="it-IT" i="1" dirty="0">
                <a:solidFill>
                  <a:srgbClr val="FF0000"/>
                </a:solidFill>
                <a:latin typeface="Times New Roman" pitchFamily="18" charset="0"/>
                <a:cs typeface="Times New Roman" pitchFamily="18" charset="0"/>
              </a:rPr>
              <a:t>criterio dell'offerta economicamente più vantaggiosa </a:t>
            </a:r>
            <a:r>
              <a:rPr lang="it-IT" i="1" dirty="0">
                <a:latin typeface="Times New Roman" pitchFamily="18" charset="0"/>
                <a:cs typeface="Times New Roman" pitchFamily="18" charset="0"/>
              </a:rPr>
              <a:t>il RUP è competente a verificare la congruità delle offerte ma deve avvalersi il supporto della commissione giudicatrice. </a:t>
            </a:r>
            <a:r>
              <a:rPr lang="it-IT" i="1" dirty="0">
                <a:solidFill>
                  <a:srgbClr val="FF0000"/>
                </a:solidFill>
                <a:latin typeface="Times New Roman" pitchFamily="18" charset="0"/>
                <a:cs typeface="Times New Roman" pitchFamily="18" charset="0"/>
              </a:rPr>
              <a:t>Il riferimento al supporto da parte della commissione</a:t>
            </a:r>
            <a:r>
              <a:rPr lang="it-IT" i="1" dirty="0">
                <a:latin typeface="Times New Roman" pitchFamily="18" charset="0"/>
                <a:cs typeface="Times New Roman" pitchFamily="18" charset="0"/>
              </a:rPr>
              <a:t> nella valutazione di anomalia contenuto nelle linee Guida ANAC </a:t>
            </a:r>
            <a:r>
              <a:rPr lang="it-IT" b="1" i="1" dirty="0">
                <a:solidFill>
                  <a:srgbClr val="FF0000"/>
                </a:solidFill>
                <a:latin typeface="Times New Roman" pitchFamily="18" charset="0"/>
                <a:cs typeface="Times New Roman" pitchFamily="18" charset="0"/>
              </a:rPr>
              <a:t>comporta che il RUP, prima di assumere le valutazioni definitive in ordine al giudizio di anomalia, debba chiedere il parere non vincolante della Commissione</a:t>
            </a:r>
            <a:r>
              <a:rPr lang="it-IT" dirty="0">
                <a:latin typeface="Times New Roman" pitchFamily="18" charset="0"/>
                <a:cs typeface="Times New Roman" pitchFamily="18" charset="0"/>
              </a:rPr>
              <a:t>” </a:t>
            </a:r>
            <a:r>
              <a:rPr lang="it-IT" sz="1900" dirty="0">
                <a:latin typeface="Times New Roman" pitchFamily="18" charset="0"/>
                <a:cs typeface="Times New Roman" pitchFamily="18" charset="0"/>
              </a:rPr>
              <a:t>(Tar Campania Napoli Sez. VIII, 19-10-2017, n. 4884).</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a:t>
            </a:r>
            <a:endParaRPr lang="it-IT" sz="1800" dirty="0"/>
          </a:p>
        </p:txBody>
      </p:sp>
      <p:sp>
        <p:nvSpPr>
          <p:cNvPr id="3" name="Segnaposto contenuto 2"/>
          <p:cNvSpPr>
            <a:spLocks noGrp="1"/>
          </p:cNvSpPr>
          <p:nvPr>
            <p:ph idx="1"/>
          </p:nvPr>
        </p:nvSpPr>
        <p:spPr>
          <a:xfrm>
            <a:off x="457200" y="1124744"/>
            <a:ext cx="8229600" cy="5544616"/>
          </a:xfrm>
        </p:spPr>
        <p:txBody>
          <a:bodyPr>
            <a:normAutofit fontScale="92500"/>
          </a:bodyPr>
          <a:lstStyle/>
          <a:p>
            <a:pPr algn="just">
              <a:buNone/>
            </a:pPr>
            <a:r>
              <a:rPr lang="it-IT" sz="4100" u="sng" dirty="0">
                <a:latin typeface="Times New Roman" pitchFamily="18" charset="0"/>
                <a:cs typeface="Times New Roman" pitchFamily="18" charset="0"/>
              </a:rPr>
              <a:t>Art. 31, comma 4°, lett. c</a:t>
            </a:r>
            <a:r>
              <a:rPr lang="it-IT" sz="4100" dirty="0">
                <a:latin typeface="Times New Roman" pitchFamily="18" charset="0"/>
                <a:cs typeface="Times New Roman" pitchFamily="18" charset="0"/>
              </a:rPr>
              <a:t>):  Il RUP </a:t>
            </a:r>
            <a:r>
              <a:rPr lang="it-IT" sz="4100" dirty="0" err="1">
                <a:latin typeface="Times New Roman" pitchFamily="18" charset="0"/>
                <a:cs typeface="Times New Roman" pitchFamily="18" charset="0"/>
              </a:rPr>
              <a:t>……</a:t>
            </a:r>
            <a:r>
              <a:rPr lang="it-IT" sz="4100" dirty="0">
                <a:latin typeface="Times New Roman" pitchFamily="18" charset="0"/>
                <a:cs typeface="Times New Roman" pitchFamily="18" charset="0"/>
              </a:rPr>
              <a:t> cura il corretto e razionale svolgimento delle procedure.</a:t>
            </a:r>
          </a:p>
          <a:p>
            <a:pPr algn="just">
              <a:buNone/>
            </a:pPr>
            <a:endParaRPr lang="it-IT" dirty="0">
              <a:latin typeface="Times New Roman" pitchFamily="18" charset="0"/>
              <a:cs typeface="Times New Roman" pitchFamily="18" charset="0"/>
            </a:endParaRPr>
          </a:p>
          <a:p>
            <a:pPr algn="just">
              <a:buNone/>
            </a:pPr>
            <a:r>
              <a:rPr lang="it-IT" dirty="0">
                <a:solidFill>
                  <a:srgbClr val="FF0000"/>
                </a:solidFill>
                <a:latin typeface="Times New Roman" pitchFamily="18" charset="0"/>
                <a:cs typeface="Times New Roman" pitchFamily="18" charset="0"/>
              </a:rPr>
              <a:t>Il RUP può assegnare TERMINI PERENTORI all'aggiudicataria</a:t>
            </a:r>
          </a:p>
          <a:p>
            <a:pPr algn="just">
              <a:buNone/>
            </a:pPr>
            <a:r>
              <a:rPr lang="it-IT" sz="2600" dirty="0">
                <a:latin typeface="Times New Roman" pitchFamily="18" charset="0"/>
                <a:cs typeface="Times New Roman" pitchFamily="18" charset="0"/>
              </a:rPr>
              <a:t> </a:t>
            </a:r>
            <a:r>
              <a:rPr lang="it-IT" sz="2200" dirty="0">
                <a:latin typeface="Times New Roman" pitchFamily="18" charset="0"/>
                <a:cs typeface="Times New Roman" pitchFamily="18" charset="0"/>
              </a:rPr>
              <a:t>”</a:t>
            </a:r>
            <a:r>
              <a:rPr lang="it-IT" sz="2200" i="1" dirty="0">
                <a:latin typeface="Times New Roman" pitchFamily="18" charset="0"/>
                <a:cs typeface="Times New Roman" pitchFamily="18" charset="0"/>
              </a:rPr>
              <a:t>Rientra nei compiti del RUP intervenire per fare in modo che il passaggio da una fase all’altra della procedura avvenga nei tempi giusti, evitandone l’ingiustificata dilatazione con eccessivo differimento del momento in cui l’amministrazione può conseguire l’opera o il servizio dal privato. Ciò potrà fare anche imponendo ai privati il compimento delle attività necessarie entro termini perentori</a:t>
            </a:r>
            <a:r>
              <a:rPr lang="it-IT" sz="2200" dirty="0">
                <a:latin typeface="Times New Roman" pitchFamily="18" charset="0"/>
                <a:cs typeface="Times New Roman" pitchFamily="18" charset="0"/>
              </a:rPr>
              <a:t>”</a:t>
            </a:r>
            <a:r>
              <a:rPr lang="it-IT" sz="2600" dirty="0">
                <a:latin typeface="Times New Roman" pitchFamily="18" charset="0"/>
                <a:cs typeface="Times New Roman" pitchFamily="18" charset="0"/>
              </a:rPr>
              <a:t> </a:t>
            </a:r>
            <a:r>
              <a:rPr lang="it-IT" sz="1900" dirty="0">
                <a:latin typeface="Times New Roman" pitchFamily="18" charset="0"/>
                <a:cs typeface="Times New Roman" pitchFamily="18" charset="0"/>
              </a:rPr>
              <a:t>(</a:t>
            </a:r>
            <a:r>
              <a:rPr lang="it-IT" sz="1900" dirty="0" err="1">
                <a:latin typeface="Times New Roman" pitchFamily="18" charset="0"/>
                <a:cs typeface="Times New Roman" pitchFamily="18" charset="0"/>
              </a:rPr>
              <a:t>CdS</a:t>
            </a:r>
            <a:r>
              <a:rPr lang="it-IT" sz="1900" dirty="0">
                <a:latin typeface="Times New Roman" pitchFamily="18" charset="0"/>
                <a:cs typeface="Times New Roman" pitchFamily="18" charset="0"/>
              </a:rPr>
              <a:t>, sez. </a:t>
            </a:r>
            <a:r>
              <a:rPr lang="it-IT" sz="1900" dirty="0" err="1">
                <a:latin typeface="Times New Roman" pitchFamily="18" charset="0"/>
                <a:cs typeface="Times New Roman" pitchFamily="18" charset="0"/>
              </a:rPr>
              <a:t>V^</a:t>
            </a:r>
            <a:r>
              <a:rPr lang="it-IT" sz="1900" dirty="0">
                <a:latin typeface="Times New Roman" pitchFamily="18" charset="0"/>
                <a:cs typeface="Times New Roman" pitchFamily="18" charset="0"/>
              </a:rPr>
              <a:t>, n. 738/2018).</a:t>
            </a:r>
          </a:p>
          <a:p>
            <a:pPr algn="just">
              <a:buNone/>
            </a:pPr>
            <a:endParaRPr lang="it-IT" dirty="0">
              <a:latin typeface="Times New Roman" pitchFamily="18" charset="0"/>
              <a:cs typeface="Times New Roman" pitchFamily="18" charset="0"/>
            </a:endParaRPr>
          </a:p>
        </p:txBody>
      </p:sp>
      <p:sp>
        <p:nvSpPr>
          <p:cNvPr id="4" name="Freccia in giù 3"/>
          <p:cNvSpPr/>
          <p:nvPr/>
        </p:nvSpPr>
        <p:spPr>
          <a:xfrm>
            <a:off x="4355976" y="2708920"/>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a:t>
            </a:r>
            <a:endParaRPr lang="it-IT" sz="1800" dirty="0"/>
          </a:p>
        </p:txBody>
      </p:sp>
      <p:sp>
        <p:nvSpPr>
          <p:cNvPr id="3" name="Segnaposto contenuto 2"/>
          <p:cNvSpPr>
            <a:spLocks noGrp="1"/>
          </p:cNvSpPr>
          <p:nvPr>
            <p:ph idx="1"/>
          </p:nvPr>
        </p:nvSpPr>
        <p:spPr>
          <a:xfrm>
            <a:off x="457200" y="1052736"/>
            <a:ext cx="8229600" cy="5616624"/>
          </a:xfrm>
        </p:spPr>
        <p:txBody>
          <a:bodyPr>
            <a:normAutofit fontScale="85000" lnSpcReduction="20000"/>
          </a:bodyPr>
          <a:lstStyle/>
          <a:p>
            <a:pPr algn="just">
              <a:buNone/>
            </a:pPr>
            <a:r>
              <a:rPr lang="it-IT" sz="4200" dirty="0">
                <a:latin typeface="Times New Roman" pitchFamily="18" charset="0"/>
                <a:cs typeface="Times New Roman" pitchFamily="18" charset="0"/>
              </a:rPr>
              <a:t>Nella</a:t>
            </a:r>
            <a:r>
              <a:rPr lang="it-IT" sz="4200" b="1" dirty="0">
                <a:latin typeface="Times New Roman" pitchFamily="18" charset="0"/>
                <a:cs typeface="Times New Roman" pitchFamily="18" charset="0"/>
              </a:rPr>
              <a:t> </a:t>
            </a:r>
            <a:r>
              <a:rPr lang="it-IT" sz="4200" b="1" u="sng" dirty="0">
                <a:latin typeface="Times New Roman" pitchFamily="18" charset="0"/>
                <a:cs typeface="Times New Roman" pitchFamily="18" charset="0"/>
              </a:rPr>
              <a:t>fase di esecuzione</a:t>
            </a:r>
            <a:r>
              <a:rPr lang="it-IT" sz="4200" dirty="0">
                <a:latin typeface="Times New Roman" pitchFamily="18" charset="0"/>
                <a:cs typeface="Times New Roman" pitchFamily="18" charset="0"/>
              </a:rPr>
              <a:t>, il RUP:</a:t>
            </a:r>
          </a:p>
          <a:p>
            <a:pPr marL="514350" indent="-514350" algn="just">
              <a:buAutoNum type="alphaLcParenR"/>
            </a:pPr>
            <a:r>
              <a:rPr lang="it-IT" sz="2800" dirty="0">
                <a:latin typeface="Times New Roman" pitchFamily="18" charset="0"/>
                <a:cs typeface="Times New Roman" pitchFamily="18" charset="0"/>
              </a:rPr>
              <a:t>impartisce al direttore dei lavori, con disposizioni di servizio, le istruzioni occorrenti a garantire la regolarità dei lavori. Autorizza il direttore dei lavori alla consegna dei lavori dopo che il contratto è divenuto efficace e svolge le attività di accertamento della data di effettivo inizio, nonché di ogni altro termine di realizzazione degli stessi; </a:t>
            </a:r>
          </a:p>
          <a:p>
            <a:pPr marL="514350" indent="-514350" algn="just">
              <a:buAutoNum type="alphaLcParenR"/>
            </a:pPr>
            <a:r>
              <a:rPr lang="it-IT" sz="2800" dirty="0">
                <a:latin typeface="Times New Roman" pitchFamily="18" charset="0"/>
                <a:cs typeface="Times New Roman" pitchFamily="18" charset="0"/>
              </a:rPr>
              <a:t>provvede, sentito il direttore dei lavori e il coordinatore della sicurezza in fase di esecuzione, a verificare che l’esecutore corrisponda alle imprese subappaltatrici i costi della sicurezza relativi alle prestazioni affidate in subappalto, senza alcun ribasso; </a:t>
            </a:r>
          </a:p>
          <a:p>
            <a:pPr marL="514350" indent="-514350" algn="just">
              <a:buAutoNum type="alphaLcParenR"/>
            </a:pPr>
            <a:r>
              <a:rPr lang="it-IT" sz="2800" dirty="0">
                <a:latin typeface="Times New Roman" pitchFamily="18" charset="0"/>
                <a:cs typeface="Times New Roman" pitchFamily="18" charset="0"/>
              </a:rPr>
              <a:t>adotta gli atti di competenza a seguito delle iniziative e delle segnalazioni del coordinatore per la sicurezza in fase di esecuzione sentito il direttore dei lavori, laddove tali figure non coincidano; </a:t>
            </a:r>
          </a:p>
          <a:p>
            <a:pPr algn="just">
              <a:buNone/>
            </a:pPr>
            <a:endParaRPr lang="it-IT" sz="2800" dirty="0">
              <a:latin typeface="Times New Roman" pitchFamily="18" charset="0"/>
              <a:cs typeface="Times New Roman" pitchFamily="18" charset="0"/>
            </a:endParaRPr>
          </a:p>
          <a:p>
            <a:pPr algn="just">
              <a:buNone/>
            </a:pPr>
            <a:endParaRPr lang="it-IT" sz="2800" dirty="0">
              <a:latin typeface="Times New Roman" pitchFamily="18" charset="0"/>
              <a:cs typeface="Times New Roman" pitchFamily="18"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a:t>
            </a:r>
            <a:endParaRPr lang="it-IT" sz="1800" dirty="0"/>
          </a:p>
        </p:txBody>
      </p:sp>
      <p:sp>
        <p:nvSpPr>
          <p:cNvPr id="3" name="Segnaposto contenuto 2"/>
          <p:cNvSpPr>
            <a:spLocks noGrp="1"/>
          </p:cNvSpPr>
          <p:nvPr>
            <p:ph idx="1"/>
          </p:nvPr>
        </p:nvSpPr>
        <p:spPr>
          <a:xfrm>
            <a:off x="323529" y="1124744"/>
            <a:ext cx="8568952" cy="5544616"/>
          </a:xfrm>
        </p:spPr>
        <p:txBody>
          <a:bodyPr>
            <a:normAutofit fontScale="62500" lnSpcReduction="20000"/>
          </a:bodyPr>
          <a:lstStyle/>
          <a:p>
            <a:pPr algn="just">
              <a:buNone/>
            </a:pPr>
            <a:r>
              <a:rPr lang="it-IT" dirty="0">
                <a:latin typeface="Times New Roman" pitchFamily="18" charset="0"/>
                <a:cs typeface="Times New Roman" pitchFamily="18" charset="0"/>
              </a:rPr>
              <a:t>d) svolge, su delega del soggetto di cui all’articolo 26, comma 3, del decreto legislativo 9 aprile 2008, n. 81, i compiti ivi previsti, qualora non sia prevista la predisposizione del piano di sicurezza e di coordinamento; </a:t>
            </a:r>
          </a:p>
          <a:p>
            <a:pPr algn="just">
              <a:buNone/>
            </a:pPr>
            <a:r>
              <a:rPr lang="it-IT" dirty="0">
                <a:latin typeface="Times New Roman" pitchFamily="18" charset="0"/>
                <a:cs typeface="Times New Roman" pitchFamily="18" charset="0"/>
              </a:rPr>
              <a:t>e) assume il ruolo di responsabile dei lavori, ai fini del rispetto delle norme sulla sicurezza e salute dei lavoratori sui luoghi di lavoro. Il RUP, nello svolgimento dell’incarico di responsabile dei lavori, salvo diversa indicazione e fermi restando i compiti e le responsabilità di cui agli articoli 90, 93, comma 2, 99, comma 1, e 101, comma 1, del decreto legislativo 9 aprile 2008, n. 81 richiede la nomina del coordinatore per la sicurezza in fase di progettazione e del coordinatore per la sicurezza in fase di esecuzione dei lavori e vigila sulla loro attività; </a:t>
            </a:r>
          </a:p>
          <a:p>
            <a:pPr algn="just">
              <a:buNone/>
            </a:pPr>
            <a:r>
              <a:rPr lang="it-IT" dirty="0">
                <a:latin typeface="Times New Roman" pitchFamily="18" charset="0"/>
                <a:cs typeface="Times New Roman" pitchFamily="18" charset="0"/>
              </a:rPr>
              <a:t>f) prima della consegna dei lavori, tiene conto delle eventuali proposte integrative del piano di sicurezza e di coordinamento formulate dagli operatori economici, quando tale piano sia previsto ai sensi del decreto legislativo 9 aprile 2008, n. 81; </a:t>
            </a:r>
          </a:p>
          <a:p>
            <a:pPr algn="just">
              <a:buNone/>
            </a:pPr>
            <a:r>
              <a:rPr lang="it-IT" dirty="0">
                <a:latin typeface="Times New Roman" pitchFamily="18" charset="0"/>
                <a:cs typeface="Times New Roman" pitchFamily="18" charset="0"/>
              </a:rPr>
              <a:t>g) trasmette agli organi competenti dell’amministrazione aggiudicatrice, sentito il direttore dei lavori, la proposta del coordinatore per l’esecuzione dei lavori relativa alla sospensione, all’allontanamento dell’esecutore o dei subappaltatori o dei lavoratori autonomi dal cantiere o alla risoluzione del contratto; </a:t>
            </a:r>
          </a:p>
          <a:p>
            <a:pPr>
              <a:buNone/>
            </a:pPr>
            <a:endParaRPr lang="it-IT"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a:t>
            </a:r>
            <a:endParaRPr lang="it-IT" sz="1800" dirty="0"/>
          </a:p>
        </p:txBody>
      </p:sp>
      <p:sp>
        <p:nvSpPr>
          <p:cNvPr id="3" name="Segnaposto contenuto 2"/>
          <p:cNvSpPr>
            <a:spLocks noGrp="1"/>
          </p:cNvSpPr>
          <p:nvPr>
            <p:ph idx="1"/>
          </p:nvPr>
        </p:nvSpPr>
        <p:spPr>
          <a:xfrm>
            <a:off x="457201" y="980728"/>
            <a:ext cx="8507288" cy="5688632"/>
          </a:xfrm>
        </p:spPr>
        <p:txBody>
          <a:bodyPr>
            <a:normAutofit fontScale="70000" lnSpcReduction="20000"/>
          </a:bodyPr>
          <a:lstStyle/>
          <a:p>
            <a:pPr algn="just">
              <a:buNone/>
            </a:pPr>
            <a:r>
              <a:rPr lang="it-IT" sz="3300" dirty="0">
                <a:latin typeface="Times New Roman" pitchFamily="18" charset="0"/>
                <a:cs typeface="Times New Roman" pitchFamily="18" charset="0"/>
              </a:rPr>
              <a:t>h) accerta, in corso d’opera, che le prestazioni oggetto di contratto di </a:t>
            </a:r>
            <a:r>
              <a:rPr lang="it-IT" sz="3300" dirty="0" err="1">
                <a:latin typeface="Times New Roman" pitchFamily="18" charset="0"/>
                <a:cs typeface="Times New Roman" pitchFamily="18" charset="0"/>
              </a:rPr>
              <a:t>avvalimento</a:t>
            </a:r>
            <a:r>
              <a:rPr lang="it-IT" sz="3300" dirty="0">
                <a:latin typeface="Times New Roman" pitchFamily="18" charset="0"/>
                <a:cs typeface="Times New Roman" pitchFamily="18" charset="0"/>
              </a:rPr>
              <a:t> siano svolte direttamente dalle risorse umane e strumentali dell’impresa ausiliaria che il titolare del contratto utilizza in adempimento degli obblighi derivanti dal contratto di </a:t>
            </a:r>
            <a:r>
              <a:rPr lang="it-IT" sz="3300" dirty="0" err="1">
                <a:latin typeface="Times New Roman" pitchFamily="18" charset="0"/>
                <a:cs typeface="Times New Roman" pitchFamily="18" charset="0"/>
              </a:rPr>
              <a:t>avvalimento</a:t>
            </a:r>
            <a:r>
              <a:rPr lang="it-IT" sz="3300" dirty="0">
                <a:latin typeface="Times New Roman" pitchFamily="18" charset="0"/>
                <a:cs typeface="Times New Roman" pitchFamily="18" charset="0"/>
              </a:rPr>
              <a:t>, anche facendo ricorso al direttore dei lavori; </a:t>
            </a:r>
          </a:p>
          <a:p>
            <a:pPr marL="571500" indent="-571500" algn="just">
              <a:buAutoNum type="romanLcParenR"/>
            </a:pPr>
            <a:r>
              <a:rPr lang="it-IT" sz="3300" dirty="0">
                <a:latin typeface="Times New Roman" pitchFamily="18" charset="0"/>
                <a:cs typeface="Times New Roman" pitchFamily="18" charset="0"/>
              </a:rPr>
              <a:t>predispone, con riferimento ai compiti di cui all’art. 31, comma 12 del Codice, un piano di verifiche da sottoporre all’organo che lo ha nominato e, al termine dell’esecuzione, presenta una relazione sull’operato dell’esecutore e sulle verifiche effettuate, anche a sorpresa; </a:t>
            </a:r>
          </a:p>
          <a:p>
            <a:pPr marL="571500" indent="-571500" algn="just">
              <a:buNone/>
            </a:pPr>
            <a:r>
              <a:rPr lang="it-IT" sz="3300" dirty="0">
                <a:latin typeface="Times New Roman" pitchFamily="18" charset="0"/>
                <a:cs typeface="Times New Roman" pitchFamily="18" charset="0"/>
              </a:rPr>
              <a:t>j) controlla il progresso e lo stato di avanzamento dei lavori sulla base delle evidenze e delle informazioni del direttore dei lavori, al fine del rispetto degli obiettivi dei tempi, dei costi, della qualità delle prestazioni e del controllo dei rischi. In particolare verifica: le modalità di esecuzione dei lavori e delle prestazioni in relazione al risultato richiesto dalle specifiche progettuali; il rispetto della normativa tecnica; il rispetto delle clausole specificate nella documentazione contrattuale (contratto e capitolati) anche attraverso le verifiche di cui all’art. 31, comma 12 del Codice; </a:t>
            </a:r>
          </a:p>
          <a:p>
            <a:pPr>
              <a:buNone/>
            </a:pPr>
            <a:endParaRPr lang="it-IT"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a:t>
            </a:r>
            <a:endParaRPr lang="it-IT" sz="1800" dirty="0"/>
          </a:p>
        </p:txBody>
      </p:sp>
      <p:sp>
        <p:nvSpPr>
          <p:cNvPr id="3" name="Segnaposto contenuto 2"/>
          <p:cNvSpPr>
            <a:spLocks noGrp="1"/>
          </p:cNvSpPr>
          <p:nvPr>
            <p:ph idx="1"/>
          </p:nvPr>
        </p:nvSpPr>
        <p:spPr>
          <a:xfrm>
            <a:off x="251520" y="1052736"/>
            <a:ext cx="8640960" cy="5688632"/>
          </a:xfrm>
        </p:spPr>
        <p:txBody>
          <a:bodyPr>
            <a:normAutofit fontScale="70000" lnSpcReduction="20000"/>
          </a:bodyPr>
          <a:lstStyle/>
          <a:p>
            <a:pPr algn="just">
              <a:buNone/>
            </a:pPr>
            <a:r>
              <a:rPr lang="it-IT" dirty="0">
                <a:latin typeface="Times New Roman" pitchFamily="18" charset="0"/>
                <a:cs typeface="Times New Roman" pitchFamily="18" charset="0"/>
              </a:rPr>
              <a:t>k) autorizza le modifiche, nonché le varianti, dei contratti di appalto in corso di validità anche su proposta del direttore dei lavori, con le modalità previste dall'ordinamento della stazione appaltante da cui il RUP dipende in conformità alle previsioni dell’art. 106 del Codice e, in particolare, redige la relazione di cui all’art., 106, comma 14, del Codice, relativa alle varianti in corso d’opera, in cui sono riportate le ragioni di fatto e/o di diritto che hanno reso necessarie tali varianti. Il RUP può avvalersi dell’ausilio del direttore dei lavori per l’accertamento delle condizioni che giustificano le varianti;</a:t>
            </a:r>
          </a:p>
          <a:p>
            <a:pPr algn="just">
              <a:buNone/>
            </a:pPr>
            <a:r>
              <a:rPr lang="it-IT" dirty="0">
                <a:latin typeface="Times New Roman" pitchFamily="18" charset="0"/>
                <a:cs typeface="Times New Roman" pitchFamily="18" charset="0"/>
              </a:rPr>
              <a:t>l) approva i prezzi relativi a nuove lavorazioni originariamente non previste, determinati in contraddittorio tra il Direttore dei Lavori e l’impresa affidataria, rimettendo alla valutazione della stazione appaltante le variazioni di prezzo che comportino maggiori spese rispetto alle somme previste nel quadro economico; </a:t>
            </a:r>
          </a:p>
          <a:p>
            <a:pPr algn="just">
              <a:buNone/>
            </a:pPr>
            <a:r>
              <a:rPr lang="it-IT" dirty="0">
                <a:latin typeface="Times New Roman" pitchFamily="18" charset="0"/>
                <a:cs typeface="Times New Roman" pitchFamily="18" charset="0"/>
              </a:rPr>
              <a:t>m) irroga le penali per il ritardato adempimento degli obblighi contrattuali in contraddittorio con l’appaltatore, anche sulla base delle indicazioni fornite dal direttore dei lavori; </a:t>
            </a:r>
          </a:p>
          <a:p>
            <a:pPr algn="just">
              <a:buNone/>
            </a:pPr>
            <a:r>
              <a:rPr lang="it-IT" dirty="0">
                <a:latin typeface="Times New Roman" pitchFamily="18" charset="0"/>
                <a:cs typeface="Times New Roman" pitchFamily="18" charset="0"/>
              </a:rPr>
              <a:t>n) ordina la sospensione dei lavori per ragioni di pubblico interesse o necessità, nei limiti e con gli effetti previsti dall’art. 107 del Codice; </a:t>
            </a:r>
          </a:p>
          <a:p>
            <a:pPr>
              <a:buNone/>
            </a:pPr>
            <a:endParaRPr lang="it-IT" dirty="0"/>
          </a:p>
          <a:p>
            <a:pPr>
              <a:buNone/>
            </a:pPr>
            <a:endParaRPr lang="it-IT"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1800" b="1" dirty="0">
                <a:latin typeface="Times New Roman" pitchFamily="18" charset="0"/>
                <a:cs typeface="Times New Roman" pitchFamily="18" charset="0"/>
              </a:rPr>
              <a:t>RUP - COMPITI</a:t>
            </a:r>
            <a:endParaRPr lang="it-IT" sz="1800" dirty="0"/>
          </a:p>
        </p:txBody>
      </p:sp>
      <p:sp>
        <p:nvSpPr>
          <p:cNvPr id="3" name="Segnaposto contenuto 2"/>
          <p:cNvSpPr>
            <a:spLocks noGrp="1"/>
          </p:cNvSpPr>
          <p:nvPr>
            <p:ph idx="1"/>
          </p:nvPr>
        </p:nvSpPr>
        <p:spPr>
          <a:xfrm>
            <a:off x="323529" y="908720"/>
            <a:ext cx="8568952" cy="5832648"/>
          </a:xfrm>
        </p:spPr>
        <p:txBody>
          <a:bodyPr>
            <a:normAutofit fontScale="77500" lnSpcReduction="20000"/>
          </a:bodyPr>
          <a:lstStyle/>
          <a:p>
            <a:pPr algn="just">
              <a:buNone/>
            </a:pPr>
            <a:r>
              <a:rPr lang="it-IT" dirty="0">
                <a:latin typeface="Times New Roman" pitchFamily="18" charset="0"/>
                <a:cs typeface="Times New Roman" pitchFamily="18" charset="0"/>
              </a:rPr>
              <a:t>o) dispone la ripresa dei lavori e dell’esecuzione del contratto non appena siano venute a cessare le cause della sospensione e indica il nuovo termine di conclusione del contratto, calcolato tenendo in considerazione la durata della sospensione e gli effetti da questa prodotti; </a:t>
            </a:r>
          </a:p>
          <a:p>
            <a:pPr algn="just">
              <a:buNone/>
            </a:pPr>
            <a:r>
              <a:rPr lang="it-IT" dirty="0">
                <a:latin typeface="Times New Roman" pitchFamily="18" charset="0"/>
                <a:cs typeface="Times New Roman" pitchFamily="18" charset="0"/>
              </a:rPr>
              <a:t>p) in relazione alle contestazioni insorte tra stazione appaltante ed esecutore circa aspetti tecnici che possono influire sull’esecuzione dei lavori, convoca le parti entro il termine di quindici giorni dalla comunicazione del direttore dei lavori e promuove, in contraddittorio, l’esame della questione al fine di risolvere la controversia; </a:t>
            </a:r>
          </a:p>
          <a:p>
            <a:pPr algn="just">
              <a:buNone/>
            </a:pPr>
            <a:r>
              <a:rPr lang="it-IT" dirty="0">
                <a:latin typeface="Times New Roman" pitchFamily="18" charset="0"/>
                <a:cs typeface="Times New Roman" pitchFamily="18" charset="0"/>
              </a:rPr>
              <a:t>q) attiva la definizione con accordo bonario ai sensi dell’art. 205 del Codice delle controversie che insorgono in ogni fase di realizzazione dei lavori e viene sentito sulla proposta di transazione ai sensi dell’art. 208, comma 3 del Codice; </a:t>
            </a:r>
          </a:p>
          <a:p>
            <a:pPr algn="just">
              <a:buNone/>
            </a:pPr>
            <a:r>
              <a:rPr lang="it-IT" dirty="0">
                <a:latin typeface="Times New Roman" pitchFamily="18" charset="0"/>
                <a:cs typeface="Times New Roman" pitchFamily="18" charset="0"/>
              </a:rPr>
              <a:t>r) propone la risoluzione del contratto ogni qual volta se ne realizzino i presupposti; </a:t>
            </a:r>
          </a:p>
          <a:p>
            <a:pPr>
              <a:buNone/>
            </a:pP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1800" b="1" dirty="0">
                <a:latin typeface="Times New Roman" pitchFamily="18" charset="0"/>
                <a:cs typeface="Times New Roman" pitchFamily="18" charset="0"/>
              </a:rPr>
              <a:t>DECRETO CORRETTIVO - INTRODUZIONE</a:t>
            </a:r>
            <a:endParaRPr lang="it-IT" sz="1800" dirty="0"/>
          </a:p>
        </p:txBody>
      </p:sp>
      <p:sp>
        <p:nvSpPr>
          <p:cNvPr id="3" name="Segnaposto contenuto 2"/>
          <p:cNvSpPr>
            <a:spLocks noGrp="1"/>
          </p:cNvSpPr>
          <p:nvPr>
            <p:ph idx="1"/>
          </p:nvPr>
        </p:nvSpPr>
        <p:spPr>
          <a:xfrm>
            <a:off x="457200" y="1124744"/>
            <a:ext cx="8229600" cy="5328592"/>
          </a:xfrm>
        </p:spPr>
        <p:txBody>
          <a:bodyPr>
            <a:normAutofit fontScale="85000" lnSpcReduction="10000"/>
          </a:bodyPr>
          <a:lstStyle/>
          <a:p>
            <a:pPr algn="just">
              <a:buNone/>
            </a:pPr>
            <a:r>
              <a:rPr lang="it-IT" sz="4700" dirty="0">
                <a:solidFill>
                  <a:srgbClr val="0070C0"/>
                </a:solidFill>
                <a:latin typeface="Times New Roman" pitchFamily="18" charset="0"/>
                <a:cs typeface="Times New Roman" pitchFamily="18" charset="0"/>
              </a:rPr>
              <a:t>Nessuna (o pochissime) tra le 441 correzioni al testo del </a:t>
            </a:r>
            <a:r>
              <a:rPr lang="it-IT" sz="4700" dirty="0" err="1">
                <a:solidFill>
                  <a:srgbClr val="0070C0"/>
                </a:solidFill>
                <a:latin typeface="Times New Roman" pitchFamily="18" charset="0"/>
                <a:cs typeface="Times New Roman" pitchFamily="18" charset="0"/>
              </a:rPr>
              <a:t>Dlgs</a:t>
            </a:r>
            <a:r>
              <a:rPr lang="it-IT" sz="4700" dirty="0">
                <a:solidFill>
                  <a:srgbClr val="0070C0"/>
                </a:solidFill>
                <a:latin typeface="Times New Roman" pitchFamily="18" charset="0"/>
                <a:cs typeface="Times New Roman" pitchFamily="18" charset="0"/>
              </a:rPr>
              <a:t> 50/2016 porta con sé un'indicazione sulla </a:t>
            </a:r>
            <a:r>
              <a:rPr lang="it-IT" sz="4700" u="sng" dirty="0">
                <a:solidFill>
                  <a:srgbClr val="0070C0"/>
                </a:solidFill>
                <a:latin typeface="Times New Roman" pitchFamily="18" charset="0"/>
                <a:cs typeface="Times New Roman" pitchFamily="18" charset="0"/>
              </a:rPr>
              <a:t>fase transitoria</a:t>
            </a:r>
            <a:r>
              <a:rPr lang="it-IT" sz="4700" dirty="0">
                <a:solidFill>
                  <a:srgbClr val="0070C0"/>
                </a:solidFill>
                <a:latin typeface="Times New Roman" pitchFamily="18" charset="0"/>
                <a:cs typeface="Times New Roman" pitchFamily="18" charset="0"/>
              </a:rPr>
              <a:t>. </a:t>
            </a:r>
          </a:p>
          <a:p>
            <a:pPr algn="just">
              <a:buNone/>
            </a:pPr>
            <a:r>
              <a:rPr lang="it-IT" sz="3300" dirty="0">
                <a:latin typeface="Times New Roman" pitchFamily="18" charset="0"/>
                <a:cs typeface="Times New Roman" pitchFamily="18" charset="0"/>
              </a:rPr>
              <a:t>A parte la </a:t>
            </a:r>
            <a:r>
              <a:rPr lang="it-IT" sz="3300" dirty="0" err="1">
                <a:latin typeface="Times New Roman" pitchFamily="18" charset="0"/>
                <a:cs typeface="Times New Roman" pitchFamily="18" charset="0"/>
              </a:rPr>
              <a:t>vacatio</a:t>
            </a:r>
            <a:r>
              <a:rPr lang="it-IT" sz="3300" dirty="0">
                <a:latin typeface="Times New Roman" pitchFamily="18" charset="0"/>
                <a:cs typeface="Times New Roman" pitchFamily="18" charset="0"/>
              </a:rPr>
              <a:t> di 15 giorni non viene specificato da nessuna parte cosa accade alle procedure in corso al momento di entrata in vigore del Correttivo. Certo, la </a:t>
            </a:r>
            <a:r>
              <a:rPr lang="it-IT" sz="3300" b="1" u="sng" dirty="0">
                <a:latin typeface="Times New Roman" pitchFamily="18" charset="0"/>
                <a:cs typeface="Times New Roman" pitchFamily="18" charset="0"/>
              </a:rPr>
              <a:t>regola generale</a:t>
            </a:r>
            <a:r>
              <a:rPr lang="it-IT" sz="3300" b="1" dirty="0">
                <a:latin typeface="Times New Roman" pitchFamily="18" charset="0"/>
                <a:cs typeface="Times New Roman" pitchFamily="18" charset="0"/>
              </a:rPr>
              <a:t> </a:t>
            </a:r>
            <a:r>
              <a:rPr lang="it-IT" sz="3300" dirty="0">
                <a:latin typeface="Times New Roman" pitchFamily="18" charset="0"/>
                <a:cs typeface="Times New Roman" pitchFamily="18" charset="0"/>
              </a:rPr>
              <a:t>è che le novità normative si applicano ai </a:t>
            </a:r>
            <a:r>
              <a:rPr lang="it-IT" sz="3300" b="1" dirty="0">
                <a:latin typeface="Times New Roman" pitchFamily="18" charset="0"/>
                <a:cs typeface="Times New Roman" pitchFamily="18" charset="0"/>
              </a:rPr>
              <a:t>bandi pubblicati </a:t>
            </a:r>
            <a:r>
              <a:rPr lang="it-IT" sz="3300" dirty="0">
                <a:latin typeface="Times New Roman" pitchFamily="18" charset="0"/>
                <a:cs typeface="Times New Roman" pitchFamily="18" charset="0"/>
              </a:rPr>
              <a:t>dopo l'entrata in vigore delle modifiche. </a:t>
            </a:r>
            <a:endParaRPr lang="it-IT" sz="3300" dirty="0">
              <a:solidFill>
                <a:srgbClr val="7030A0"/>
              </a:solidFill>
              <a:latin typeface="Times New Roman" pitchFamily="18" charset="0"/>
              <a:cs typeface="Times New Roman" pitchFamily="18" charset="0"/>
            </a:endParaRPr>
          </a:p>
          <a:p>
            <a:pPr algn="just">
              <a:buNone/>
            </a:pPr>
            <a:endParaRPr lang="it-IT" dirty="0">
              <a:latin typeface="Times New Roman" pitchFamily="18" charset="0"/>
              <a:cs typeface="Times New Roman" pitchFamily="18" charset="0"/>
            </a:endParaRPr>
          </a:p>
          <a:p>
            <a:endParaRPr lang="it-IT"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1800" b="1" dirty="0">
                <a:latin typeface="Times New Roman" pitchFamily="18" charset="0"/>
                <a:cs typeface="Times New Roman" pitchFamily="18" charset="0"/>
              </a:rPr>
              <a:t>RUP - COMPITI</a:t>
            </a:r>
            <a:endParaRPr lang="it-IT" sz="1800" dirty="0"/>
          </a:p>
        </p:txBody>
      </p:sp>
      <p:sp>
        <p:nvSpPr>
          <p:cNvPr id="3" name="Segnaposto contenuto 2"/>
          <p:cNvSpPr>
            <a:spLocks noGrp="1"/>
          </p:cNvSpPr>
          <p:nvPr>
            <p:ph idx="1"/>
          </p:nvPr>
        </p:nvSpPr>
        <p:spPr>
          <a:xfrm>
            <a:off x="457200" y="908720"/>
            <a:ext cx="8229600" cy="5688632"/>
          </a:xfrm>
        </p:spPr>
        <p:txBody>
          <a:bodyPr>
            <a:normAutofit fontScale="70000" lnSpcReduction="20000"/>
          </a:bodyPr>
          <a:lstStyle/>
          <a:p>
            <a:pPr algn="just">
              <a:buNone/>
            </a:pPr>
            <a:r>
              <a:rPr lang="it-IT" sz="3400" dirty="0">
                <a:latin typeface="Times New Roman" pitchFamily="18" charset="0"/>
                <a:cs typeface="Times New Roman" pitchFamily="18" charset="0"/>
              </a:rPr>
              <a:t>s) rilascia il certificato di pagamento, previa verifica della regolarità contributiva dell’affidatario e del subappaltatore, entro i termini previsti dall’art. 113 bis del codice e lo invia alla stazione appaltante ai fini dell’emissione del mandato di pagamento da parte della stazione appaltante, che deve intervenire entro 30 giorni dalla data di rilascio del certificato di pagamento oppure dalla data di ricezione della fattura o della richiesta equivalente di pagamento qualora successiva alla data di rilascio del certificato di pagamento; </a:t>
            </a:r>
          </a:p>
          <a:p>
            <a:pPr algn="just">
              <a:buNone/>
            </a:pPr>
            <a:r>
              <a:rPr lang="it-IT" sz="3400" dirty="0">
                <a:latin typeface="Times New Roman" pitchFamily="18" charset="0"/>
                <a:cs typeface="Times New Roman" pitchFamily="18" charset="0"/>
              </a:rPr>
              <a:t>t) all’esito positivo del collaudo o della verifica di conformità rilascia il certificato di pagamento ai sensi dell’art. 113-bis, comma 3, del codice; </a:t>
            </a:r>
          </a:p>
          <a:p>
            <a:pPr algn="just">
              <a:buNone/>
            </a:pPr>
            <a:r>
              <a:rPr lang="it-IT" sz="3400" dirty="0">
                <a:latin typeface="Times New Roman" pitchFamily="18" charset="0"/>
                <a:cs typeface="Times New Roman" pitchFamily="18" charset="0"/>
              </a:rPr>
              <a:t>u) rilascia all’impresa affidataria copia conforme del certificato di ultimazione dei lavori emesso dal direttore dei lavori; </a:t>
            </a:r>
          </a:p>
          <a:p>
            <a:pPr algn="just">
              <a:buNone/>
            </a:pPr>
            <a:r>
              <a:rPr lang="it-IT" sz="3400" dirty="0">
                <a:latin typeface="Times New Roman" pitchFamily="18" charset="0"/>
                <a:cs typeface="Times New Roman" pitchFamily="18" charset="0"/>
              </a:rPr>
              <a:t>v) conferma il certificato di regolare esecuzione rilasciato dal direttore dei lavori nei casi in cui la stazione appaltante non abbia conferito l’incarico di collaudo ai sensi dell’art. 102, comma 2, del Codice; </a:t>
            </a:r>
          </a:p>
          <a:p>
            <a:pPr>
              <a:buNone/>
            </a:pPr>
            <a:endParaRPr lang="it-IT"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a:t>
            </a:r>
            <a:endParaRPr lang="it-IT" sz="1800" dirty="0"/>
          </a:p>
        </p:txBody>
      </p:sp>
      <p:sp>
        <p:nvSpPr>
          <p:cNvPr id="3" name="Segnaposto contenuto 2"/>
          <p:cNvSpPr>
            <a:spLocks noGrp="1"/>
          </p:cNvSpPr>
          <p:nvPr>
            <p:ph idx="1"/>
          </p:nvPr>
        </p:nvSpPr>
        <p:spPr>
          <a:xfrm>
            <a:off x="457200" y="980728"/>
            <a:ext cx="8435280" cy="5688632"/>
          </a:xfrm>
        </p:spPr>
        <p:txBody>
          <a:bodyPr>
            <a:normAutofit fontScale="70000" lnSpcReduction="20000"/>
          </a:bodyPr>
          <a:lstStyle/>
          <a:p>
            <a:pPr algn="just">
              <a:buNone/>
            </a:pPr>
            <a:r>
              <a:rPr lang="it-IT" sz="3400" dirty="0">
                <a:latin typeface="Times New Roman" pitchFamily="18" charset="0"/>
                <a:cs typeface="Times New Roman" pitchFamily="18" charset="0"/>
              </a:rPr>
              <a:t>w) trasmette all’amministrazione aggiudicatrice, entro sessanta giorni dalla deliberazione da parte della stessa sull’ammissibilità del certificato di collaudo, sulle domande dell’esecutore e sui risultati degli avvisi ai creditori, la documentazione relativa alle fasi della progettazione, dell’affidamento e dell’esecuzione del contratto ed in particolare: </a:t>
            </a:r>
          </a:p>
          <a:p>
            <a:pPr algn="just"/>
            <a:r>
              <a:rPr lang="it-IT" sz="2900" dirty="0">
                <a:latin typeface="Times New Roman" pitchFamily="18" charset="0"/>
                <a:cs typeface="Times New Roman" pitchFamily="18" charset="0"/>
              </a:rPr>
              <a:t>1. il contratto, la relazione al conto finale, gli ordinativi di pagamento con gli allegati documenti di svolgimento della spesa a essi relativa; </a:t>
            </a:r>
          </a:p>
          <a:p>
            <a:pPr algn="just"/>
            <a:r>
              <a:rPr lang="it-IT" sz="2900" dirty="0">
                <a:latin typeface="Times New Roman" pitchFamily="18" charset="0"/>
                <a:cs typeface="Times New Roman" pitchFamily="18" charset="0"/>
              </a:rPr>
              <a:t>2. la relazione dell’organo di collaudo e il certificato di collaudo; </a:t>
            </a:r>
          </a:p>
          <a:p>
            <a:pPr algn="just"/>
            <a:r>
              <a:rPr lang="it-IT" sz="2900" dirty="0">
                <a:latin typeface="Times New Roman" pitchFamily="18" charset="0"/>
                <a:cs typeface="Times New Roman" pitchFamily="18" charset="0"/>
              </a:rPr>
              <a:t>3. la documentazione relativa agli esiti stragiudiziali, arbitrali o giurisdizionali del contenzioso sulle controversie relative a diritti soggettivi derivanti dall’esecuzione del contratto di cui alla parte </a:t>
            </a:r>
            <a:r>
              <a:rPr lang="it-IT" sz="2900" dirty="0" err="1">
                <a:latin typeface="Times New Roman" pitchFamily="18" charset="0"/>
                <a:cs typeface="Times New Roman" pitchFamily="18" charset="0"/>
              </a:rPr>
              <a:t>VI</a:t>
            </a:r>
            <a:r>
              <a:rPr lang="it-IT" sz="2900" dirty="0">
                <a:latin typeface="Times New Roman" pitchFamily="18" charset="0"/>
                <a:cs typeface="Times New Roman" pitchFamily="18" charset="0"/>
              </a:rPr>
              <a:t> del codice; </a:t>
            </a:r>
          </a:p>
          <a:p>
            <a:pPr algn="just">
              <a:buNone/>
            </a:pPr>
            <a:r>
              <a:rPr lang="it-IT" sz="3400" dirty="0">
                <a:latin typeface="Times New Roman" pitchFamily="18" charset="0"/>
                <a:cs typeface="Times New Roman" pitchFamily="18" charset="0"/>
              </a:rPr>
              <a:t>x) rilascia il certificato di esecuzione dei lavori entro 30 giorni dalla richiesta dell’esecutore, con le modalità telematiche stabilite dall’</a:t>
            </a:r>
            <a:r>
              <a:rPr lang="it-IT" sz="3400" dirty="0" err="1">
                <a:latin typeface="Times New Roman" pitchFamily="18" charset="0"/>
                <a:cs typeface="Times New Roman" pitchFamily="18" charset="0"/>
              </a:rPr>
              <a:t>A.N.AC</a:t>
            </a:r>
            <a:r>
              <a:rPr lang="it-IT" sz="3400" dirty="0">
                <a:latin typeface="Times New Roman" pitchFamily="18" charset="0"/>
                <a:cs typeface="Times New Roman" pitchFamily="18" charset="0"/>
              </a:rPr>
              <a:t>; </a:t>
            </a:r>
          </a:p>
          <a:p>
            <a:pPr algn="just">
              <a:buNone/>
            </a:pPr>
            <a:r>
              <a:rPr lang="it-IT" sz="3400" dirty="0">
                <a:latin typeface="Times New Roman" pitchFamily="18" charset="0"/>
                <a:cs typeface="Times New Roman" pitchFamily="18" charset="0"/>
              </a:rPr>
              <a:t>y) raccoglie, verifica e trasmette all’Osservatorio dell’</a:t>
            </a:r>
            <a:r>
              <a:rPr lang="it-IT" sz="3400" dirty="0" err="1">
                <a:latin typeface="Times New Roman" pitchFamily="18" charset="0"/>
                <a:cs typeface="Times New Roman" pitchFamily="18" charset="0"/>
              </a:rPr>
              <a:t>A.N.AC.</a:t>
            </a:r>
            <a:r>
              <a:rPr lang="it-IT" sz="3400" dirty="0">
                <a:latin typeface="Times New Roman" pitchFamily="18" charset="0"/>
                <a:cs typeface="Times New Roman" pitchFamily="18" charset="0"/>
              </a:rPr>
              <a:t> gli elementi relativi agli interventi di sua competenza anche in relazione a quanto prescritto dall’articolo 213, comma 3, del Codice. </a:t>
            </a:r>
          </a:p>
          <a:p>
            <a:pPr>
              <a:buNone/>
            </a:pPr>
            <a:endParaRPr lang="it-IT" dirty="0"/>
          </a:p>
          <a:p>
            <a:pPr>
              <a:buNone/>
            </a:pPr>
            <a:endParaRPr lang="it-IT"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1800" b="1" dirty="0">
                <a:latin typeface="Times New Roman" pitchFamily="18" charset="0"/>
                <a:cs typeface="Times New Roman" pitchFamily="18" charset="0"/>
              </a:rPr>
              <a:t>RUP - COMPITI</a:t>
            </a:r>
            <a:endParaRPr lang="it-IT" sz="1800" dirty="0"/>
          </a:p>
        </p:txBody>
      </p:sp>
      <p:sp>
        <p:nvSpPr>
          <p:cNvPr id="3" name="Segnaposto contenuto 2"/>
          <p:cNvSpPr>
            <a:spLocks noGrp="1"/>
          </p:cNvSpPr>
          <p:nvPr>
            <p:ph idx="1"/>
          </p:nvPr>
        </p:nvSpPr>
        <p:spPr>
          <a:xfrm>
            <a:off x="457200" y="836712"/>
            <a:ext cx="8229600" cy="5760640"/>
          </a:xfrm>
        </p:spPr>
        <p:txBody>
          <a:bodyPr>
            <a:normAutofit fontScale="92500" lnSpcReduction="10000"/>
          </a:bodyPr>
          <a:lstStyle/>
          <a:p>
            <a:pPr algn="just">
              <a:buNone/>
            </a:pPr>
            <a:r>
              <a:rPr lang="it-IT" sz="3900" dirty="0">
                <a:latin typeface="Times New Roman" pitchFamily="18" charset="0"/>
                <a:cs typeface="Times New Roman" pitchFamily="18" charset="0"/>
              </a:rPr>
              <a:t>Il </a:t>
            </a:r>
            <a:r>
              <a:rPr lang="it-IT" sz="3900" b="1" u="sng" dirty="0">
                <a:latin typeface="Times New Roman" pitchFamily="18" charset="0"/>
                <a:cs typeface="Times New Roman" pitchFamily="18" charset="0"/>
              </a:rPr>
              <a:t>RUP</a:t>
            </a:r>
            <a:r>
              <a:rPr lang="it-IT" sz="3900" dirty="0">
                <a:latin typeface="Times New Roman" pitchFamily="18" charset="0"/>
                <a:cs typeface="Times New Roman" pitchFamily="18" charset="0"/>
              </a:rPr>
              <a:t>, negli </a:t>
            </a:r>
            <a:r>
              <a:rPr lang="it-IT" sz="3900" dirty="0">
                <a:solidFill>
                  <a:srgbClr val="FF0000"/>
                </a:solidFill>
                <a:latin typeface="Times New Roman" pitchFamily="18" charset="0"/>
                <a:cs typeface="Times New Roman" pitchFamily="18" charset="0"/>
              </a:rPr>
              <a:t>appalti di servizi-forniture e nelle concessioni di servizi</a:t>
            </a:r>
            <a:r>
              <a:rPr lang="it-IT" sz="3900" dirty="0">
                <a:latin typeface="Times New Roman" pitchFamily="18" charset="0"/>
                <a:cs typeface="Times New Roman" pitchFamily="18" charset="0"/>
              </a:rPr>
              <a:t>:</a:t>
            </a:r>
          </a:p>
          <a:p>
            <a:pPr algn="just">
              <a:buNone/>
            </a:pPr>
            <a:r>
              <a:rPr lang="it-IT" sz="2800" dirty="0">
                <a:latin typeface="Times New Roman" pitchFamily="18" charset="0"/>
                <a:cs typeface="Times New Roman" pitchFamily="18" charset="0"/>
              </a:rPr>
              <a:t>a) in ordine alla singola acquisizione, formula proposte agli organi competenti secondo l’ordinamento della singola amministrazione aggiudicatrice e fornisce agli stessi dati e informazioni nelle seguenti fasi</a:t>
            </a:r>
            <a:r>
              <a:rPr lang="it-IT" sz="2800" b="1" dirty="0">
                <a:latin typeface="Times New Roman" pitchFamily="18" charset="0"/>
                <a:cs typeface="Times New Roman" pitchFamily="18" charset="0"/>
              </a:rPr>
              <a:t>: </a:t>
            </a:r>
          </a:p>
          <a:p>
            <a:pPr algn="just">
              <a:buNone/>
            </a:pPr>
            <a:r>
              <a:rPr lang="it-IT" sz="2100" dirty="0">
                <a:latin typeface="Times New Roman" pitchFamily="18" charset="0"/>
                <a:cs typeface="Times New Roman" pitchFamily="18" charset="0"/>
              </a:rPr>
              <a:t>1. predisposizione ed eventuale aggiornamento della programmazione ai sensi dell’art. 31, comma 4, lett. a) Codice; </a:t>
            </a:r>
          </a:p>
          <a:p>
            <a:pPr algn="just">
              <a:buNone/>
            </a:pPr>
            <a:r>
              <a:rPr lang="it-IT" sz="2100" dirty="0">
                <a:latin typeface="Times New Roman" pitchFamily="18" charset="0"/>
                <a:cs typeface="Times New Roman" pitchFamily="18" charset="0"/>
              </a:rPr>
              <a:t>2. procedura di scelta del contraente per l’affidamento dell’appalto; </a:t>
            </a:r>
          </a:p>
          <a:p>
            <a:pPr algn="just">
              <a:buNone/>
            </a:pPr>
            <a:r>
              <a:rPr lang="it-IT" sz="2100" dirty="0">
                <a:latin typeface="Times New Roman" pitchFamily="18" charset="0"/>
                <a:cs typeface="Times New Roman" pitchFamily="18" charset="0"/>
              </a:rPr>
              <a:t>3. monitoraggio dei tempi di svolgimento della procedura di affidamento; </a:t>
            </a:r>
          </a:p>
          <a:p>
            <a:pPr algn="just">
              <a:buNone/>
            </a:pPr>
            <a:r>
              <a:rPr lang="it-IT" sz="2100" dirty="0">
                <a:latin typeface="Times New Roman" pitchFamily="18" charset="0"/>
                <a:cs typeface="Times New Roman" pitchFamily="18" charset="0"/>
              </a:rPr>
              <a:t>4. esecuzione e verifica della conformità delle prestazioni eseguite alle prescrizioni contrattuali; </a:t>
            </a:r>
            <a:endParaRPr lang="it-IT" sz="2100" dirty="0"/>
          </a:p>
          <a:p>
            <a:pPr algn="just">
              <a:buNone/>
            </a:pPr>
            <a:r>
              <a:rPr lang="it-IT" sz="2800" dirty="0">
                <a:latin typeface="Times New Roman" pitchFamily="18" charset="0"/>
                <a:cs typeface="Times New Roman" pitchFamily="18" charset="0"/>
              </a:rPr>
              <a:t>b) svolge, nei limiti delle proprie competenze professionali, anche le funzioni di direttore dell’esecuzione del contratto; </a:t>
            </a:r>
          </a:p>
          <a:p>
            <a:pPr algn="just">
              <a:buNone/>
            </a:pPr>
            <a:endParaRPr lang="it-IT" sz="2800" dirty="0">
              <a:latin typeface="Times New Roman" pitchFamily="18" charset="0"/>
              <a:cs typeface="Times New Roman" pitchFamily="18" charset="0"/>
            </a:endParaRPr>
          </a:p>
          <a:p>
            <a:pPr>
              <a:buNone/>
            </a:pPr>
            <a:endParaRPr lang="it-IT"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a:t>
            </a:r>
            <a:endParaRPr lang="it-IT" sz="1800" dirty="0"/>
          </a:p>
        </p:txBody>
      </p:sp>
      <p:sp>
        <p:nvSpPr>
          <p:cNvPr id="3" name="Segnaposto contenuto 2"/>
          <p:cNvSpPr>
            <a:spLocks noGrp="1"/>
          </p:cNvSpPr>
          <p:nvPr>
            <p:ph idx="1"/>
          </p:nvPr>
        </p:nvSpPr>
        <p:spPr>
          <a:xfrm>
            <a:off x="457200" y="1052736"/>
            <a:ext cx="8435280" cy="5616624"/>
          </a:xfrm>
        </p:spPr>
        <p:txBody>
          <a:bodyPr>
            <a:normAutofit/>
          </a:bodyPr>
          <a:lstStyle/>
          <a:p>
            <a:pPr algn="just">
              <a:buNone/>
            </a:pPr>
            <a:r>
              <a:rPr lang="it-IT" sz="2600" dirty="0">
                <a:latin typeface="Times New Roman" pitchFamily="18" charset="0"/>
                <a:cs typeface="Times New Roman" pitchFamily="18" charset="0"/>
              </a:rPr>
              <a:t>c) nel rispetto di quanto previsto dall’ordinamento della singola amministrazione aggiudicatrice, in base all’articolo 31, comma 3, del codice: </a:t>
            </a:r>
          </a:p>
          <a:p>
            <a:pPr algn="just">
              <a:buNone/>
            </a:pPr>
            <a:r>
              <a:rPr lang="it-IT" sz="1900" dirty="0">
                <a:latin typeface="Times New Roman" pitchFamily="18" charset="0"/>
                <a:cs typeface="Times New Roman" pitchFamily="18" charset="0"/>
              </a:rPr>
              <a:t>1. predispone o coordina la progettazione di cui all’articolo 23, comma 14, del Codice, curando la promozione, ove necessario, di accertamenti e indagini preliminari idonei a consentire la progettazione; </a:t>
            </a:r>
          </a:p>
          <a:p>
            <a:pPr algn="just">
              <a:buNone/>
            </a:pPr>
            <a:r>
              <a:rPr lang="it-IT" sz="1900" dirty="0">
                <a:latin typeface="Times New Roman" pitchFamily="18" charset="0"/>
                <a:cs typeface="Times New Roman" pitchFamily="18" charset="0"/>
              </a:rPr>
              <a:t>2. coordina o cura l’andamento delle attività istruttorie dirette alla predisposizione del bando di gara relativo all’intervento; </a:t>
            </a:r>
          </a:p>
          <a:p>
            <a:pPr algn="just">
              <a:buNone/>
            </a:pPr>
            <a:r>
              <a:rPr lang="it-IT" sz="2600" dirty="0">
                <a:latin typeface="Times New Roman" pitchFamily="18" charset="0"/>
                <a:cs typeface="Times New Roman" pitchFamily="18" charset="0"/>
              </a:rPr>
              <a:t>d) richiede all'amministrazione aggiudicatrice la nomina della commissione nel caso di affidamento con il criterio dell’offerta economicamente più vantaggiosa; </a:t>
            </a:r>
          </a:p>
          <a:p>
            <a:pPr algn="just">
              <a:buNone/>
            </a:pPr>
            <a:r>
              <a:rPr lang="it-IT" sz="2600" dirty="0">
                <a:latin typeface="Times New Roman" pitchFamily="18" charset="0"/>
                <a:cs typeface="Times New Roman" pitchFamily="18" charset="0"/>
              </a:rPr>
              <a:t>e) svolge o coordina le attività di verifica della documentazione amministrativa; </a:t>
            </a:r>
          </a:p>
          <a:p>
            <a:pPr>
              <a:buNone/>
            </a:pPr>
            <a:endParaRPr lang="it-IT"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a:t>
            </a:r>
            <a:endParaRPr lang="it-IT" sz="1800" dirty="0"/>
          </a:p>
        </p:txBody>
      </p:sp>
      <p:sp>
        <p:nvSpPr>
          <p:cNvPr id="3" name="Segnaposto contenuto 2"/>
          <p:cNvSpPr>
            <a:spLocks noGrp="1"/>
          </p:cNvSpPr>
          <p:nvPr>
            <p:ph idx="1"/>
          </p:nvPr>
        </p:nvSpPr>
        <p:spPr>
          <a:xfrm>
            <a:off x="755576" y="1052736"/>
            <a:ext cx="8229600" cy="5616624"/>
          </a:xfrm>
        </p:spPr>
        <p:txBody>
          <a:bodyPr>
            <a:normAutofit fontScale="70000" lnSpcReduction="20000"/>
          </a:bodyPr>
          <a:lstStyle/>
          <a:p>
            <a:pPr algn="just">
              <a:buNone/>
            </a:pPr>
            <a:r>
              <a:rPr lang="it-IT" dirty="0">
                <a:latin typeface="Times New Roman" pitchFamily="18" charset="0"/>
                <a:cs typeface="Times New Roman" pitchFamily="18" charset="0"/>
              </a:rPr>
              <a:t>f) svolge la verifica di congruità delle offerte; </a:t>
            </a:r>
          </a:p>
          <a:p>
            <a:pPr algn="just">
              <a:buNone/>
            </a:pPr>
            <a:r>
              <a:rPr lang="it-IT" dirty="0">
                <a:latin typeface="Times New Roman" pitchFamily="18" charset="0"/>
                <a:cs typeface="Times New Roman" pitchFamily="18" charset="0"/>
              </a:rPr>
              <a:t>g) svolge, in coordinamento con il direttore dell’esecuzione ove nominato, le attività di controllo e vigilanza nella fase di esecuzione, acquisendo e fornendo all’organo competente dell’amministrazione aggiudicatrice, per gli atti di competenza, dati, informazioni ed elementi utili anche ai fini dell’applicazione delle penali, della risoluzione contrattuale e del ricorso agli strumenti di risoluzione delle controversie, secondo quanto stabilito dal codice, nonché ai fini dello svolgimento delle attività di verifica della conformità delle prestazioni eseguite con riferimento alle prescrizioni contrattuali; </a:t>
            </a:r>
          </a:p>
          <a:p>
            <a:pPr algn="just">
              <a:buNone/>
            </a:pPr>
            <a:r>
              <a:rPr lang="it-IT" dirty="0">
                <a:latin typeface="Times New Roman" pitchFamily="18" charset="0"/>
                <a:cs typeface="Times New Roman" pitchFamily="18" charset="0"/>
              </a:rPr>
              <a:t>h) autorizza le modifiche, nonché le varianti contrattuali con le modalità previste dall’ordinamento della stazione appaltante da cui il RUP dipende, nei limiti fissati dall’art. 106 del Codice; </a:t>
            </a:r>
          </a:p>
          <a:p>
            <a:pPr algn="just">
              <a:buNone/>
            </a:pPr>
            <a:r>
              <a:rPr lang="it-IT" dirty="0">
                <a:latin typeface="Times New Roman" pitchFamily="18" charset="0"/>
                <a:cs typeface="Times New Roman" pitchFamily="18" charset="0"/>
              </a:rPr>
              <a:t>i) compie, su delega del datore di lavoro committente, in coordinamento con il direttore dell’esecuzione ove nominato, le azioni dirette a verificare, anche attraverso la richiesta di documentazione, attestazioni e dichiarazioni, il rispetto, da parte dell’esecutore, delle norme sulla sicurezza e sulla salute dei lavoratori sui luoghi di lavoro; </a:t>
            </a:r>
          </a:p>
          <a:p>
            <a:pPr>
              <a:buNone/>
            </a:pPr>
            <a:endParaRPr lang="it-IT"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COMPITI</a:t>
            </a:r>
            <a:endParaRPr lang="it-IT" sz="1800" dirty="0"/>
          </a:p>
        </p:txBody>
      </p:sp>
      <p:sp>
        <p:nvSpPr>
          <p:cNvPr id="3" name="Segnaposto contenuto 2"/>
          <p:cNvSpPr>
            <a:spLocks noGrp="1"/>
          </p:cNvSpPr>
          <p:nvPr>
            <p:ph idx="1"/>
          </p:nvPr>
        </p:nvSpPr>
        <p:spPr>
          <a:xfrm>
            <a:off x="457200" y="980728"/>
            <a:ext cx="8229600" cy="5688632"/>
          </a:xfrm>
        </p:spPr>
        <p:txBody>
          <a:bodyPr>
            <a:normAutofit fontScale="62500" lnSpcReduction="20000"/>
          </a:bodyPr>
          <a:lstStyle/>
          <a:p>
            <a:pPr algn="just">
              <a:buNone/>
            </a:pPr>
            <a:r>
              <a:rPr lang="it-IT" sz="3500" dirty="0">
                <a:latin typeface="Times New Roman" pitchFamily="18" charset="0"/>
                <a:cs typeface="Times New Roman" pitchFamily="18" charset="0"/>
              </a:rPr>
              <a:t>j) svolge, su delega del soggetto di cui all’articolo 26, comma 3, del decreto legislativo 9 aprile 2008, n. 81, i compiti ivi previsti; </a:t>
            </a:r>
          </a:p>
          <a:p>
            <a:pPr algn="just">
              <a:buNone/>
            </a:pPr>
            <a:r>
              <a:rPr lang="it-IT" sz="3500" dirty="0">
                <a:latin typeface="Times New Roman" pitchFamily="18" charset="0"/>
                <a:cs typeface="Times New Roman" pitchFamily="18" charset="0"/>
              </a:rPr>
              <a:t>k) provvede alla raccolta, verifica e trasmissione all’Osservatorio dell’</a:t>
            </a:r>
            <a:r>
              <a:rPr lang="it-IT" sz="3500" dirty="0" err="1">
                <a:latin typeface="Times New Roman" pitchFamily="18" charset="0"/>
                <a:cs typeface="Times New Roman" pitchFamily="18" charset="0"/>
              </a:rPr>
              <a:t>A.NA.C</a:t>
            </a:r>
            <a:r>
              <a:rPr lang="it-IT" sz="3500" dirty="0">
                <a:latin typeface="Times New Roman" pitchFamily="18" charset="0"/>
                <a:cs typeface="Times New Roman" pitchFamily="18" charset="0"/>
              </a:rPr>
              <a:t>. degli elementi relativi agli interventi di sua competenza e collabora con il responsabile della prevenzione della corruzione anche in relazione a quanto prescritto dall’articolo 1, comma 32, della legge n. 190/2012 e </a:t>
            </a:r>
            <a:r>
              <a:rPr lang="it-IT" sz="3500" dirty="0" err="1">
                <a:latin typeface="Times New Roman" pitchFamily="18" charset="0"/>
                <a:cs typeface="Times New Roman" pitchFamily="18" charset="0"/>
              </a:rPr>
              <a:t>s.m.i.</a:t>
            </a:r>
            <a:r>
              <a:rPr lang="it-IT" sz="3500" dirty="0">
                <a:latin typeface="Times New Roman" pitchFamily="18" charset="0"/>
                <a:cs typeface="Times New Roman" pitchFamily="18" charset="0"/>
              </a:rPr>
              <a:t>; </a:t>
            </a:r>
          </a:p>
          <a:p>
            <a:pPr algn="just">
              <a:buNone/>
            </a:pPr>
            <a:r>
              <a:rPr lang="it-IT" sz="3500" dirty="0">
                <a:latin typeface="Times New Roman" pitchFamily="18" charset="0"/>
                <a:cs typeface="Times New Roman" pitchFamily="18" charset="0"/>
              </a:rPr>
              <a:t>l) trasmette, al soggetto incaricato dell’eventuale verifica di conformità: </a:t>
            </a:r>
          </a:p>
          <a:p>
            <a:pPr algn="just">
              <a:buNone/>
            </a:pPr>
            <a:r>
              <a:rPr lang="it-IT" sz="2600" dirty="0">
                <a:latin typeface="Times New Roman" pitchFamily="18" charset="0"/>
                <a:cs typeface="Times New Roman" pitchFamily="18" charset="0"/>
              </a:rPr>
              <a:t>1. copia degli atti di gara; </a:t>
            </a:r>
          </a:p>
          <a:p>
            <a:pPr algn="just">
              <a:buNone/>
            </a:pPr>
            <a:r>
              <a:rPr lang="it-IT" sz="2600" dirty="0">
                <a:latin typeface="Times New Roman" pitchFamily="18" charset="0"/>
                <a:cs typeface="Times New Roman" pitchFamily="18" charset="0"/>
              </a:rPr>
              <a:t>2. copia del contratto; </a:t>
            </a:r>
          </a:p>
          <a:p>
            <a:pPr algn="just">
              <a:buNone/>
            </a:pPr>
            <a:r>
              <a:rPr lang="it-IT" sz="2600" dirty="0">
                <a:latin typeface="Times New Roman" pitchFamily="18" charset="0"/>
                <a:cs typeface="Times New Roman" pitchFamily="18" charset="0"/>
              </a:rPr>
              <a:t>3. documenti contabili; </a:t>
            </a:r>
          </a:p>
          <a:p>
            <a:pPr algn="just">
              <a:buNone/>
            </a:pPr>
            <a:r>
              <a:rPr lang="it-IT" sz="2600" dirty="0">
                <a:latin typeface="Times New Roman" pitchFamily="18" charset="0"/>
                <a:cs typeface="Times New Roman" pitchFamily="18" charset="0"/>
              </a:rPr>
              <a:t>4. risultanze degli accertamenti della prestazione effettuata; </a:t>
            </a:r>
          </a:p>
          <a:p>
            <a:pPr algn="just">
              <a:buNone/>
            </a:pPr>
            <a:r>
              <a:rPr lang="it-IT" sz="2600" dirty="0">
                <a:latin typeface="Times New Roman" pitchFamily="18" charset="0"/>
                <a:cs typeface="Times New Roman" pitchFamily="18" charset="0"/>
              </a:rPr>
              <a:t>5. certificati delle eventuali prove effettuate; </a:t>
            </a:r>
          </a:p>
          <a:p>
            <a:pPr algn="just">
              <a:buNone/>
            </a:pPr>
            <a:r>
              <a:rPr lang="it-IT" sz="3500" dirty="0">
                <a:latin typeface="Times New Roman" pitchFamily="18" charset="0"/>
                <a:cs typeface="Times New Roman" pitchFamily="18" charset="0"/>
              </a:rPr>
              <a:t>m) rilascia l’attestazione di regolare esecuzione su proposta del direttore dell’esecuzione qualora nominato; </a:t>
            </a:r>
          </a:p>
          <a:p>
            <a:pPr algn="just">
              <a:buNone/>
            </a:pPr>
            <a:r>
              <a:rPr lang="it-IT" sz="3500" dirty="0">
                <a:latin typeface="Times New Roman" pitchFamily="18" charset="0"/>
                <a:cs typeface="Times New Roman" pitchFamily="18" charset="0"/>
              </a:rPr>
              <a:t>n) predispone, con riferimento ai compiti di cui all’art. 31, comma 12 del Codice, un piano di verifiche da sottoporre all’organo che lo ha nominato e, al termine dell’esecuzione, presenta una relazione sull’operato dell’esecutore e sulle verifiche effettuate, anche a sorpresa. </a:t>
            </a:r>
          </a:p>
          <a:p>
            <a:pPr>
              <a:buNone/>
            </a:pPr>
            <a:endParaRPr lang="it-IT"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1800" b="1" dirty="0">
                <a:latin typeface="Times New Roman" pitchFamily="18" charset="0"/>
                <a:cs typeface="Times New Roman" pitchFamily="18" charset="0"/>
              </a:rPr>
              <a:t>RUP – PROGETTISTA – </a:t>
            </a:r>
            <a:r>
              <a:rPr lang="it-IT" sz="1800" b="1" dirty="0" err="1">
                <a:latin typeface="Times New Roman" pitchFamily="18" charset="0"/>
                <a:cs typeface="Times New Roman" pitchFamily="18" charset="0"/>
              </a:rPr>
              <a:t>DL</a:t>
            </a:r>
            <a:r>
              <a:rPr lang="it-IT" sz="1800" b="1" dirty="0">
                <a:latin typeface="Times New Roman" pitchFamily="18" charset="0"/>
                <a:cs typeface="Times New Roman" pitchFamily="18" charset="0"/>
              </a:rPr>
              <a:t> (ANAC)</a:t>
            </a:r>
            <a:endParaRPr lang="it-IT" sz="1800" dirty="0"/>
          </a:p>
        </p:txBody>
      </p:sp>
      <p:sp>
        <p:nvSpPr>
          <p:cNvPr id="3" name="Segnaposto contenuto 2"/>
          <p:cNvSpPr>
            <a:spLocks noGrp="1"/>
          </p:cNvSpPr>
          <p:nvPr>
            <p:ph idx="1"/>
          </p:nvPr>
        </p:nvSpPr>
        <p:spPr>
          <a:xfrm>
            <a:off x="457200" y="1052736"/>
            <a:ext cx="8229600" cy="5616624"/>
          </a:xfrm>
        </p:spPr>
        <p:txBody>
          <a:bodyPr>
            <a:normAutofit/>
          </a:bodyPr>
          <a:lstStyle/>
          <a:p>
            <a:pPr algn="just">
              <a:buNone/>
            </a:pPr>
            <a:r>
              <a:rPr lang="it-IT" sz="1800" dirty="0">
                <a:latin typeface="Times New Roman" pitchFamily="18" charset="0"/>
                <a:cs typeface="Times New Roman" pitchFamily="18" charset="0"/>
              </a:rPr>
              <a:t>Si prevede (art. 31, comma 5°) che l'ANAC definisca l'importo massimo e la tipologia dei lavori, servizi e forniture per i quali il RUP possa coincidere con il progettista o con il direttore dei lavori.</a:t>
            </a:r>
          </a:p>
          <a:p>
            <a:pPr algn="ctr">
              <a:buNone/>
            </a:pPr>
            <a:r>
              <a:rPr lang="it-IT" sz="4000" b="1" u="sng" dirty="0">
                <a:solidFill>
                  <a:srgbClr val="FF0000"/>
                </a:solidFill>
                <a:latin typeface="Times New Roman" pitchFamily="18" charset="0"/>
                <a:cs typeface="Times New Roman" pitchFamily="18" charset="0"/>
              </a:rPr>
              <a:t>LAVORI</a:t>
            </a:r>
            <a:endParaRPr lang="it-IT" sz="4000" dirty="0"/>
          </a:p>
          <a:p>
            <a:pPr algn="just">
              <a:buNone/>
            </a:pPr>
            <a:r>
              <a:rPr lang="it-IT" sz="2000" dirty="0">
                <a:latin typeface="Times New Roman" pitchFamily="18" charset="0"/>
                <a:cs typeface="Times New Roman" pitchFamily="18" charset="0"/>
              </a:rPr>
              <a:t>Il </a:t>
            </a:r>
            <a:r>
              <a:rPr lang="it-IT" sz="2000" b="1" u="sng" dirty="0">
                <a:latin typeface="Times New Roman" pitchFamily="18" charset="0"/>
                <a:cs typeface="Times New Roman" pitchFamily="18" charset="0"/>
              </a:rPr>
              <a:t>RUP</a:t>
            </a:r>
            <a:r>
              <a:rPr lang="it-IT" sz="2000" dirty="0">
                <a:latin typeface="Times New Roman" pitchFamily="18" charset="0"/>
                <a:cs typeface="Times New Roman" pitchFamily="18" charset="0"/>
              </a:rPr>
              <a:t> può svolgere, per uno o più interventi e nei limiti delle proprie competenze professionali, anche le funzioni di </a:t>
            </a:r>
            <a:r>
              <a:rPr lang="it-IT" sz="2000" b="1" dirty="0">
                <a:latin typeface="Times New Roman" pitchFamily="18" charset="0"/>
                <a:cs typeface="Times New Roman" pitchFamily="18" charset="0"/>
              </a:rPr>
              <a:t>progettista</a:t>
            </a:r>
            <a:r>
              <a:rPr lang="it-IT" sz="2000" dirty="0">
                <a:latin typeface="Times New Roman" pitchFamily="18" charset="0"/>
                <a:cs typeface="Times New Roman" pitchFamily="18" charset="0"/>
              </a:rPr>
              <a:t> o di </a:t>
            </a:r>
            <a:r>
              <a:rPr lang="it-IT" sz="2000" b="1" dirty="0">
                <a:latin typeface="Times New Roman" pitchFamily="18" charset="0"/>
                <a:cs typeface="Times New Roman" pitchFamily="18" charset="0"/>
              </a:rPr>
              <a:t>direttore dei lavori</a:t>
            </a:r>
            <a:r>
              <a:rPr lang="it-IT" sz="2000" dirty="0">
                <a:latin typeface="Times New Roman" pitchFamily="18" charset="0"/>
                <a:cs typeface="Times New Roman" pitchFamily="18" charset="0"/>
              </a:rPr>
              <a:t>, a condizione che sia in possesso dei seguenti requisiti: </a:t>
            </a:r>
          </a:p>
          <a:p>
            <a:pPr algn="just">
              <a:buNone/>
            </a:pPr>
            <a:r>
              <a:rPr lang="it-IT" sz="2000" dirty="0">
                <a:latin typeface="Times New Roman" pitchFamily="18" charset="0"/>
                <a:cs typeface="Times New Roman" pitchFamily="18" charset="0"/>
              </a:rPr>
              <a:t>a. titolo di studio richiesto dalla normativa vigente per l’esercizio della specifica attività richiesta; </a:t>
            </a:r>
          </a:p>
          <a:p>
            <a:pPr algn="just">
              <a:buNone/>
            </a:pPr>
            <a:r>
              <a:rPr lang="it-IT" sz="2000" dirty="0">
                <a:latin typeface="Times New Roman" pitchFamily="18" charset="0"/>
                <a:cs typeface="Times New Roman" pitchFamily="18" charset="0"/>
              </a:rPr>
              <a:t>b. esperienza almeno triennale o quinquennale, da graduare in ragione della complessità dell’intervento, in attività analoghe a quelle da realizzare in termini di natura, complessità e/o importo dell’intervento; </a:t>
            </a:r>
          </a:p>
          <a:p>
            <a:pPr algn="just">
              <a:buNone/>
            </a:pPr>
            <a:r>
              <a:rPr lang="it-IT" sz="2000" dirty="0">
                <a:latin typeface="Times New Roman" pitchFamily="18" charset="0"/>
                <a:cs typeface="Times New Roman" pitchFamily="18" charset="0"/>
              </a:rPr>
              <a:t>c. specifica formazione acquisita in materia di programmazione, progettazione, affidamento ed esecuzione di opere e servizi pubblici, da </a:t>
            </a:r>
            <a:r>
              <a:rPr lang="it-IT" sz="2000" dirty="0" err="1">
                <a:latin typeface="Times New Roman" pitchFamily="18" charset="0"/>
                <a:cs typeface="Times New Roman" pitchFamily="18" charset="0"/>
              </a:rPr>
              <a:t>parametrare</a:t>
            </a:r>
            <a:r>
              <a:rPr lang="it-IT" sz="2000" dirty="0">
                <a:latin typeface="Times New Roman" pitchFamily="18" charset="0"/>
                <a:cs typeface="Times New Roman" pitchFamily="18" charset="0"/>
              </a:rPr>
              <a:t>, ad opera del dirigente dell’unità organizzativa competente, in relazione alla tipologia dell’intervento. </a:t>
            </a:r>
          </a:p>
          <a:p>
            <a:pPr algn="just">
              <a:buNone/>
            </a:pPr>
            <a:endParaRPr lang="it-IT" sz="2000" b="1" u="sng" dirty="0">
              <a:solidFill>
                <a:srgbClr val="FF0000"/>
              </a:solidFill>
              <a:latin typeface="Times New Roman" pitchFamily="18" charset="0"/>
              <a:cs typeface="Times New Roman" pitchFamily="18" charset="0"/>
            </a:endParaRPr>
          </a:p>
          <a:p>
            <a:pPr algn="just">
              <a:buNone/>
            </a:pPr>
            <a:endParaRPr lang="it-IT" sz="2000" dirty="0">
              <a:latin typeface="Times New Roman" pitchFamily="18" charset="0"/>
              <a:cs typeface="Times New Roman" pitchFamily="18" charset="0"/>
            </a:endParaRPr>
          </a:p>
          <a:p>
            <a:pPr>
              <a:buNone/>
            </a:pPr>
            <a:endParaRPr lang="it-IT"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PROGETTISTA – </a:t>
            </a:r>
            <a:r>
              <a:rPr lang="it-IT" sz="1800" b="1" dirty="0" err="1">
                <a:latin typeface="Times New Roman" pitchFamily="18" charset="0"/>
                <a:cs typeface="Times New Roman" pitchFamily="18" charset="0"/>
              </a:rPr>
              <a:t>DL</a:t>
            </a:r>
            <a:r>
              <a:rPr lang="it-IT" sz="1800" b="1" dirty="0">
                <a:latin typeface="Times New Roman" pitchFamily="18" charset="0"/>
                <a:cs typeface="Times New Roman" pitchFamily="18" charset="0"/>
              </a:rPr>
              <a:t> (ANAC)</a:t>
            </a:r>
            <a:endParaRPr lang="it-IT" sz="1800" dirty="0"/>
          </a:p>
        </p:txBody>
      </p:sp>
      <p:sp>
        <p:nvSpPr>
          <p:cNvPr id="3" name="Segnaposto contenuto 2"/>
          <p:cNvSpPr>
            <a:spLocks noGrp="1"/>
          </p:cNvSpPr>
          <p:nvPr>
            <p:ph idx="1"/>
          </p:nvPr>
        </p:nvSpPr>
        <p:spPr>
          <a:xfrm>
            <a:off x="457200" y="1196752"/>
            <a:ext cx="8363272" cy="5472608"/>
          </a:xfrm>
        </p:spPr>
        <p:txBody>
          <a:bodyPr>
            <a:normAutofit fontScale="70000" lnSpcReduction="20000"/>
          </a:bodyPr>
          <a:lstStyle/>
          <a:p>
            <a:pPr algn="just">
              <a:buNone/>
            </a:pPr>
            <a:r>
              <a:rPr lang="it-IT" sz="3400" dirty="0">
                <a:latin typeface="Times New Roman" pitchFamily="18" charset="0"/>
                <a:cs typeface="Times New Roman" pitchFamily="18" charset="0"/>
              </a:rPr>
              <a:t>Le </a:t>
            </a:r>
            <a:r>
              <a:rPr lang="it-IT" sz="3400" b="1" dirty="0">
                <a:latin typeface="Times New Roman" pitchFamily="18" charset="0"/>
                <a:cs typeface="Times New Roman" pitchFamily="18" charset="0"/>
              </a:rPr>
              <a:t>funzioni di RUP, progettista e direttore dei lavori </a:t>
            </a:r>
            <a:r>
              <a:rPr lang="it-IT" sz="3400" b="1" u="sng" dirty="0">
                <a:latin typeface="Times New Roman" pitchFamily="18" charset="0"/>
                <a:cs typeface="Times New Roman" pitchFamily="18" charset="0"/>
              </a:rPr>
              <a:t>non possono coincidere</a:t>
            </a:r>
            <a:r>
              <a:rPr lang="it-IT" sz="3400" b="1" dirty="0">
                <a:latin typeface="Times New Roman" pitchFamily="18" charset="0"/>
                <a:cs typeface="Times New Roman" pitchFamily="18" charset="0"/>
              </a:rPr>
              <a:t> </a:t>
            </a:r>
            <a:r>
              <a:rPr lang="it-IT" sz="3400" dirty="0">
                <a:latin typeface="Times New Roman" pitchFamily="18" charset="0"/>
                <a:cs typeface="Times New Roman" pitchFamily="18" charset="0"/>
              </a:rPr>
              <a:t>nel caso di:</a:t>
            </a:r>
          </a:p>
          <a:p>
            <a:pPr algn="just">
              <a:buFontTx/>
              <a:buChar char="-"/>
            </a:pPr>
            <a:r>
              <a:rPr lang="it-IT" sz="3400" dirty="0">
                <a:solidFill>
                  <a:srgbClr val="FF0000"/>
                </a:solidFill>
                <a:latin typeface="Times New Roman" pitchFamily="18" charset="0"/>
                <a:cs typeface="Times New Roman" pitchFamily="18" charset="0"/>
              </a:rPr>
              <a:t>Lavori complessi</a:t>
            </a:r>
            <a:r>
              <a:rPr lang="it-IT" sz="3400" dirty="0">
                <a:latin typeface="Times New Roman" pitchFamily="18" charset="0"/>
                <a:cs typeface="Times New Roman" pitchFamily="18" charset="0"/>
              </a:rPr>
              <a:t> o di </a:t>
            </a:r>
            <a:r>
              <a:rPr lang="it-IT" sz="3400" dirty="0">
                <a:solidFill>
                  <a:srgbClr val="FF0000"/>
                </a:solidFill>
                <a:latin typeface="Times New Roman" pitchFamily="18" charset="0"/>
                <a:cs typeface="Times New Roman" pitchFamily="18" charset="0"/>
              </a:rPr>
              <a:t>particolare rilevanza sotto il profilo architettonico, ambientale, </a:t>
            </a:r>
            <a:r>
              <a:rPr lang="it-IT" sz="3400" dirty="0" err="1">
                <a:solidFill>
                  <a:srgbClr val="FF0000"/>
                </a:solidFill>
                <a:latin typeface="Times New Roman" pitchFamily="18" charset="0"/>
                <a:cs typeface="Times New Roman" pitchFamily="18" charset="0"/>
              </a:rPr>
              <a:t>storico-artistico</a:t>
            </a:r>
            <a:r>
              <a:rPr lang="it-IT" sz="3400" dirty="0">
                <a:solidFill>
                  <a:srgbClr val="FF0000"/>
                </a:solidFill>
                <a:latin typeface="Times New Roman" pitchFamily="18" charset="0"/>
                <a:cs typeface="Times New Roman" pitchFamily="18" charset="0"/>
              </a:rPr>
              <a:t> e conservativo, oltre che tecnologico</a:t>
            </a:r>
            <a:r>
              <a:rPr lang="it-IT" sz="3400" dirty="0">
                <a:latin typeface="Times New Roman" pitchFamily="18" charset="0"/>
                <a:cs typeface="Times New Roman" pitchFamily="18" charset="0"/>
              </a:rPr>
              <a:t>;</a:t>
            </a:r>
          </a:p>
          <a:p>
            <a:pPr algn="just">
              <a:buFontTx/>
              <a:buChar char="-"/>
            </a:pPr>
            <a:r>
              <a:rPr lang="it-IT" sz="3400" dirty="0">
                <a:solidFill>
                  <a:srgbClr val="FF0000"/>
                </a:solidFill>
                <a:latin typeface="Times New Roman" pitchFamily="18" charset="0"/>
                <a:cs typeface="Times New Roman" pitchFamily="18" charset="0"/>
              </a:rPr>
              <a:t>Progetti integrali ovvero di interventi di importo superiore a 1.500.000 di euro</a:t>
            </a:r>
            <a:r>
              <a:rPr lang="it-IT" sz="3400" dirty="0">
                <a:latin typeface="Times New Roman" pitchFamily="18" charset="0"/>
                <a:cs typeface="Times New Roman" pitchFamily="18" charset="0"/>
              </a:rPr>
              <a:t>. </a:t>
            </a:r>
          </a:p>
          <a:p>
            <a:pPr algn="just">
              <a:buFontTx/>
              <a:buChar char="-"/>
            </a:pPr>
            <a:r>
              <a:rPr lang="it-IT" sz="3400" dirty="0">
                <a:latin typeface="Times New Roman" pitchFamily="18" charset="0"/>
                <a:cs typeface="Times New Roman" pitchFamily="18" charset="0"/>
              </a:rPr>
              <a:t>Per gli appalti di importo inferiore a 1.000.000 di euro si applicano le disposizioni di cui all’art. 26, comma 6, lett. d) del Codice </a:t>
            </a:r>
            <a:r>
              <a:rPr lang="it-IT" sz="2300" dirty="0">
                <a:latin typeface="Times New Roman" pitchFamily="18" charset="0"/>
                <a:cs typeface="Times New Roman" pitchFamily="18" charset="0"/>
              </a:rPr>
              <a:t>(</a:t>
            </a:r>
            <a:r>
              <a:rPr lang="it-IT" sz="2300" i="1" dirty="0">
                <a:latin typeface="Times New Roman" pitchFamily="18" charset="0"/>
                <a:cs typeface="Times New Roman" pitchFamily="18" charset="0"/>
              </a:rPr>
              <a:t>per i lavori di importo inferiore a un milione di euro, la verifica è effettuata dal responsabile unico del procedimento, anche avvalendosi della struttura di cui all’articolo 31, comma 9</a:t>
            </a:r>
            <a:r>
              <a:rPr lang="it-IT" sz="2300" dirty="0">
                <a:latin typeface="Times New Roman" pitchFamily="18" charset="0"/>
                <a:cs typeface="Times New Roman" pitchFamily="18" charset="0"/>
              </a:rPr>
              <a:t>).</a:t>
            </a:r>
          </a:p>
          <a:p>
            <a:pPr algn="just">
              <a:buFontTx/>
              <a:buChar char="-"/>
            </a:pPr>
            <a:r>
              <a:rPr lang="it-IT" sz="3400" dirty="0">
                <a:latin typeface="Times New Roman" pitchFamily="18" charset="0"/>
                <a:cs typeface="Times New Roman" pitchFamily="18" charset="0"/>
              </a:rPr>
              <a:t>Restano fermi il disposto dell’art. 26, comma 7, del codice </a:t>
            </a:r>
            <a:r>
              <a:rPr lang="it-IT" sz="2300" dirty="0">
                <a:latin typeface="Times New Roman" pitchFamily="18" charset="0"/>
                <a:cs typeface="Times New Roman" pitchFamily="18" charset="0"/>
              </a:rPr>
              <a:t>(</a:t>
            </a:r>
            <a:r>
              <a:rPr lang="it-IT" sz="2300" i="1" dirty="0">
                <a:latin typeface="Times New Roman" pitchFamily="18" charset="0"/>
                <a:cs typeface="Times New Roman" pitchFamily="18" charset="0"/>
              </a:rPr>
              <a:t>Lo svolgimento dell’attività di verifica è incompatibile con lo svolgimento, per il medesimo progetto, dell’attività di progettazione, del coordinamento della sicurezza della stessa, della direzione lavori e del collaudo</a:t>
            </a:r>
            <a:r>
              <a:rPr lang="it-IT" sz="2300" dirty="0">
                <a:latin typeface="Times New Roman" pitchFamily="18" charset="0"/>
                <a:cs typeface="Times New Roman" pitchFamily="18" charset="0"/>
              </a:rPr>
              <a:t>), </a:t>
            </a:r>
            <a:r>
              <a:rPr lang="it-IT" sz="3400" dirty="0">
                <a:latin typeface="Times New Roman" pitchFamily="18" charset="0"/>
                <a:cs typeface="Times New Roman" pitchFamily="18" charset="0"/>
              </a:rPr>
              <a:t>e l’incompatibilità tra lo svolgimento dell’attività di validazione e lo svolgimento, per il medesimo intervento, dell’attività di progettazione </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PROGETTISTA – </a:t>
            </a:r>
            <a:r>
              <a:rPr lang="it-IT" sz="1800" b="1" dirty="0" err="1">
                <a:latin typeface="Times New Roman" pitchFamily="18" charset="0"/>
                <a:cs typeface="Times New Roman" pitchFamily="18" charset="0"/>
              </a:rPr>
              <a:t>DL</a:t>
            </a:r>
            <a:r>
              <a:rPr lang="it-IT" sz="1800" b="1" dirty="0">
                <a:latin typeface="Times New Roman" pitchFamily="18" charset="0"/>
                <a:cs typeface="Times New Roman" pitchFamily="18" charset="0"/>
              </a:rPr>
              <a:t> (ANAC)</a:t>
            </a:r>
            <a:endParaRPr lang="it-IT" sz="1800" dirty="0"/>
          </a:p>
        </p:txBody>
      </p:sp>
      <p:sp>
        <p:nvSpPr>
          <p:cNvPr id="3" name="Segnaposto contenuto 2"/>
          <p:cNvSpPr>
            <a:spLocks noGrp="1"/>
          </p:cNvSpPr>
          <p:nvPr>
            <p:ph idx="1"/>
          </p:nvPr>
        </p:nvSpPr>
        <p:spPr>
          <a:xfrm>
            <a:off x="179514" y="1124744"/>
            <a:ext cx="8784976" cy="5616624"/>
          </a:xfrm>
        </p:spPr>
        <p:txBody>
          <a:bodyPr>
            <a:normAutofit fontScale="70000" lnSpcReduction="20000"/>
          </a:bodyPr>
          <a:lstStyle/>
          <a:p>
            <a:pPr algn="ctr">
              <a:buNone/>
            </a:pPr>
            <a:r>
              <a:rPr lang="it-IT" sz="3600" b="1" u="sng" dirty="0">
                <a:solidFill>
                  <a:srgbClr val="7030A0"/>
                </a:solidFill>
                <a:latin typeface="Times New Roman" pitchFamily="18" charset="0"/>
                <a:cs typeface="Times New Roman" pitchFamily="18" charset="0"/>
              </a:rPr>
              <a:t>SERVIZI – FORNITURE</a:t>
            </a:r>
            <a:endParaRPr lang="it-IT" dirty="0"/>
          </a:p>
          <a:p>
            <a:pPr algn="just">
              <a:buNone/>
            </a:pPr>
            <a:r>
              <a:rPr lang="it-IT" sz="3400" dirty="0">
                <a:latin typeface="Times New Roman" pitchFamily="18" charset="0"/>
                <a:cs typeface="Times New Roman" pitchFamily="18" charset="0"/>
              </a:rPr>
              <a:t>Il RUP svolge, nei limiti delle proprie competenze professionali, anche le funzioni di progettista e direttore dell’esecuzione del contratto. </a:t>
            </a:r>
          </a:p>
          <a:p>
            <a:pPr algn="just">
              <a:buNone/>
            </a:pPr>
            <a:r>
              <a:rPr lang="it-IT" sz="3400" dirty="0">
                <a:latin typeface="Times New Roman" pitchFamily="18" charset="0"/>
                <a:cs typeface="Times New Roman" pitchFamily="18" charset="0"/>
              </a:rPr>
              <a:t>Il direttore dell’esecuzione del contratto è soggetto diverso dal RUP nei seguenti casi: </a:t>
            </a:r>
          </a:p>
          <a:p>
            <a:pPr algn="just">
              <a:buNone/>
            </a:pPr>
            <a:r>
              <a:rPr lang="it-IT" sz="2900" dirty="0">
                <a:latin typeface="Times New Roman" pitchFamily="18" charset="0"/>
                <a:cs typeface="Times New Roman" pitchFamily="18" charset="0"/>
              </a:rPr>
              <a:t>a. prestazioni di importo superiore a 500.000 euro; </a:t>
            </a:r>
          </a:p>
          <a:p>
            <a:pPr algn="just">
              <a:buNone/>
            </a:pPr>
            <a:r>
              <a:rPr lang="it-IT" sz="2900" dirty="0">
                <a:latin typeface="Times New Roman" pitchFamily="18" charset="0"/>
                <a:cs typeface="Times New Roman" pitchFamily="18" charset="0"/>
              </a:rPr>
              <a:t>b. interventi particolarmente complessi sotto il profilo tecnologico; </a:t>
            </a:r>
          </a:p>
          <a:p>
            <a:pPr algn="just">
              <a:buNone/>
            </a:pPr>
            <a:r>
              <a:rPr lang="it-IT" sz="2900" dirty="0">
                <a:latin typeface="Times New Roman" pitchFamily="18" charset="0"/>
                <a:cs typeface="Times New Roman" pitchFamily="18" charset="0"/>
              </a:rPr>
              <a:t>c. prestazioni che richiedono l’apporto di una pluralità di competenze (es. servizi a supporto della funzionalità delle strutture sanitarie che comprendono trasporto, pulizie, ristorazione, sterilizzazione, vigilanza, socio sanitario, supporto informatico); </a:t>
            </a:r>
          </a:p>
          <a:p>
            <a:pPr algn="just">
              <a:buNone/>
            </a:pPr>
            <a:r>
              <a:rPr lang="it-IT" sz="2900" dirty="0">
                <a:latin typeface="Times New Roman" pitchFamily="18" charset="0"/>
                <a:cs typeface="Times New Roman" pitchFamily="18" charset="0"/>
              </a:rPr>
              <a:t>d. interventi caratterizzati dall’utilizzo di componenti o di processi produttivi innovativi o dalla necessità di elevate prestazioni per quanto riguarda la loro funzionalità; </a:t>
            </a:r>
          </a:p>
          <a:p>
            <a:pPr algn="just">
              <a:buNone/>
            </a:pPr>
            <a:r>
              <a:rPr lang="it-IT" sz="2900" dirty="0">
                <a:latin typeface="Times New Roman" pitchFamily="18" charset="0"/>
                <a:cs typeface="Times New Roman" pitchFamily="18" charset="0"/>
              </a:rPr>
              <a:t>e. per ragioni concernente l’organizzazione interna alla stazione appaltante, che impongano il coinvolgimento di unità organizzativa diversa da quella cui afferiscono i soggetti che hanno curato l’affidamento. </a:t>
            </a:r>
          </a:p>
          <a:p>
            <a:pPr>
              <a:buNone/>
            </a:pPr>
            <a:endParaRPr lang="it-IT"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1800" b="1" dirty="0">
                <a:latin typeface="Times New Roman" pitchFamily="18" charset="0"/>
                <a:cs typeface="Times New Roman" pitchFamily="18" charset="0"/>
              </a:rPr>
              <a:t>COMMISSIONE GIUDICATRICE</a:t>
            </a:r>
            <a:endParaRPr lang="it-IT" sz="1800" dirty="0"/>
          </a:p>
        </p:txBody>
      </p:sp>
      <p:sp>
        <p:nvSpPr>
          <p:cNvPr id="3" name="Segnaposto contenuto 2"/>
          <p:cNvSpPr>
            <a:spLocks noGrp="1"/>
          </p:cNvSpPr>
          <p:nvPr>
            <p:ph idx="1"/>
          </p:nvPr>
        </p:nvSpPr>
        <p:spPr>
          <a:xfrm>
            <a:off x="457200" y="1487054"/>
            <a:ext cx="8229600" cy="5254313"/>
          </a:xfrm>
        </p:spPr>
        <p:txBody>
          <a:bodyPr>
            <a:normAutofit fontScale="92500"/>
          </a:bodyPr>
          <a:lstStyle/>
          <a:p>
            <a:pPr algn="ctr">
              <a:buNone/>
            </a:pPr>
            <a:r>
              <a:rPr lang="it-IT" sz="3600" b="1" dirty="0">
                <a:solidFill>
                  <a:srgbClr val="FF0000"/>
                </a:solidFill>
                <a:latin typeface="Times New Roman" pitchFamily="18" charset="0"/>
                <a:cs typeface="Times New Roman" pitchFamily="18" charset="0"/>
              </a:rPr>
              <a:t>Art. 77 (Commissione </a:t>
            </a:r>
            <a:r>
              <a:rPr lang="it-IT" sz="3600" b="1" strike="sngStrike" dirty="0">
                <a:solidFill>
                  <a:srgbClr val="FF0000"/>
                </a:solidFill>
                <a:latin typeface="Times New Roman" pitchFamily="18" charset="0"/>
                <a:cs typeface="Times New Roman" pitchFamily="18" charset="0"/>
              </a:rPr>
              <a:t>di aggiudicazione </a:t>
            </a:r>
            <a:r>
              <a:rPr lang="it-IT" sz="3600" b="1" dirty="0">
                <a:solidFill>
                  <a:srgbClr val="FF0000"/>
                </a:solidFill>
                <a:latin typeface="Times New Roman" pitchFamily="18" charset="0"/>
                <a:cs typeface="Times New Roman" pitchFamily="18" charset="0"/>
              </a:rPr>
              <a:t>  giudicatrice)</a:t>
            </a:r>
            <a:endParaRPr lang="it-IT" sz="3600" dirty="0">
              <a:solidFill>
                <a:srgbClr val="FF0000"/>
              </a:solidFill>
              <a:latin typeface="Times New Roman" pitchFamily="18" charset="0"/>
              <a:cs typeface="Times New Roman" pitchFamily="18" charset="0"/>
            </a:endParaRPr>
          </a:p>
          <a:p>
            <a:pPr algn="just">
              <a:buNone/>
            </a:pPr>
            <a:r>
              <a:rPr lang="it-IT" sz="2800" u="sng" dirty="0">
                <a:latin typeface="Times New Roman" pitchFamily="18" charset="0"/>
                <a:cs typeface="Times New Roman" pitchFamily="18" charset="0"/>
              </a:rPr>
              <a:t>Comma 3°</a:t>
            </a:r>
            <a:r>
              <a:rPr lang="it-IT" sz="2800" dirty="0">
                <a:latin typeface="Times New Roman" pitchFamily="18" charset="0"/>
                <a:cs typeface="Times New Roman" pitchFamily="18" charset="0"/>
              </a:rPr>
              <a:t>:    </a:t>
            </a:r>
            <a:r>
              <a:rPr lang="it-IT" sz="2800" dirty="0" err="1">
                <a:latin typeface="Times New Roman" pitchFamily="18" charset="0"/>
                <a:cs typeface="Times New Roman" pitchFamily="18" charset="0"/>
              </a:rPr>
              <a:t>………</a:t>
            </a:r>
            <a:r>
              <a:rPr lang="it-IT" sz="2800" dirty="0">
                <a:latin typeface="Times New Roman" pitchFamily="18" charset="0"/>
                <a:cs typeface="Times New Roman" pitchFamily="18" charset="0"/>
              </a:rPr>
              <a:t>.La stazione appaltante può, in caso di affidamento di contratti </a:t>
            </a:r>
            <a:r>
              <a:rPr lang="it-IT" sz="2800" b="1" dirty="0">
                <a:latin typeface="Times New Roman" pitchFamily="18" charset="0"/>
                <a:cs typeface="Times New Roman" pitchFamily="18" charset="0"/>
              </a:rPr>
              <a:t>per i servizi e le forniture di importo inferiore alle soglie di cui all’articolo 35</a:t>
            </a:r>
            <a:r>
              <a:rPr lang="it-IT" sz="2800" dirty="0">
                <a:latin typeface="Times New Roman" pitchFamily="18" charset="0"/>
                <a:cs typeface="Times New Roman" pitchFamily="18" charset="0"/>
              </a:rPr>
              <a:t>, per i</a:t>
            </a:r>
            <a:r>
              <a:rPr lang="it-IT" sz="2800" u="sng" dirty="0">
                <a:latin typeface="Times New Roman" pitchFamily="18" charset="0"/>
                <a:cs typeface="Times New Roman" pitchFamily="18" charset="0"/>
              </a:rPr>
              <a:t> </a:t>
            </a:r>
            <a:r>
              <a:rPr lang="it-IT" sz="2800" b="1" dirty="0">
                <a:latin typeface="Times New Roman" pitchFamily="18" charset="0"/>
                <a:cs typeface="Times New Roman" pitchFamily="18" charset="0"/>
              </a:rPr>
              <a:t>lavori di importo inferiore a un milione di euro</a:t>
            </a:r>
            <a:r>
              <a:rPr lang="it-IT" sz="2800" dirty="0">
                <a:latin typeface="Times New Roman" pitchFamily="18" charset="0"/>
                <a:cs typeface="Times New Roman" pitchFamily="18" charset="0"/>
              </a:rPr>
              <a:t> o per </a:t>
            </a:r>
            <a:r>
              <a:rPr lang="it-IT" sz="2800" b="1" dirty="0">
                <a:latin typeface="Times New Roman" pitchFamily="18" charset="0"/>
                <a:cs typeface="Times New Roman" pitchFamily="18" charset="0"/>
              </a:rPr>
              <a:t>quelli che non presentano particolare complessità</a:t>
            </a:r>
            <a:r>
              <a:rPr lang="it-IT" sz="2800" dirty="0">
                <a:latin typeface="Times New Roman" pitchFamily="18" charset="0"/>
                <a:cs typeface="Times New Roman" pitchFamily="18" charset="0"/>
              </a:rPr>
              <a:t>, nominare </a:t>
            </a:r>
            <a:r>
              <a:rPr lang="it-IT" sz="2800" b="1" dirty="0">
                <a:solidFill>
                  <a:srgbClr val="FF0000"/>
                </a:solidFill>
                <a:latin typeface="Times New Roman" pitchFamily="18" charset="0"/>
                <a:cs typeface="Times New Roman" pitchFamily="18" charset="0"/>
              </a:rPr>
              <a:t>alcuni</a:t>
            </a:r>
            <a:r>
              <a:rPr lang="it-IT" sz="2800" dirty="0">
                <a:latin typeface="Times New Roman" pitchFamily="18" charset="0"/>
                <a:cs typeface="Times New Roman" pitchFamily="18" charset="0"/>
              </a:rPr>
              <a:t> componenti interni alla stazione appaltante, nel rispetto del principio di rotazione</a:t>
            </a:r>
            <a:r>
              <a:rPr lang="it-IT" sz="2800" b="1" dirty="0">
                <a:latin typeface="Times New Roman" pitchFamily="18" charset="0"/>
                <a:cs typeface="Times New Roman" pitchFamily="18" charset="0"/>
              </a:rPr>
              <a:t>, </a:t>
            </a:r>
            <a:r>
              <a:rPr lang="it-IT" sz="2800" b="1" dirty="0">
                <a:solidFill>
                  <a:srgbClr val="FF0000"/>
                </a:solidFill>
                <a:latin typeface="Times New Roman" pitchFamily="18" charset="0"/>
                <a:cs typeface="Times New Roman" pitchFamily="18" charset="0"/>
              </a:rPr>
              <a:t>escluso il Presidente</a:t>
            </a:r>
            <a:r>
              <a:rPr lang="it-IT" sz="2800" dirty="0">
                <a:solidFill>
                  <a:srgbClr val="FF0000"/>
                </a:solidFill>
                <a:latin typeface="Times New Roman" pitchFamily="18" charset="0"/>
                <a:cs typeface="Times New Roman" pitchFamily="18" charset="0"/>
              </a:rPr>
              <a:t>.</a:t>
            </a:r>
            <a:r>
              <a:rPr lang="it-IT" sz="2800" dirty="0">
                <a:latin typeface="Times New Roman" pitchFamily="18" charset="0"/>
                <a:cs typeface="Times New Roman" pitchFamily="18" charset="0"/>
              </a:rPr>
              <a:t> Sono considerate di non particolare complessità le procedure svolte attraverso piattaforme telematiche di negoziazione ai sensi dell’articolo 58.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altLang="it-IT" sz="1800" b="1" dirty="0">
                <a:latin typeface="Times New Roman" pitchFamily="18" charset="0"/>
                <a:cs typeface="Times New Roman" pitchFamily="18" charset="0"/>
              </a:rPr>
              <a:t>DECRETO CORRETTIVO - INTRODUZIONE</a:t>
            </a:r>
            <a:endParaRPr lang="it-IT" sz="1800" dirty="0"/>
          </a:p>
        </p:txBody>
      </p:sp>
      <p:sp>
        <p:nvSpPr>
          <p:cNvPr id="3" name="Segnaposto contenuto 2"/>
          <p:cNvSpPr>
            <a:spLocks noGrp="1"/>
          </p:cNvSpPr>
          <p:nvPr>
            <p:ph idx="1"/>
          </p:nvPr>
        </p:nvSpPr>
        <p:spPr>
          <a:xfrm>
            <a:off x="457200" y="908720"/>
            <a:ext cx="8229600" cy="5616624"/>
          </a:xfrm>
        </p:spPr>
        <p:txBody>
          <a:bodyPr>
            <a:normAutofit fontScale="85000" lnSpcReduction="20000"/>
          </a:bodyPr>
          <a:lstStyle/>
          <a:p>
            <a:pPr algn="ctr">
              <a:buNone/>
            </a:pPr>
            <a:r>
              <a:rPr lang="it-IT" sz="4100" dirty="0">
                <a:latin typeface="Times New Roman" pitchFamily="18" charset="0"/>
                <a:cs typeface="Times New Roman" pitchFamily="18" charset="0"/>
              </a:rPr>
              <a:t>Principio del </a:t>
            </a:r>
            <a:r>
              <a:rPr lang="it-IT" sz="4100" i="1" dirty="0">
                <a:latin typeface="Times New Roman" pitchFamily="18" charset="0"/>
                <a:cs typeface="Times New Roman" pitchFamily="18" charset="0"/>
              </a:rPr>
              <a:t>"</a:t>
            </a:r>
            <a:r>
              <a:rPr lang="it-IT" sz="4100" i="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tempus</a:t>
            </a:r>
            <a:r>
              <a:rPr lang="it-IT" sz="4100"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it-IT" sz="4100" i="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regit</a:t>
            </a:r>
            <a:r>
              <a:rPr lang="it-IT" sz="4100"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it-IT" sz="4100" i="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actum</a:t>
            </a:r>
            <a:r>
              <a:rPr lang="it-IT" sz="4100" i="1" dirty="0">
                <a:latin typeface="Times New Roman" pitchFamily="18" charset="0"/>
                <a:cs typeface="Times New Roman" pitchFamily="18" charset="0"/>
              </a:rPr>
              <a:t>". </a:t>
            </a:r>
          </a:p>
          <a:p>
            <a:pPr algn="just">
              <a:buNone/>
            </a:pPr>
            <a:r>
              <a:rPr lang="it-IT" sz="2300" dirty="0">
                <a:latin typeface="Times New Roman" pitchFamily="18" charset="0"/>
                <a:cs typeface="Times New Roman" pitchFamily="18" charset="0"/>
              </a:rPr>
              <a:t>Siffatto principio</a:t>
            </a:r>
            <a:r>
              <a:rPr lang="it-IT" sz="2300" i="1" dirty="0">
                <a:latin typeface="Times New Roman" pitchFamily="18" charset="0"/>
                <a:cs typeface="Times New Roman" pitchFamily="18" charset="0"/>
              </a:rPr>
              <a:t> </a:t>
            </a:r>
            <a:r>
              <a:rPr lang="it-IT" sz="2300" dirty="0">
                <a:latin typeface="Times New Roman" pitchFamily="18" charset="0"/>
                <a:cs typeface="Times New Roman" pitchFamily="18" charset="0"/>
              </a:rPr>
              <a:t>esplica l’importante funzione, di enorme importanza anche pratica,  di consentire l'individuazione della disciplina giuridica da applicare ad un atto o ad un provvedimento amministrativo. </a:t>
            </a:r>
          </a:p>
          <a:p>
            <a:pPr algn="just">
              <a:buNone/>
            </a:pPr>
            <a:r>
              <a:rPr lang="it-IT" sz="3800" dirty="0">
                <a:latin typeface="Times New Roman" pitchFamily="18" charset="0"/>
                <a:cs typeface="Times New Roman" pitchFamily="18" charset="0"/>
              </a:rPr>
              <a:t>In altri termini, </a:t>
            </a:r>
            <a:r>
              <a:rPr lang="it-IT" sz="3800" dirty="0">
                <a:solidFill>
                  <a:srgbClr val="FF0000"/>
                </a:solidFill>
                <a:latin typeface="Times New Roman" pitchFamily="18" charset="0"/>
                <a:cs typeface="Times New Roman" pitchFamily="18" charset="0"/>
              </a:rPr>
              <a:t>ogni atto o provvedimento deve essere conforme alla disciplina vigente al </a:t>
            </a:r>
            <a:r>
              <a:rPr lang="it-IT" sz="3800" b="1" u="sng" dirty="0">
                <a:solidFill>
                  <a:srgbClr val="FF0000"/>
                </a:solidFill>
                <a:latin typeface="Times New Roman" pitchFamily="18" charset="0"/>
                <a:cs typeface="Times New Roman" pitchFamily="18" charset="0"/>
              </a:rPr>
              <a:t>momento dell'emanazione dell'atto o provvedimento medesimo</a:t>
            </a:r>
            <a:r>
              <a:rPr lang="it-IT" sz="3800" dirty="0">
                <a:latin typeface="Times New Roman" pitchFamily="18" charset="0"/>
                <a:cs typeface="Times New Roman" pitchFamily="18" charset="0"/>
              </a:rPr>
              <a:t>. </a:t>
            </a:r>
          </a:p>
          <a:p>
            <a:pPr algn="just">
              <a:buNone/>
            </a:pPr>
            <a:r>
              <a:rPr lang="it-IT" sz="2300" dirty="0">
                <a:latin typeface="Times New Roman" pitchFamily="18" charset="0"/>
                <a:cs typeface="Times New Roman" pitchFamily="18" charset="0"/>
              </a:rPr>
              <a:t>Tale principio è sancito nel nostro ordinamento all'articolo 11 delle disposizioni preliminari al Codice Civile (“</a:t>
            </a:r>
            <a:r>
              <a:rPr lang="it-IT" sz="2300" i="1" dirty="0" err="1">
                <a:latin typeface="Times New Roman" pitchFamily="18" charset="0"/>
                <a:cs typeface="Times New Roman" pitchFamily="18" charset="0"/>
              </a:rPr>
              <a:t>preleggi</a:t>
            </a:r>
            <a:r>
              <a:rPr lang="it-IT" sz="2300" dirty="0">
                <a:latin typeface="Times New Roman" pitchFamily="18" charset="0"/>
                <a:cs typeface="Times New Roman" pitchFamily="18" charset="0"/>
              </a:rPr>
              <a:t>”), ove si stabilisce che: </a:t>
            </a:r>
            <a:r>
              <a:rPr lang="it-IT" sz="2300" i="1" dirty="0">
                <a:latin typeface="Times New Roman" pitchFamily="18" charset="0"/>
                <a:cs typeface="Times New Roman" pitchFamily="18" charset="0"/>
              </a:rPr>
              <a:t>"la legge non dispone che per l'avvenire: essa</a:t>
            </a:r>
            <a:r>
              <a:rPr lang="it-IT" sz="2300" dirty="0">
                <a:latin typeface="Times New Roman" pitchFamily="18" charset="0"/>
                <a:cs typeface="Times New Roman" pitchFamily="18" charset="0"/>
              </a:rPr>
              <a:t> </a:t>
            </a:r>
            <a:r>
              <a:rPr lang="it-IT" sz="2300" i="1" dirty="0">
                <a:latin typeface="Times New Roman" pitchFamily="18" charset="0"/>
                <a:cs typeface="Times New Roman" pitchFamily="18" charset="0"/>
              </a:rPr>
              <a:t>non ha effetto retroattivo"</a:t>
            </a:r>
            <a:r>
              <a:rPr lang="it-IT" sz="2300" dirty="0">
                <a:latin typeface="Times New Roman" pitchFamily="18" charset="0"/>
                <a:cs typeface="Times New Roman" pitchFamily="18" charset="0"/>
              </a:rPr>
              <a:t>. </a:t>
            </a:r>
          </a:p>
          <a:p>
            <a:pPr algn="just">
              <a:buNone/>
            </a:pPr>
            <a:r>
              <a:rPr lang="it-IT" sz="2800" dirty="0">
                <a:latin typeface="Times New Roman" pitchFamily="18" charset="0"/>
                <a:cs typeface="Times New Roman" pitchFamily="18" charset="0"/>
              </a:rPr>
              <a:t>Dunque, ogni atto è disciplinato dalla legge in vigore nel tempo in cui viene adottato con esclusione (di regola) della retroattività e della </a:t>
            </a:r>
            <a:r>
              <a:rPr lang="it-IT" sz="2800" dirty="0" err="1">
                <a:latin typeface="Times New Roman" pitchFamily="18" charset="0"/>
                <a:cs typeface="Times New Roman" pitchFamily="18" charset="0"/>
              </a:rPr>
              <a:t>ultrattività</a:t>
            </a:r>
            <a:r>
              <a:rPr lang="it-IT" sz="2800" dirty="0">
                <a:latin typeface="Times New Roman" pitchFamily="18" charset="0"/>
                <a:cs typeface="Times New Roman" pitchFamily="18" charset="0"/>
              </a:rPr>
              <a:t> di essa. Questa disposizione esprime un principio di ordine generale ed evidenzia l'esigenza che la legge non sia ordinariamente retroattiva.</a:t>
            </a:r>
          </a:p>
          <a:p>
            <a:pPr>
              <a:buNone/>
            </a:pPr>
            <a:endParaRPr lang="it-IT"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1800" b="1" dirty="0">
                <a:latin typeface="Times New Roman" pitchFamily="18" charset="0"/>
                <a:cs typeface="Times New Roman" pitchFamily="18" charset="0"/>
              </a:rPr>
              <a:t>COMMISSIONE GIUDICATRICE</a:t>
            </a:r>
            <a:endParaRPr lang="it-IT" sz="1800" dirty="0"/>
          </a:p>
        </p:txBody>
      </p:sp>
      <p:sp>
        <p:nvSpPr>
          <p:cNvPr id="3" name="Segnaposto contenuto 2"/>
          <p:cNvSpPr>
            <a:spLocks noGrp="1"/>
          </p:cNvSpPr>
          <p:nvPr>
            <p:ph idx="1"/>
          </p:nvPr>
        </p:nvSpPr>
        <p:spPr>
          <a:xfrm>
            <a:off x="457200" y="1196752"/>
            <a:ext cx="8229600" cy="5256584"/>
          </a:xfrm>
        </p:spPr>
        <p:txBody>
          <a:bodyPr/>
          <a:lstStyle/>
          <a:p>
            <a:pPr algn="just">
              <a:buNone/>
            </a:pPr>
            <a:r>
              <a:rPr lang="it-IT" sz="3000" dirty="0">
                <a:latin typeface="Times New Roman" pitchFamily="18" charset="0"/>
                <a:cs typeface="Times New Roman" pitchFamily="18" charset="0"/>
              </a:rPr>
              <a:t>Dunque, le stazioni appaltanti potranno nominare:</a:t>
            </a:r>
          </a:p>
          <a:p>
            <a:pPr lvl="0" algn="just"/>
            <a:r>
              <a:rPr lang="it-IT" sz="3000" dirty="0">
                <a:solidFill>
                  <a:srgbClr val="FF0000"/>
                </a:solidFill>
                <a:latin typeface="Times New Roman" pitchFamily="18" charset="0"/>
                <a:cs typeface="Times New Roman" pitchFamily="18" charset="0"/>
              </a:rPr>
              <a:t>solo alcuni componenti </a:t>
            </a:r>
            <a:r>
              <a:rPr lang="it-IT" sz="3000" dirty="0">
                <a:latin typeface="Times New Roman" pitchFamily="18" charset="0"/>
                <a:cs typeface="Times New Roman" pitchFamily="18" charset="0"/>
              </a:rPr>
              <a:t>della commissione </a:t>
            </a:r>
            <a:r>
              <a:rPr lang="it-IT" sz="3000" dirty="0">
                <a:solidFill>
                  <a:srgbClr val="FF0000"/>
                </a:solidFill>
                <a:latin typeface="Times New Roman" pitchFamily="18" charset="0"/>
                <a:cs typeface="Times New Roman" pitchFamily="18" charset="0"/>
              </a:rPr>
              <a:t>come interni</a:t>
            </a:r>
            <a:r>
              <a:rPr lang="it-IT" sz="3000" dirty="0">
                <a:latin typeface="Times New Roman" pitchFamily="18" charset="0"/>
                <a:cs typeface="Times New Roman" pitchFamily="18" charset="0"/>
              </a:rPr>
              <a:t>;</a:t>
            </a:r>
          </a:p>
          <a:p>
            <a:pPr lvl="0" algn="just"/>
            <a:r>
              <a:rPr lang="it-IT" sz="3000" dirty="0">
                <a:latin typeface="Times New Roman" pitchFamily="18" charset="0"/>
                <a:cs typeface="Times New Roman" pitchFamily="18" charset="0"/>
              </a:rPr>
              <a:t>solo per:</a:t>
            </a:r>
          </a:p>
          <a:p>
            <a:pPr lvl="1" algn="just"/>
            <a:r>
              <a:rPr lang="it-IT" sz="2400" dirty="0">
                <a:latin typeface="Times New Roman" pitchFamily="18" charset="0"/>
                <a:cs typeface="Times New Roman" pitchFamily="18" charset="0"/>
              </a:rPr>
              <a:t>forniture e servizi di importo inferiore alle soglie comunitarie;</a:t>
            </a:r>
          </a:p>
          <a:p>
            <a:pPr lvl="1" algn="just"/>
            <a:r>
              <a:rPr lang="it-IT" sz="2400" dirty="0">
                <a:latin typeface="Times New Roman" pitchFamily="18" charset="0"/>
                <a:cs typeface="Times New Roman" pitchFamily="18" charset="0"/>
              </a:rPr>
              <a:t>lavori di importo inferiore al milione di euro;</a:t>
            </a:r>
          </a:p>
          <a:p>
            <a:pPr lvl="1" algn="just"/>
            <a:r>
              <a:rPr lang="it-IT" sz="2400" dirty="0">
                <a:latin typeface="Times New Roman" pitchFamily="18" charset="0"/>
                <a:cs typeface="Times New Roman" pitchFamily="18" charset="0"/>
              </a:rPr>
              <a:t>Lavori che non presentano particolari complessità;</a:t>
            </a:r>
          </a:p>
          <a:p>
            <a:pPr lvl="0" algn="just"/>
            <a:r>
              <a:rPr lang="it-IT" sz="3000" dirty="0">
                <a:solidFill>
                  <a:srgbClr val="FF0000"/>
                </a:solidFill>
                <a:latin typeface="Times New Roman" pitchFamily="18" charset="0"/>
                <a:cs typeface="Times New Roman" pitchFamily="18" charset="0"/>
              </a:rPr>
              <a:t>ma non potranno mai nominare il presidente al proprio interno</a:t>
            </a:r>
            <a:r>
              <a:rPr lang="it-IT" sz="3000" dirty="0">
                <a:latin typeface="Times New Roman" pitchFamily="18" charset="0"/>
                <a:cs typeface="Times New Roman" pitchFamily="18" charset="0"/>
              </a:rPr>
              <a:t>.</a:t>
            </a:r>
          </a:p>
          <a:p>
            <a:pPr algn="just">
              <a:buNone/>
            </a:pPr>
            <a:endParaRPr lang="it-IT" sz="2400"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COMMISSIONE GIUDICATRICE</a:t>
            </a:r>
            <a:endParaRPr lang="it-IT" sz="1800" dirty="0"/>
          </a:p>
        </p:txBody>
      </p:sp>
      <p:sp>
        <p:nvSpPr>
          <p:cNvPr id="3" name="Segnaposto contenuto 2"/>
          <p:cNvSpPr>
            <a:spLocks noGrp="1"/>
          </p:cNvSpPr>
          <p:nvPr>
            <p:ph idx="1"/>
          </p:nvPr>
        </p:nvSpPr>
        <p:spPr>
          <a:xfrm>
            <a:off x="457200" y="1268760"/>
            <a:ext cx="8229600" cy="5328592"/>
          </a:xfrm>
        </p:spPr>
        <p:txBody>
          <a:bodyPr>
            <a:normAutofit/>
          </a:bodyPr>
          <a:lstStyle/>
          <a:p>
            <a:pPr algn="just">
              <a:buNone/>
            </a:pPr>
            <a:r>
              <a:rPr lang="it-IT" sz="3400" b="1" u="sng" dirty="0">
                <a:latin typeface="Times New Roman" pitchFamily="18" charset="0"/>
                <a:cs typeface="Times New Roman" pitchFamily="18" charset="0"/>
              </a:rPr>
              <a:t>Art. 77, comma 3°</a:t>
            </a:r>
            <a:r>
              <a:rPr lang="it-IT" sz="3400" dirty="0">
                <a:latin typeface="Times New Roman" pitchFamily="18" charset="0"/>
                <a:cs typeface="Times New Roman" pitchFamily="18" charset="0"/>
              </a:rPr>
              <a:t>:    “</a:t>
            </a:r>
            <a:r>
              <a:rPr lang="it-IT" sz="3400" i="1" dirty="0">
                <a:latin typeface="Times New Roman" pitchFamily="18" charset="0"/>
                <a:cs typeface="Times New Roman" pitchFamily="18" charset="0"/>
              </a:rPr>
              <a:t>In caso di affidamento di contratti per i </a:t>
            </a:r>
            <a:r>
              <a:rPr lang="it-IT" sz="3400" i="1" dirty="0">
                <a:solidFill>
                  <a:srgbClr val="FF0000"/>
                </a:solidFill>
                <a:latin typeface="Times New Roman" pitchFamily="18" charset="0"/>
                <a:cs typeface="Times New Roman" pitchFamily="18" charset="0"/>
              </a:rPr>
              <a:t>servizi e le forniture di elevato contenuto scientifico tecnologico o innovativo</a:t>
            </a:r>
            <a:r>
              <a:rPr lang="it-IT" sz="3400" i="1" dirty="0">
                <a:latin typeface="Times New Roman" pitchFamily="18" charset="0"/>
                <a:cs typeface="Times New Roman" pitchFamily="18" charset="0"/>
              </a:rPr>
              <a:t>, effettuati nell'ambito di attività di ricerca e sviluppo, </a:t>
            </a:r>
            <a:r>
              <a:rPr lang="it-IT" sz="3400" i="1" dirty="0">
                <a:solidFill>
                  <a:srgbClr val="FF0000"/>
                </a:solidFill>
                <a:latin typeface="Times New Roman" pitchFamily="18" charset="0"/>
                <a:cs typeface="Times New Roman" pitchFamily="18" charset="0"/>
              </a:rPr>
              <a:t>l'ANAC</a:t>
            </a:r>
            <a:r>
              <a:rPr lang="it-IT" sz="3400" i="1" dirty="0">
                <a:latin typeface="Times New Roman" pitchFamily="18" charset="0"/>
                <a:cs typeface="Times New Roman" pitchFamily="18" charset="0"/>
              </a:rPr>
              <a:t>, previa richiesta e confronto con la stazione appaltante sulla specificità dei profili, </a:t>
            </a:r>
            <a:r>
              <a:rPr lang="it-IT" sz="3400" i="1" dirty="0">
                <a:solidFill>
                  <a:srgbClr val="FF0000"/>
                </a:solidFill>
                <a:latin typeface="Times New Roman" pitchFamily="18" charset="0"/>
                <a:cs typeface="Times New Roman" pitchFamily="18" charset="0"/>
              </a:rPr>
              <a:t>può selezionare i componenti delle commissioni giudicatrici anche tra gli esperti interni alla medesima stazione appaltante</a:t>
            </a:r>
            <a:r>
              <a:rPr lang="it-IT" sz="3400" dirty="0">
                <a:latin typeface="Times New Roman" pitchFamily="18" charset="0"/>
                <a:cs typeface="Times New Roman" pitchFamily="18" charset="0"/>
              </a:rPr>
              <a:t>”.</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1800" b="1" dirty="0">
                <a:latin typeface="Times New Roman" pitchFamily="18" charset="0"/>
                <a:cs typeface="Times New Roman" pitchFamily="18" charset="0"/>
              </a:rPr>
              <a:t>INCOMPATIBILITA’ RUP-COMMISSARIO</a:t>
            </a:r>
            <a:endParaRPr lang="it-IT" sz="1800" dirty="0"/>
          </a:p>
        </p:txBody>
      </p:sp>
      <p:sp>
        <p:nvSpPr>
          <p:cNvPr id="3" name="Segnaposto contenuto 2"/>
          <p:cNvSpPr>
            <a:spLocks noGrp="1"/>
          </p:cNvSpPr>
          <p:nvPr>
            <p:ph idx="1"/>
          </p:nvPr>
        </p:nvSpPr>
        <p:spPr>
          <a:xfrm>
            <a:off x="467544" y="1268760"/>
            <a:ext cx="8229600" cy="5328592"/>
          </a:xfrm>
        </p:spPr>
        <p:txBody>
          <a:bodyPr>
            <a:normAutofit lnSpcReduction="10000"/>
          </a:bodyPr>
          <a:lstStyle/>
          <a:p>
            <a:pPr algn="ctr">
              <a:buNone/>
            </a:pPr>
            <a:r>
              <a:rPr lang="it-IT" sz="4400" b="1" dirty="0">
                <a:solidFill>
                  <a:srgbClr val="FF0000"/>
                </a:solidFill>
                <a:latin typeface="Times New Roman" pitchFamily="18" charset="0"/>
                <a:cs typeface="Times New Roman" pitchFamily="18" charset="0"/>
              </a:rPr>
              <a:t>Commissario – RUP:     </a:t>
            </a:r>
          </a:p>
          <a:p>
            <a:pPr algn="just">
              <a:buNone/>
            </a:pPr>
            <a:endParaRPr lang="it-IT" sz="4400" b="1" dirty="0">
              <a:solidFill>
                <a:srgbClr val="FF0000"/>
              </a:solidFill>
              <a:latin typeface="Times New Roman" pitchFamily="18" charset="0"/>
              <a:cs typeface="Times New Roman" pitchFamily="18" charset="0"/>
            </a:endParaRPr>
          </a:p>
          <a:p>
            <a:pPr algn="just">
              <a:buNone/>
            </a:pPr>
            <a:r>
              <a:rPr lang="it-IT" b="1" dirty="0">
                <a:solidFill>
                  <a:srgbClr val="FF0000"/>
                </a:solidFill>
                <a:latin typeface="Times New Roman" pitchFamily="18" charset="0"/>
                <a:cs typeface="Times New Roman" pitchFamily="18" charset="0"/>
              </a:rPr>
              <a:t>“</a:t>
            </a:r>
            <a:r>
              <a:rPr lang="it-IT" i="1" dirty="0">
                <a:latin typeface="Times New Roman" pitchFamily="18" charset="0"/>
                <a:cs typeface="Times New Roman" pitchFamily="18" charset="0"/>
              </a:rPr>
              <a:t>I commissari non devono aver svolto né possono svolgere alcun'altra funzione o incarico tecnico o amministrativo relativamente al contratto del cui affidamento si tratta. </a:t>
            </a:r>
            <a:r>
              <a:rPr lang="it-IT" b="1" i="1" dirty="0">
                <a:solidFill>
                  <a:srgbClr val="FF0000"/>
                </a:solidFill>
                <a:latin typeface="Times New Roman" pitchFamily="18" charset="0"/>
                <a:cs typeface="Times New Roman" pitchFamily="18" charset="0"/>
              </a:rPr>
              <a:t>La nomina del RUP a membro delle commissioni di gara è valutata con riferimento alla singola procedura</a:t>
            </a:r>
            <a:r>
              <a:rPr lang="it-IT" b="1" dirty="0">
                <a:latin typeface="Times New Roman" pitchFamily="18" charset="0"/>
                <a:cs typeface="Times New Roman" pitchFamily="18" charset="0"/>
              </a:rPr>
              <a:t>” </a:t>
            </a:r>
            <a:r>
              <a:rPr lang="it-IT" sz="2000" dirty="0">
                <a:latin typeface="Times New Roman" pitchFamily="18" charset="0"/>
                <a:cs typeface="Times New Roman" pitchFamily="18" charset="0"/>
              </a:rPr>
              <a:t>(art. 77, comma 4).</a:t>
            </a:r>
          </a:p>
        </p:txBody>
      </p:sp>
      <p:sp>
        <p:nvSpPr>
          <p:cNvPr id="4" name="Freccia in giù 3"/>
          <p:cNvSpPr/>
          <p:nvPr/>
        </p:nvSpPr>
        <p:spPr>
          <a:xfrm>
            <a:off x="4067944" y="1916832"/>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INCOMPATIBILITA’ RUP-COMMISSARIO</a:t>
            </a:r>
            <a:endParaRPr lang="it-IT" sz="1800" dirty="0"/>
          </a:p>
        </p:txBody>
      </p:sp>
      <p:sp>
        <p:nvSpPr>
          <p:cNvPr id="3" name="Segnaposto contenuto 2"/>
          <p:cNvSpPr>
            <a:spLocks noGrp="1"/>
          </p:cNvSpPr>
          <p:nvPr>
            <p:ph idx="1"/>
          </p:nvPr>
        </p:nvSpPr>
        <p:spPr>
          <a:xfrm>
            <a:off x="457200" y="1124744"/>
            <a:ext cx="8229600" cy="5328592"/>
          </a:xfrm>
        </p:spPr>
        <p:txBody>
          <a:bodyPr>
            <a:normAutofit fontScale="85000" lnSpcReduction="10000"/>
          </a:bodyPr>
          <a:lstStyle/>
          <a:p>
            <a:pPr algn="just">
              <a:buNone/>
            </a:pPr>
            <a:r>
              <a:rPr lang="it-IT" b="1" u="sng" dirty="0">
                <a:latin typeface="Times New Roman" pitchFamily="18" charset="0"/>
                <a:cs typeface="Times New Roman" pitchFamily="18" charset="0"/>
              </a:rPr>
              <a:t>LA DUPLICE RATIO DEL DIVIETO</a:t>
            </a:r>
            <a:r>
              <a:rPr lang="it-IT" b="1" dirty="0">
                <a:latin typeface="Times New Roman" pitchFamily="18" charset="0"/>
                <a:cs typeface="Times New Roman" pitchFamily="18" charset="0"/>
              </a:rPr>
              <a:t> </a:t>
            </a:r>
            <a:r>
              <a:rPr lang="it-IT" dirty="0">
                <a:latin typeface="Times New Roman" pitchFamily="18" charset="0"/>
                <a:cs typeface="Times New Roman" pitchFamily="18" charset="0"/>
              </a:rPr>
              <a:t>(</a:t>
            </a:r>
            <a:r>
              <a:rPr lang="it-IT" sz="1900" dirty="0">
                <a:latin typeface="Times New Roman" pitchFamily="18" charset="0"/>
                <a:cs typeface="Times New Roman" pitchFamily="18" charset="0"/>
              </a:rPr>
              <a:t>Tar Lecce, sez. II, 27 giugno 2016, n. 1040)</a:t>
            </a:r>
            <a:r>
              <a:rPr lang="it-IT" dirty="0">
                <a:latin typeface="Times New Roman" pitchFamily="18" charset="0"/>
                <a:cs typeface="Times New Roman" pitchFamily="18" charset="0"/>
              </a:rPr>
              <a:t>:</a:t>
            </a:r>
          </a:p>
          <a:p>
            <a:pPr marL="514350" indent="-514350" algn="just">
              <a:buNone/>
            </a:pPr>
            <a:r>
              <a:rPr lang="it-IT" dirty="0">
                <a:latin typeface="Times New Roman" pitchFamily="18" charset="0"/>
                <a:cs typeface="Times New Roman" pitchFamily="18" charset="0"/>
              </a:rPr>
              <a:t>“</a:t>
            </a:r>
            <a:r>
              <a:rPr lang="it-IT" i="1" dirty="0">
                <a:latin typeface="Times New Roman" pitchFamily="18" charset="0"/>
                <a:cs typeface="Times New Roman" pitchFamily="18" charset="0"/>
              </a:rPr>
              <a:t>Assicurare due concorrenti ma distinti valori:</a:t>
            </a:r>
          </a:p>
          <a:p>
            <a:pPr marL="514350" indent="-514350" algn="just">
              <a:buFont typeface="+mj-lt"/>
              <a:buAutoNum type="alphaLcParenR"/>
            </a:pPr>
            <a:r>
              <a:rPr lang="it-IT" i="1" dirty="0">
                <a:latin typeface="Times New Roman" pitchFamily="18" charset="0"/>
                <a:cs typeface="Times New Roman" pitchFamily="18" charset="0"/>
              </a:rPr>
              <a:t>quello dell'</a:t>
            </a:r>
            <a:r>
              <a:rPr lang="it-IT" b="1" i="1" dirty="0">
                <a:solidFill>
                  <a:schemeClr val="accent6">
                    <a:lumMod val="75000"/>
                  </a:schemeClr>
                </a:solidFill>
                <a:latin typeface="Times New Roman" pitchFamily="18" charset="0"/>
                <a:cs typeface="Times New Roman" pitchFamily="18" charset="0"/>
              </a:rPr>
              <a:t>imparzialità</a:t>
            </a:r>
            <a:r>
              <a:rPr lang="it-IT" i="1" dirty="0">
                <a:latin typeface="Times New Roman" pitchFamily="18" charset="0"/>
                <a:cs typeface="Times New Roman" pitchFamily="18" charset="0"/>
              </a:rPr>
              <a:t>, per evitare indebiti favoritismi da parte di chi conosce approfonditamente le regole del gioco avendo contribuito alla loro gestazione, nascita e formalizzazione; </a:t>
            </a:r>
          </a:p>
          <a:p>
            <a:pPr marL="514350" indent="-514350" algn="just">
              <a:buFont typeface="+mj-lt"/>
              <a:buAutoNum type="alphaLcParenR"/>
            </a:pPr>
            <a:r>
              <a:rPr lang="it-IT" i="1" dirty="0">
                <a:latin typeface="Times New Roman" pitchFamily="18" charset="0"/>
                <a:cs typeface="Times New Roman" pitchFamily="18" charset="0"/>
              </a:rPr>
              <a:t>quello dell'</a:t>
            </a:r>
            <a:r>
              <a:rPr lang="it-IT" b="1" i="1" dirty="0">
                <a:solidFill>
                  <a:schemeClr val="accent6">
                    <a:lumMod val="75000"/>
                  </a:schemeClr>
                </a:solidFill>
                <a:latin typeface="Times New Roman" pitchFamily="18" charset="0"/>
                <a:cs typeface="Times New Roman" pitchFamily="18" charset="0"/>
              </a:rPr>
              <a:t>oggettività</a:t>
            </a:r>
            <a:r>
              <a:rPr lang="it-IT" i="1" dirty="0">
                <a:latin typeface="Times New Roman" pitchFamily="18" charset="0"/>
                <a:cs typeface="Times New Roman" pitchFamily="18" charset="0"/>
              </a:rPr>
              <a:t>, ad evitare che lo stesso autore di quelle regole dia ad esse significati impliciti, presupposti, indiretti o, comunque, effetti semantici che risentano di convinzioni o concezioni preconcette che hanno indirizzato la formulazione delle regole stesse</a:t>
            </a:r>
            <a:r>
              <a:rPr lang="it-IT" dirty="0">
                <a:latin typeface="Times New Roman" pitchFamily="18" charset="0"/>
                <a:cs typeface="Times New Roman" pitchFamily="18" charset="0"/>
              </a:rPr>
              <a:t>”.</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INCOMPATIBILITA’ RUP-COMMISSARIO</a:t>
            </a:r>
            <a:endParaRPr lang="it-IT" sz="1800" dirty="0"/>
          </a:p>
        </p:txBody>
      </p:sp>
      <p:sp>
        <p:nvSpPr>
          <p:cNvPr id="3" name="Segnaposto contenuto 2"/>
          <p:cNvSpPr>
            <a:spLocks noGrp="1"/>
          </p:cNvSpPr>
          <p:nvPr>
            <p:ph idx="1"/>
          </p:nvPr>
        </p:nvSpPr>
        <p:spPr>
          <a:xfrm>
            <a:off x="323528" y="1124744"/>
            <a:ext cx="8640960" cy="5544616"/>
          </a:xfrm>
        </p:spPr>
        <p:txBody>
          <a:bodyPr>
            <a:normAutofit fontScale="70000" lnSpcReduction="20000"/>
          </a:bodyPr>
          <a:lstStyle/>
          <a:p>
            <a:pPr algn="ctr">
              <a:buNone/>
            </a:pPr>
            <a:r>
              <a:rPr lang="it-IT" sz="5100" b="1" dirty="0">
                <a:solidFill>
                  <a:srgbClr val="FF0000"/>
                </a:solidFill>
                <a:latin typeface="Times New Roman" pitchFamily="18" charset="0"/>
                <a:cs typeface="Times New Roman" pitchFamily="18" charset="0"/>
              </a:rPr>
              <a:t>Il mito della cd. “</a:t>
            </a:r>
            <a:r>
              <a:rPr lang="it-IT" sz="51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Virgin Mind</a:t>
            </a:r>
            <a:r>
              <a:rPr lang="it-IT" sz="3300" dirty="0">
                <a:latin typeface="Times New Roman" pitchFamily="18" charset="0"/>
                <a:cs typeface="Times New Roman" pitchFamily="18" charset="0"/>
              </a:rPr>
              <a:t>”!</a:t>
            </a:r>
          </a:p>
          <a:p>
            <a:pPr algn="just">
              <a:buNone/>
            </a:pPr>
            <a:endParaRPr lang="it-IT" sz="3300" dirty="0">
              <a:latin typeface="Times New Roman" pitchFamily="18" charset="0"/>
              <a:cs typeface="Times New Roman" pitchFamily="18" charset="0"/>
            </a:endParaRPr>
          </a:p>
          <a:p>
            <a:pPr algn="just">
              <a:buNone/>
            </a:pPr>
            <a:endParaRPr lang="it-IT" sz="3300" dirty="0">
              <a:latin typeface="Times New Roman" pitchFamily="18" charset="0"/>
              <a:cs typeface="Times New Roman" pitchFamily="18" charset="0"/>
            </a:endParaRPr>
          </a:p>
          <a:p>
            <a:pPr algn="just">
              <a:buNone/>
            </a:pPr>
            <a:r>
              <a:rPr lang="it-IT" sz="3300" dirty="0">
                <a:latin typeface="Times New Roman" pitchFamily="18" charset="0"/>
                <a:cs typeface="Times New Roman" pitchFamily="18" charset="0"/>
              </a:rPr>
              <a:t>“</a:t>
            </a:r>
            <a:r>
              <a:rPr lang="it-IT" sz="3300" i="1" dirty="0">
                <a:latin typeface="Times New Roman" pitchFamily="18" charset="0"/>
                <a:cs typeface="Times New Roman" pitchFamily="18" charset="0"/>
              </a:rPr>
              <a:t>Ritiene il Collegio di dover precisare, sul punto, che il </a:t>
            </a:r>
            <a:r>
              <a:rPr lang="it-IT" sz="3300" i="1" dirty="0">
                <a:solidFill>
                  <a:srgbClr val="FF0000"/>
                </a:solidFill>
                <a:latin typeface="Times New Roman" pitchFamily="18" charset="0"/>
                <a:cs typeface="Times New Roman" pitchFamily="18" charset="0"/>
              </a:rPr>
              <a:t>principio di imparzialità dei componenti del seggio di gara va declinato nel senso di garantire loro la cd. </a:t>
            </a:r>
            <a:r>
              <a:rPr lang="it-IT" sz="4700" b="1" i="1" u="sng" dirty="0" err="1">
                <a:solidFill>
                  <a:srgbClr val="FF0000"/>
                </a:solidFill>
                <a:latin typeface="Times New Roman" pitchFamily="18" charset="0"/>
                <a:cs typeface="Times New Roman" pitchFamily="18" charset="0"/>
              </a:rPr>
              <a:t>virgin</a:t>
            </a:r>
            <a:r>
              <a:rPr lang="it-IT" sz="4700" b="1" i="1" u="sng" dirty="0">
                <a:solidFill>
                  <a:srgbClr val="FF0000"/>
                </a:solidFill>
                <a:latin typeface="Times New Roman" pitchFamily="18" charset="0"/>
                <a:cs typeface="Times New Roman" pitchFamily="18" charset="0"/>
              </a:rPr>
              <a:t> mind</a:t>
            </a:r>
            <a:r>
              <a:rPr lang="it-IT" sz="3300" i="1" dirty="0">
                <a:latin typeface="Times New Roman" pitchFamily="18" charset="0"/>
                <a:cs typeface="Times New Roman" pitchFamily="18" charset="0"/>
              </a:rPr>
              <a:t>, ossia la </a:t>
            </a:r>
            <a:r>
              <a:rPr lang="it-IT" sz="3300" b="1" i="1" dirty="0">
                <a:solidFill>
                  <a:srgbClr val="FF0000"/>
                </a:solidFill>
                <a:latin typeface="Times New Roman" pitchFamily="18" charset="0"/>
                <a:cs typeface="Times New Roman" pitchFamily="18" charset="0"/>
              </a:rPr>
              <a:t>totale mancanza di un pregiudizio nei riguardi dei partecipanti alla gara stessa</a:t>
            </a:r>
            <a:r>
              <a:rPr lang="it-IT" sz="3300" i="1" dirty="0">
                <a:latin typeface="Times New Roman" pitchFamily="18" charset="0"/>
                <a:cs typeface="Times New Roman" pitchFamily="18" charset="0"/>
              </a:rPr>
              <a:t>.  Tale pregiudizio può essere agevolmente rintracciato in un caso come quello qui in esame, posto che la predisposizione, da parte del Presidente della Commissione di gara, addirittura delle c.d. regole del gioco può influenzare la successiva attività di arbitro della gara. Dall’accertamento del suddetto vizio di composizione della gara deriva l’illegittimità dell’aggiudicazione definitiva, atteso il nesso di consequenzialità che avvince gli atti impugnati, per come sottoposti allo scrutinio del </a:t>
            </a:r>
            <a:r>
              <a:rPr lang="it-IT" sz="3300" i="1" dirty="0" err="1">
                <a:latin typeface="Times New Roman" pitchFamily="18" charset="0"/>
                <a:cs typeface="Times New Roman" pitchFamily="18" charset="0"/>
              </a:rPr>
              <a:t>G.a</a:t>
            </a:r>
            <a:r>
              <a:rPr lang="it-IT" sz="3300" dirty="0" err="1">
                <a:latin typeface="Times New Roman" pitchFamily="18" charset="0"/>
                <a:cs typeface="Times New Roman" pitchFamily="18" charset="0"/>
              </a:rPr>
              <a:t>.</a:t>
            </a:r>
            <a:r>
              <a:rPr lang="it-IT" sz="3300" dirty="0">
                <a:latin typeface="Times New Roman" pitchFamily="18" charset="0"/>
                <a:cs typeface="Times New Roman" pitchFamily="18" charset="0"/>
              </a:rPr>
              <a:t>” </a:t>
            </a:r>
            <a:r>
              <a:rPr lang="it-IT" sz="2300" dirty="0">
                <a:latin typeface="Times New Roman" pitchFamily="18" charset="0"/>
                <a:cs typeface="Times New Roman" pitchFamily="18" charset="0"/>
              </a:rPr>
              <a:t>(Tar Puglia, sez. Lecce </a:t>
            </a:r>
            <a:r>
              <a:rPr lang="it-IT" sz="2300" dirty="0" err="1">
                <a:latin typeface="Times New Roman" pitchFamily="18" charset="0"/>
                <a:cs typeface="Times New Roman" pitchFamily="18" charset="0"/>
              </a:rPr>
              <a:t>II^</a:t>
            </a:r>
            <a:r>
              <a:rPr lang="it-IT" sz="2300" dirty="0">
                <a:latin typeface="Times New Roman" pitchFamily="18" charset="0"/>
                <a:cs typeface="Times New Roman" pitchFamily="18" charset="0"/>
              </a:rPr>
              <a:t>, 29 giugno 2017, n. 1.074).</a:t>
            </a:r>
            <a:endParaRPr lang="it-IT" sz="2300" dirty="0"/>
          </a:p>
        </p:txBody>
      </p:sp>
      <p:sp>
        <p:nvSpPr>
          <p:cNvPr id="4" name="Freccia in giù 3"/>
          <p:cNvSpPr/>
          <p:nvPr/>
        </p:nvSpPr>
        <p:spPr>
          <a:xfrm>
            <a:off x="4283968" y="1700808"/>
            <a:ext cx="484632" cy="6903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a:bodyPr>
          <a:lstStyle/>
          <a:p>
            <a:r>
              <a:rPr lang="it-IT" sz="1800" b="1" dirty="0">
                <a:latin typeface="Times New Roman" pitchFamily="18" charset="0"/>
                <a:cs typeface="Times New Roman" pitchFamily="18" charset="0"/>
              </a:rPr>
              <a:t>INCOMPATIBILITA’ RUP-COMMISSARIO</a:t>
            </a:r>
            <a:endParaRPr lang="it-IT" sz="1800" dirty="0"/>
          </a:p>
        </p:txBody>
      </p:sp>
      <p:sp>
        <p:nvSpPr>
          <p:cNvPr id="3" name="Segnaposto contenuto 2"/>
          <p:cNvSpPr>
            <a:spLocks noGrp="1"/>
          </p:cNvSpPr>
          <p:nvPr>
            <p:ph idx="1"/>
          </p:nvPr>
        </p:nvSpPr>
        <p:spPr>
          <a:xfrm>
            <a:off x="323529" y="836712"/>
            <a:ext cx="8568952" cy="5688632"/>
          </a:xfrm>
        </p:spPr>
        <p:txBody>
          <a:bodyPr>
            <a:normAutofit fontScale="85000" lnSpcReduction="10000"/>
          </a:bodyPr>
          <a:lstStyle/>
          <a:p>
            <a:pPr algn="ctr">
              <a:buNone/>
            </a:pPr>
            <a:r>
              <a:rPr lang="it-IT" sz="4300" b="1" dirty="0">
                <a:solidFill>
                  <a:srgbClr val="FF0000"/>
                </a:solidFill>
                <a:latin typeface="Times New Roman" pitchFamily="18" charset="0"/>
                <a:cs typeface="Times New Roman" pitchFamily="18" charset="0"/>
              </a:rPr>
              <a:t>Comunque, il RUP può svolgere attività istruttoria</a:t>
            </a:r>
          </a:p>
          <a:p>
            <a:pPr>
              <a:buNone/>
            </a:pPr>
            <a:endParaRPr lang="it-IT" dirty="0"/>
          </a:p>
          <a:p>
            <a:pPr>
              <a:buNone/>
            </a:pPr>
            <a:endParaRPr lang="it-IT" dirty="0"/>
          </a:p>
          <a:p>
            <a:pPr algn="just">
              <a:buNone/>
            </a:pPr>
            <a:r>
              <a:rPr lang="it-IT" dirty="0">
                <a:latin typeface="Times New Roman" pitchFamily="18" charset="0"/>
                <a:cs typeface="Times New Roman" pitchFamily="18" charset="0"/>
              </a:rPr>
              <a:t>“</a:t>
            </a:r>
            <a:r>
              <a:rPr lang="it-IT" i="1" dirty="0">
                <a:latin typeface="Times New Roman" pitchFamily="18" charset="0"/>
                <a:cs typeface="Times New Roman" pitchFamily="18" charset="0"/>
              </a:rPr>
              <a:t>Nelle gare pubbliche di appalto, per la cui aggiudicazione è stato prescelto il criterio dell'offerta economicamente più vantaggiosa, </a:t>
            </a:r>
            <a:r>
              <a:rPr lang="it-IT" i="1" dirty="0">
                <a:solidFill>
                  <a:srgbClr val="FF0000"/>
                </a:solidFill>
                <a:latin typeface="Times New Roman" pitchFamily="18" charset="0"/>
                <a:cs typeface="Times New Roman" pitchFamily="18" charset="0"/>
              </a:rPr>
              <a:t>competenza esclusiva della </a:t>
            </a:r>
            <a:r>
              <a:rPr lang="it-IT" b="1" i="1" dirty="0">
                <a:solidFill>
                  <a:srgbClr val="FF0000"/>
                </a:solidFill>
                <a:latin typeface="Times New Roman" pitchFamily="18" charset="0"/>
                <a:cs typeface="Times New Roman" pitchFamily="18" charset="0"/>
              </a:rPr>
              <a:t>commissione</a:t>
            </a:r>
            <a:r>
              <a:rPr lang="it-IT" i="1" dirty="0">
                <a:solidFill>
                  <a:srgbClr val="FF0000"/>
                </a:solidFill>
                <a:latin typeface="Times New Roman" pitchFamily="18" charset="0"/>
                <a:cs typeface="Times New Roman" pitchFamily="18" charset="0"/>
              </a:rPr>
              <a:t> è l'attività valutativa</a:t>
            </a:r>
            <a:r>
              <a:rPr lang="it-IT" i="1" dirty="0">
                <a:latin typeface="Times New Roman" pitchFamily="18" charset="0"/>
                <a:cs typeface="Times New Roman" pitchFamily="18" charset="0"/>
              </a:rPr>
              <a:t>, </a:t>
            </a:r>
            <a:r>
              <a:rPr lang="it-IT" i="1" dirty="0">
                <a:solidFill>
                  <a:srgbClr val="FF0000"/>
                </a:solidFill>
                <a:latin typeface="Times New Roman" pitchFamily="18" charset="0"/>
                <a:cs typeface="Times New Roman" pitchFamily="18" charset="0"/>
              </a:rPr>
              <a:t>mentre ben possono essere svolte dal responsabile unico del procedimento quelle attività che non implicano l'esercizio di poteri valutativi</a:t>
            </a:r>
            <a:r>
              <a:rPr lang="it-IT" i="1" dirty="0">
                <a:latin typeface="Times New Roman" pitchFamily="18" charset="0"/>
                <a:cs typeface="Times New Roman" pitchFamily="18" charset="0"/>
              </a:rPr>
              <a:t>; </a:t>
            </a:r>
            <a:r>
              <a:rPr lang="it-IT" b="1" i="1" dirty="0">
                <a:solidFill>
                  <a:srgbClr val="FF0000"/>
                </a:solidFill>
                <a:latin typeface="Times New Roman" pitchFamily="18" charset="0"/>
                <a:cs typeface="Times New Roman" pitchFamily="18" charset="0"/>
              </a:rPr>
              <a:t>Ne consegue che il RUP può svolgere l’attività istruttoria di supporto ai compiti della commissione e della stazione appaltante</a:t>
            </a:r>
            <a:r>
              <a:rPr lang="it-IT" dirty="0">
                <a:latin typeface="Times New Roman" pitchFamily="18" charset="0"/>
                <a:cs typeface="Times New Roman" pitchFamily="18" charset="0"/>
              </a:rPr>
              <a:t>” </a:t>
            </a:r>
            <a:r>
              <a:rPr lang="it-IT" sz="1900" dirty="0">
                <a:latin typeface="Times New Roman" pitchFamily="18" charset="0"/>
                <a:cs typeface="Times New Roman" pitchFamily="18" charset="0"/>
              </a:rPr>
              <a:t>(</a:t>
            </a:r>
            <a:r>
              <a:rPr lang="it-IT" sz="1900" dirty="0" err="1">
                <a:latin typeface="Times New Roman" pitchFamily="18" charset="0"/>
                <a:cs typeface="Times New Roman" pitchFamily="18" charset="0"/>
              </a:rPr>
              <a:t>CdS</a:t>
            </a:r>
            <a:r>
              <a:rPr lang="it-IT" sz="1900" dirty="0">
                <a:latin typeface="Times New Roman" pitchFamily="18" charset="0"/>
                <a:cs typeface="Times New Roman" pitchFamily="18" charset="0"/>
              </a:rPr>
              <a:t>, sez. </a:t>
            </a:r>
            <a:r>
              <a:rPr lang="it-IT" sz="1900" dirty="0" err="1">
                <a:latin typeface="Times New Roman" pitchFamily="18" charset="0"/>
                <a:cs typeface="Times New Roman" pitchFamily="18" charset="0"/>
              </a:rPr>
              <a:t>VI</a:t>
            </a:r>
            <a:r>
              <a:rPr lang="it-IT" sz="1900" dirty="0">
                <a:latin typeface="Times New Roman" pitchFamily="18" charset="0"/>
                <a:cs typeface="Times New Roman" pitchFamily="18" charset="0"/>
              </a:rPr>
              <a:t>, n. 2685/2017).</a:t>
            </a:r>
          </a:p>
        </p:txBody>
      </p:sp>
      <p:sp>
        <p:nvSpPr>
          <p:cNvPr id="4" name="Freccia in giù 3"/>
          <p:cNvSpPr/>
          <p:nvPr/>
        </p:nvSpPr>
        <p:spPr>
          <a:xfrm>
            <a:off x="4139952" y="1988840"/>
            <a:ext cx="484632" cy="6903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1143000"/>
          </a:xfrm>
        </p:spPr>
        <p:txBody>
          <a:bodyPr>
            <a:normAutofit/>
          </a:bodyPr>
          <a:lstStyle/>
          <a:p>
            <a:r>
              <a:rPr lang="it-IT" sz="1800" b="1" dirty="0">
                <a:latin typeface="Times New Roman" pitchFamily="18" charset="0"/>
                <a:cs typeface="Times New Roman" pitchFamily="18" charset="0"/>
              </a:rPr>
              <a:t>INCOMPATIBILITA’ RUP-COMMISSARIO</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NUOVI SVILUPPI</a:t>
            </a:r>
            <a:endParaRPr lang="it-IT" sz="1800" dirty="0"/>
          </a:p>
        </p:txBody>
      </p:sp>
      <p:sp>
        <p:nvSpPr>
          <p:cNvPr id="3" name="Segnaposto contenuto 2"/>
          <p:cNvSpPr>
            <a:spLocks noGrp="1"/>
          </p:cNvSpPr>
          <p:nvPr>
            <p:ph idx="1"/>
          </p:nvPr>
        </p:nvSpPr>
        <p:spPr>
          <a:xfrm>
            <a:off x="251521" y="1196752"/>
            <a:ext cx="8712968" cy="5472608"/>
          </a:xfrm>
        </p:spPr>
        <p:txBody>
          <a:bodyPr>
            <a:normAutofit fontScale="92500" lnSpcReduction="10000"/>
          </a:bodyPr>
          <a:lstStyle/>
          <a:p>
            <a:pPr algn="ctr">
              <a:buNone/>
            </a:pPr>
            <a:r>
              <a:rPr lang="it-IT" sz="3600" b="1" dirty="0">
                <a:latin typeface="Times New Roman" pitchFamily="18" charset="0"/>
                <a:cs typeface="Times New Roman" pitchFamily="18" charset="0"/>
              </a:rPr>
              <a:t>Attualmente, si è in presenza di un duplice indirizzo</a:t>
            </a:r>
            <a:r>
              <a:rPr lang="it-IT" sz="3000" dirty="0">
                <a:latin typeface="Times New Roman" pitchFamily="18" charset="0"/>
                <a:cs typeface="Times New Roman" pitchFamily="18" charset="0"/>
              </a:rPr>
              <a:t>:</a:t>
            </a:r>
          </a:p>
          <a:p>
            <a:pPr algn="just">
              <a:buFont typeface="Wingdings" pitchFamily="2" charset="2"/>
              <a:buChar char="§"/>
            </a:pPr>
            <a:r>
              <a:rPr lang="it-IT" sz="3600" dirty="0">
                <a:latin typeface="Times New Roman" pitchFamily="18" charset="0"/>
                <a:cs typeface="Times New Roman" pitchFamily="18" charset="0"/>
              </a:rPr>
              <a:t>Ad avviso dell’ANAC e di parte della giurisprudenza, è la </a:t>
            </a:r>
            <a:r>
              <a:rPr lang="it-IT" sz="3600" b="1" u="sng" dirty="0">
                <a:solidFill>
                  <a:srgbClr val="FF0000"/>
                </a:solidFill>
                <a:latin typeface="Times New Roman" pitchFamily="18" charset="0"/>
                <a:cs typeface="Times New Roman" pitchFamily="18" charset="0"/>
              </a:rPr>
              <a:t>stazione appaltante</a:t>
            </a:r>
            <a:r>
              <a:rPr lang="it-IT" sz="3600" b="1" dirty="0">
                <a:solidFill>
                  <a:srgbClr val="FF0000"/>
                </a:solidFill>
                <a:latin typeface="Times New Roman" pitchFamily="18" charset="0"/>
                <a:cs typeface="Times New Roman" pitchFamily="18" charset="0"/>
              </a:rPr>
              <a:t> </a:t>
            </a:r>
            <a:r>
              <a:rPr lang="it-IT" sz="3600" dirty="0">
                <a:solidFill>
                  <a:srgbClr val="FF0000"/>
                </a:solidFill>
                <a:latin typeface="Times New Roman" pitchFamily="18" charset="0"/>
                <a:cs typeface="Times New Roman" pitchFamily="18" charset="0"/>
              </a:rPr>
              <a:t>che deve preventivamente affermare che non esiste incompatibilità</a:t>
            </a:r>
            <a:r>
              <a:rPr lang="it-IT" sz="3600" dirty="0">
                <a:latin typeface="Times New Roman" pitchFamily="18" charset="0"/>
                <a:cs typeface="Times New Roman" pitchFamily="18" charset="0"/>
              </a:rPr>
              <a:t> per il tipo di attività di svolta, ai fini dell’inserimento come membro della commissione di gara.</a:t>
            </a:r>
          </a:p>
          <a:p>
            <a:pPr algn="just">
              <a:buFont typeface="Wingdings" pitchFamily="2" charset="2"/>
              <a:buChar char="§"/>
            </a:pPr>
            <a:r>
              <a:rPr lang="it-IT" sz="3600" dirty="0">
                <a:latin typeface="Times New Roman" pitchFamily="18" charset="0"/>
                <a:cs typeface="Times New Roman" pitchFamily="18" charset="0"/>
              </a:rPr>
              <a:t>Ad avviso di altra giurisprudenza, è il </a:t>
            </a:r>
            <a:r>
              <a:rPr lang="it-IT" sz="3600" b="1" u="sng" dirty="0">
                <a:solidFill>
                  <a:srgbClr val="0070C0"/>
                </a:solidFill>
                <a:latin typeface="Times New Roman" pitchFamily="18" charset="0"/>
                <a:cs typeface="Times New Roman" pitchFamily="18" charset="0"/>
              </a:rPr>
              <a:t>ricorrente</a:t>
            </a:r>
            <a:r>
              <a:rPr lang="it-IT" sz="3600" dirty="0">
                <a:latin typeface="Times New Roman" pitchFamily="18" charset="0"/>
                <a:cs typeface="Times New Roman" pitchFamily="18" charset="0"/>
              </a:rPr>
              <a:t> </a:t>
            </a:r>
            <a:r>
              <a:rPr lang="it-IT" sz="3600" dirty="0">
                <a:solidFill>
                  <a:srgbClr val="0070C0"/>
                </a:solidFill>
                <a:latin typeface="Times New Roman" pitchFamily="18" charset="0"/>
                <a:cs typeface="Times New Roman" pitchFamily="18" charset="0"/>
              </a:rPr>
              <a:t>che deve dimostrare l’incompatibilità</a:t>
            </a:r>
            <a:r>
              <a:rPr lang="it-IT" dirty="0">
                <a:latin typeface="Times New Roman" pitchFamily="18" charset="0"/>
                <a:cs typeface="Times New Roman" pitchFamily="18" charset="0"/>
              </a:rPr>
              <a:t>.</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normAutofit/>
          </a:bodyPr>
          <a:lstStyle/>
          <a:p>
            <a:r>
              <a:rPr lang="it-IT" sz="1800" b="1" dirty="0">
                <a:latin typeface="Times New Roman" pitchFamily="18" charset="0"/>
                <a:cs typeface="Times New Roman" pitchFamily="18" charset="0"/>
              </a:rPr>
              <a:t>INCOMPATIBILITA’ RUP-COMMISSARIO</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NUOVI SVILUPPI</a:t>
            </a:r>
          </a:p>
        </p:txBody>
      </p:sp>
      <p:sp>
        <p:nvSpPr>
          <p:cNvPr id="3" name="Segnaposto contenuto 2"/>
          <p:cNvSpPr>
            <a:spLocks noGrp="1"/>
          </p:cNvSpPr>
          <p:nvPr>
            <p:ph idx="1"/>
          </p:nvPr>
        </p:nvSpPr>
        <p:spPr>
          <a:xfrm>
            <a:off x="457200" y="1268760"/>
            <a:ext cx="8229600" cy="5472608"/>
          </a:xfrm>
        </p:spPr>
        <p:txBody>
          <a:bodyPr>
            <a:normAutofit fontScale="62500" lnSpcReduction="20000"/>
          </a:bodyPr>
          <a:lstStyle/>
          <a:p>
            <a:pPr algn="just">
              <a:buNone/>
            </a:pPr>
            <a:r>
              <a:rPr lang="it-IT" sz="3700" dirty="0">
                <a:latin typeface="Times New Roman" pitchFamily="18" charset="0"/>
                <a:cs typeface="Times New Roman" pitchFamily="18" charset="0"/>
              </a:rPr>
              <a:t>L’ANAC prende atto dell’intervenuta novità:</a:t>
            </a:r>
          </a:p>
          <a:p>
            <a:pPr algn="just">
              <a:buNone/>
            </a:pPr>
            <a:r>
              <a:rPr lang="it-IT" sz="3700" dirty="0">
                <a:latin typeface="Times New Roman" pitchFamily="18" charset="0"/>
                <a:cs typeface="Times New Roman" pitchFamily="18" charset="0"/>
              </a:rPr>
              <a:t>“</a:t>
            </a:r>
            <a:r>
              <a:rPr lang="it-IT" sz="3700" i="1" dirty="0">
                <a:solidFill>
                  <a:srgbClr val="FF0000"/>
                </a:solidFill>
                <a:latin typeface="Times New Roman" pitchFamily="18" charset="0"/>
                <a:cs typeface="Times New Roman" pitchFamily="18" charset="0"/>
              </a:rPr>
              <a:t>Al punto 2.2 è stata eliminata la previsione </a:t>
            </a:r>
            <a:r>
              <a:rPr lang="it-IT" sz="3700" i="1" dirty="0">
                <a:latin typeface="Times New Roman" pitchFamily="18" charset="0"/>
                <a:cs typeface="Times New Roman" pitchFamily="18" charset="0"/>
              </a:rPr>
              <a:t>che ribadiva l’incompatibilità del ruolo di RUP con le funzioni di commissario di gara e di presidente della commissione giudicatrice </a:t>
            </a:r>
            <a:r>
              <a:rPr lang="it-IT" sz="2900" i="1" dirty="0">
                <a:latin typeface="Times New Roman" pitchFamily="18" charset="0"/>
                <a:cs typeface="Times New Roman" pitchFamily="18" charset="0"/>
              </a:rPr>
              <a:t>e manteneva ferme le acquisizioni giurisprudenziali in materia di possibile coincidenza, attesa l’innovazione introdotta dal correttivo all’art. 77, comma 4, secondo cui, ferma restando l’incompatibilità tra il ruolo di commissario e lo svolgimento di altre funzioni o incarichi tecnici o amministrativi relativamente al contratto da affidare, la possibilità della nomina del RUP a membro delle commissioni di gara è valutata con riferimento alla singola procedura. </a:t>
            </a:r>
            <a:r>
              <a:rPr lang="it-IT" sz="4200" b="1" i="1" u="sng" dirty="0">
                <a:solidFill>
                  <a:srgbClr val="FF0000"/>
                </a:solidFill>
                <a:latin typeface="Times New Roman" pitchFamily="18" charset="0"/>
                <a:cs typeface="Times New Roman" pitchFamily="18" charset="0"/>
              </a:rPr>
              <a:t>Le valutazioni richieste sul punto alle stazioni appaltant</a:t>
            </a:r>
            <a:r>
              <a:rPr lang="it-IT" sz="4200" b="1" i="1" dirty="0">
                <a:solidFill>
                  <a:srgbClr val="FF0000"/>
                </a:solidFill>
                <a:latin typeface="Times New Roman" pitchFamily="18" charset="0"/>
                <a:cs typeface="Times New Roman" pitchFamily="18" charset="0"/>
              </a:rPr>
              <a:t>i dovranno attenere alle attività effettivamente svolte dal RUP nell’ambito della specifica procedura di gara.</a:t>
            </a:r>
            <a:r>
              <a:rPr lang="it-IT" sz="4200" i="1" dirty="0">
                <a:latin typeface="Times New Roman" pitchFamily="18" charset="0"/>
                <a:cs typeface="Times New Roman" pitchFamily="18" charset="0"/>
              </a:rPr>
              <a:t> Si ribadisce che il RUP non può ricoprire il ruolo di Presidente della commissione, essendo tale posizione riservata ad un commissario esterno per espressa previsione dell’art. 77, comma 8, del codice</a:t>
            </a:r>
            <a:r>
              <a:rPr lang="it-IT" sz="4200" dirty="0">
                <a:latin typeface="Times New Roman" pitchFamily="18" charset="0"/>
                <a:cs typeface="Times New Roman" pitchFamily="18" charset="0"/>
              </a:rPr>
              <a:t>”</a:t>
            </a:r>
            <a:r>
              <a:rPr lang="it-IT" sz="3700" dirty="0">
                <a:latin typeface="Times New Roman" pitchFamily="18" charset="0"/>
                <a:cs typeface="Times New Roman" pitchFamily="18" charset="0"/>
              </a:rPr>
              <a:t> (Relazione illustrativa, Linee Guida ANAC n. 3).</a:t>
            </a:r>
          </a:p>
          <a:p>
            <a:pPr>
              <a:buNone/>
            </a:pPr>
            <a:endParaRPr lang="it-IT"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INCOMPATIBILITA’ RUP-COMMISSARIO</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NUOVI SVILUPPI</a:t>
            </a:r>
            <a:endParaRPr lang="it-IT" sz="1800" dirty="0"/>
          </a:p>
        </p:txBody>
      </p:sp>
      <p:sp>
        <p:nvSpPr>
          <p:cNvPr id="3" name="Segnaposto contenuto 2"/>
          <p:cNvSpPr>
            <a:spLocks noGrp="1"/>
          </p:cNvSpPr>
          <p:nvPr>
            <p:ph idx="1"/>
          </p:nvPr>
        </p:nvSpPr>
        <p:spPr>
          <a:xfrm>
            <a:off x="457200" y="1182260"/>
            <a:ext cx="8229600" cy="5227781"/>
          </a:xfrm>
        </p:spPr>
        <p:txBody>
          <a:bodyPr>
            <a:normAutofit fontScale="92500" lnSpcReduction="10000"/>
          </a:bodyPr>
          <a:lstStyle/>
          <a:p>
            <a:pPr algn="just">
              <a:buNone/>
            </a:pPr>
            <a:r>
              <a:rPr lang="it-IT" b="1" u="sng" dirty="0">
                <a:latin typeface="Times New Roman" pitchFamily="18" charset="0"/>
                <a:cs typeface="Times New Roman" pitchFamily="18" charset="0"/>
              </a:rPr>
              <a:t>ANAC </a:t>
            </a:r>
            <a:r>
              <a:rPr lang="it-IT" sz="2000" dirty="0">
                <a:latin typeface="Times New Roman" pitchFamily="18" charset="0"/>
                <a:cs typeface="Times New Roman" pitchFamily="18" charset="0"/>
              </a:rPr>
              <a:t>(parere </a:t>
            </a:r>
            <a:r>
              <a:rPr lang="it-IT" sz="2000" dirty="0" err="1">
                <a:latin typeface="Times New Roman" pitchFamily="18" charset="0"/>
                <a:cs typeface="Times New Roman" pitchFamily="18" charset="0"/>
              </a:rPr>
              <a:t>precontenzioso</a:t>
            </a:r>
            <a:r>
              <a:rPr lang="it-IT" sz="2000" dirty="0">
                <a:latin typeface="Times New Roman" pitchFamily="18" charset="0"/>
                <a:cs typeface="Times New Roman" pitchFamily="18" charset="0"/>
              </a:rPr>
              <a:t> n. 193 del 7 marzo 2018):  “</a:t>
            </a:r>
            <a:r>
              <a:rPr lang="it-IT" b="1" i="1" u="sng" dirty="0">
                <a:solidFill>
                  <a:srgbClr val="FF0000"/>
                </a:solidFill>
                <a:latin typeface="Times New Roman" pitchFamily="18" charset="0"/>
                <a:cs typeface="Times New Roman" pitchFamily="18" charset="0"/>
              </a:rPr>
              <a:t>Spetta alla stazione appaltante</a:t>
            </a:r>
            <a:r>
              <a:rPr lang="it-IT" i="1" dirty="0">
                <a:solidFill>
                  <a:srgbClr val="FF0000"/>
                </a:solidFill>
                <a:latin typeface="Times New Roman" pitchFamily="18" charset="0"/>
                <a:cs typeface="Times New Roman" pitchFamily="18" charset="0"/>
              </a:rPr>
              <a:t> valutare la sussistenza di un’incompatibilità in concreto a carico del RUP </a:t>
            </a:r>
            <a:r>
              <a:rPr lang="it-IT" i="1" dirty="0">
                <a:latin typeface="Times New Roman" pitchFamily="18" charset="0"/>
                <a:cs typeface="Times New Roman" pitchFamily="18" charset="0"/>
              </a:rPr>
              <a:t>relativamente allo svolgimento della funzione di Presidente della commissione di gara, verificando la capacità di incidere sul processo formativo della volontà tesa alla valutazione delle offerte, potendone condizionare l’esito e che la valutazione delle offerte tecniche effettuata dall’amministrazione, nell’esercizio della propria discrezionalità tecnica, non appare viziata da illogicità, irrazionalità e irragionevolezza</a:t>
            </a:r>
            <a:r>
              <a:rPr lang="it-IT" dirty="0">
                <a:latin typeface="Times New Roman" pitchFamily="18" charset="0"/>
                <a:cs typeface="Times New Roman" pitchFamily="18" charset="0"/>
              </a:rPr>
              <a:t>”.</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1800" b="1" dirty="0">
                <a:latin typeface="Times New Roman" pitchFamily="18" charset="0"/>
                <a:cs typeface="Times New Roman" pitchFamily="18" charset="0"/>
              </a:rPr>
              <a:t>INCOMPATIBILITA’ RUP-COMMISSARIO</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NUOVI SVILUPPI</a:t>
            </a:r>
            <a:endParaRPr lang="it-IT" sz="1800" dirty="0"/>
          </a:p>
        </p:txBody>
      </p:sp>
      <p:sp>
        <p:nvSpPr>
          <p:cNvPr id="3" name="Segnaposto contenuto 2"/>
          <p:cNvSpPr>
            <a:spLocks noGrp="1"/>
          </p:cNvSpPr>
          <p:nvPr>
            <p:ph idx="1"/>
          </p:nvPr>
        </p:nvSpPr>
        <p:spPr>
          <a:xfrm>
            <a:off x="457200" y="980728"/>
            <a:ext cx="8229600" cy="5616624"/>
          </a:xfrm>
        </p:spPr>
        <p:txBody>
          <a:bodyPr>
            <a:normAutofit fontScale="85000" lnSpcReduction="20000"/>
          </a:bodyPr>
          <a:lstStyle/>
          <a:p>
            <a:pPr algn="just">
              <a:buNone/>
            </a:pPr>
            <a:r>
              <a:rPr lang="it-IT" dirty="0">
                <a:latin typeface="Times New Roman" pitchFamily="18" charset="0"/>
                <a:cs typeface="Times New Roman" pitchFamily="18" charset="0"/>
              </a:rPr>
              <a:t>“</a:t>
            </a:r>
            <a:r>
              <a:rPr lang="it-IT" i="1" dirty="0">
                <a:latin typeface="Times New Roman" pitchFamily="18" charset="0"/>
                <a:cs typeface="Times New Roman" pitchFamily="18" charset="0"/>
              </a:rPr>
              <a:t>Reputa il Collegio che il  comma 4 dell’art. 77 del. D.lgs. n. 50 del 2016, escludendo ogni astratto e aprioristico automatismo in punto di incompatibilità, </a:t>
            </a:r>
            <a:r>
              <a:rPr lang="it-IT" i="1" dirty="0">
                <a:solidFill>
                  <a:srgbClr val="FF0000"/>
                </a:solidFill>
                <a:latin typeface="Times New Roman" pitchFamily="18" charset="0"/>
                <a:cs typeface="Times New Roman" pitchFamily="18" charset="0"/>
              </a:rPr>
              <a:t>valorizzi la necessità di procedere, </a:t>
            </a:r>
            <a:r>
              <a:rPr lang="it-IT" b="1" i="1" u="sng" dirty="0">
                <a:solidFill>
                  <a:srgbClr val="FF0000"/>
                </a:solidFill>
                <a:latin typeface="Times New Roman" pitchFamily="18" charset="0"/>
                <a:cs typeface="Times New Roman" pitchFamily="18" charset="0"/>
              </a:rPr>
              <a:t>da parte dei competenti organi della stazione appaltante</a:t>
            </a:r>
            <a:r>
              <a:rPr lang="it-IT" i="1" dirty="0">
                <a:solidFill>
                  <a:srgbClr val="FF0000"/>
                </a:solidFill>
                <a:latin typeface="Times New Roman" pitchFamily="18" charset="0"/>
                <a:cs typeface="Times New Roman" pitchFamily="18" charset="0"/>
              </a:rPr>
              <a:t>, a uno scrutinio “fattuale e in concreto” del livello di coinvolgimento del RUP nella regolamentazione e nello svolgimento delle operazioni della procedura di gara. </a:t>
            </a:r>
            <a:r>
              <a:rPr lang="it-IT" i="1" dirty="0">
                <a:latin typeface="Times New Roman" pitchFamily="18" charset="0"/>
                <a:cs typeface="Times New Roman" pitchFamily="18" charset="0"/>
              </a:rPr>
              <a:t>  La richiamata norma deve essere quindi intesa nel senso di prescrivere la necessità, ogni qualvolta vi sia coincidenza soggettiva tra RUP e membro (o presidente) della commissione, </a:t>
            </a:r>
            <a:r>
              <a:rPr lang="it-IT" b="1" i="1" dirty="0">
                <a:solidFill>
                  <a:srgbClr val="FF0000"/>
                </a:solidFill>
                <a:latin typeface="Times New Roman" pitchFamily="18" charset="0"/>
                <a:cs typeface="Times New Roman" pitchFamily="18" charset="0"/>
              </a:rPr>
              <a:t>di dare conto, (eventualmente) nel corpo della relativa determinazione amministrativa di nomina, quantomeno, della insussistenza di ragioni ostative in ordine a siffatta sovrapposizione di funzioni</a:t>
            </a:r>
            <a:r>
              <a:rPr lang="it-IT" dirty="0">
                <a:latin typeface="Times New Roman" pitchFamily="18" charset="0"/>
                <a:cs typeface="Times New Roman" pitchFamily="18" charset="0"/>
              </a:rPr>
              <a:t>”</a:t>
            </a:r>
            <a:r>
              <a:rPr lang="it-IT" sz="2300" dirty="0">
                <a:latin typeface="Times New Roman" pitchFamily="18" charset="0"/>
                <a:cs typeface="Times New Roman" pitchFamily="18" charset="0"/>
              </a:rPr>
              <a:t> (TAR Calabria Catanzaro sez. I 4/</a:t>
            </a:r>
            <a:r>
              <a:rPr lang="it-IT" sz="2300" dirty="0" err="1">
                <a:latin typeface="Times New Roman" pitchFamily="18" charset="0"/>
                <a:cs typeface="Times New Roman" pitchFamily="18" charset="0"/>
              </a:rPr>
              <a:t>4</a:t>
            </a:r>
            <a:r>
              <a:rPr lang="it-IT" sz="2300" dirty="0">
                <a:latin typeface="Times New Roman" pitchFamily="18" charset="0"/>
                <a:cs typeface="Times New Roman" pitchFamily="18" charset="0"/>
              </a:rPr>
              <a:t>/2018 n. 815).</a:t>
            </a:r>
          </a:p>
          <a:p>
            <a:pPr algn="just">
              <a:buNone/>
            </a:pPr>
            <a:endParaRPr lang="it-IT" dirty="0">
              <a:latin typeface="Times New Roman" pitchFamily="18" charset="0"/>
              <a:cs typeface="Times New Roman" pitchFamily="18" charset="0"/>
            </a:endParaRPr>
          </a:p>
          <a:p>
            <a:pPr algn="just">
              <a:buNone/>
            </a:pPr>
            <a:endParaRPr lang="it-IT"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altLang="it-IT" sz="1800" b="1" dirty="0">
                <a:latin typeface="Times New Roman" pitchFamily="18" charset="0"/>
                <a:cs typeface="Times New Roman" pitchFamily="18" charset="0"/>
              </a:rPr>
              <a:t>DECRETO CORRETTIVO - INTRODUZIONE</a:t>
            </a:r>
            <a:endParaRPr lang="it-IT" sz="1800" dirty="0"/>
          </a:p>
        </p:txBody>
      </p:sp>
      <p:sp>
        <p:nvSpPr>
          <p:cNvPr id="3" name="Segnaposto contenuto 2"/>
          <p:cNvSpPr>
            <a:spLocks noGrp="1"/>
          </p:cNvSpPr>
          <p:nvPr>
            <p:ph idx="1"/>
          </p:nvPr>
        </p:nvSpPr>
        <p:spPr>
          <a:xfrm>
            <a:off x="457200" y="908720"/>
            <a:ext cx="8229600" cy="5688632"/>
          </a:xfrm>
        </p:spPr>
        <p:txBody>
          <a:bodyPr>
            <a:normAutofit fontScale="92500"/>
          </a:bodyPr>
          <a:lstStyle/>
          <a:p>
            <a:pPr algn="just">
              <a:buNone/>
            </a:pPr>
            <a:r>
              <a:rPr lang="it-IT" dirty="0">
                <a:latin typeface="Times New Roman" pitchFamily="18" charset="0"/>
                <a:cs typeface="Times New Roman" pitchFamily="18" charset="0"/>
              </a:rPr>
              <a:t>Tuttavia, nelle </a:t>
            </a:r>
            <a:r>
              <a:rPr lang="it-IT" b="1" u="sng" dirty="0">
                <a:latin typeface="Times New Roman" pitchFamily="18" charset="0"/>
                <a:cs typeface="Times New Roman" pitchFamily="18" charset="0"/>
              </a:rPr>
              <a:t>procedure di gara</a:t>
            </a:r>
            <a:r>
              <a:rPr lang="it-IT" dirty="0">
                <a:latin typeface="Times New Roman" pitchFamily="18" charset="0"/>
                <a:cs typeface="Times New Roman" pitchFamily="18" charset="0"/>
              </a:rPr>
              <a:t>, il </a:t>
            </a:r>
            <a:r>
              <a:rPr lang="it-IT" u="sng" dirty="0">
                <a:latin typeface="Times New Roman" pitchFamily="18" charset="0"/>
                <a:cs typeface="Times New Roman" pitchFamily="18" charset="0"/>
              </a:rPr>
              <a:t>procedimento si compone di una pluralità di atti tutti connessi </a:t>
            </a:r>
            <a:r>
              <a:rPr lang="it-IT" dirty="0">
                <a:latin typeface="Times New Roman" pitchFamily="18" charset="0"/>
                <a:cs typeface="Times New Roman" pitchFamily="18" charset="0"/>
              </a:rPr>
              <a:t>e discendenti da un unico principale provvedimento amministrativo, ossia il bando, e tutti finalizzati ad un unico provvedimento finale, l’aggiudicazione definitiva della procedura. Può accadere, così, che in pendenza di procedimento, sopraggiungano nuove norme che rendano difficile stabilire quale disciplina debba essere applicata agli atti connessi e discendenti dal bando, quali ad esempio l’ammissione in gara, o l’esclusione di un concorrente.</a:t>
            </a:r>
          </a:p>
          <a:p>
            <a:pPr>
              <a:buNone/>
            </a:pPr>
            <a:endParaRPr lang="it-IT"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792088"/>
          </a:xfrm>
        </p:spPr>
        <p:txBody>
          <a:bodyPr>
            <a:normAutofit/>
          </a:bodyPr>
          <a:lstStyle/>
          <a:p>
            <a:r>
              <a:rPr lang="it-IT" sz="1800" b="1" dirty="0">
                <a:latin typeface="Times New Roman" pitchFamily="18" charset="0"/>
                <a:cs typeface="Times New Roman" pitchFamily="18" charset="0"/>
              </a:rPr>
              <a:t>INCOMPATIBILITA’ RUP-COMMISSARIO</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NUOVI SVILUPPI</a:t>
            </a:r>
            <a:endParaRPr lang="it-IT" sz="1800" dirty="0"/>
          </a:p>
        </p:txBody>
      </p:sp>
      <p:sp>
        <p:nvSpPr>
          <p:cNvPr id="3" name="Segnaposto contenuto 2"/>
          <p:cNvSpPr>
            <a:spLocks noGrp="1"/>
          </p:cNvSpPr>
          <p:nvPr>
            <p:ph idx="1"/>
          </p:nvPr>
        </p:nvSpPr>
        <p:spPr>
          <a:xfrm>
            <a:off x="457200" y="980728"/>
            <a:ext cx="8229600" cy="5760640"/>
          </a:xfrm>
        </p:spPr>
        <p:txBody>
          <a:bodyPr>
            <a:normAutofit fontScale="55000" lnSpcReduction="20000"/>
          </a:bodyPr>
          <a:lstStyle/>
          <a:p>
            <a:pPr algn="just">
              <a:buNone/>
            </a:pPr>
            <a:r>
              <a:rPr lang="it-IT" sz="4200" dirty="0">
                <a:latin typeface="Times New Roman" pitchFamily="18" charset="0"/>
                <a:cs typeface="Times New Roman" pitchFamily="18" charset="0"/>
              </a:rPr>
              <a:t>“</a:t>
            </a:r>
            <a:r>
              <a:rPr lang="it-IT" sz="4200" i="1" dirty="0">
                <a:latin typeface="Times New Roman" pitchFamily="18" charset="0"/>
                <a:cs typeface="Times New Roman" pitchFamily="18" charset="0"/>
              </a:rPr>
              <a:t>A seguito della modifica intervenuta con il Decreto Legislativo 19 aprile 2017, n.56, la nuova formulazione dell’art. 77, comma 4, </a:t>
            </a:r>
            <a:r>
              <a:rPr lang="it-IT" sz="4200" i="1" dirty="0" err="1">
                <a:latin typeface="Times New Roman" pitchFamily="18" charset="0"/>
                <a:cs typeface="Times New Roman" pitchFamily="18" charset="0"/>
              </a:rPr>
              <a:t>D.Lgs</a:t>
            </a:r>
            <a:r>
              <a:rPr lang="it-IT" sz="4200" i="1" dirty="0">
                <a:latin typeface="Times New Roman" pitchFamily="18" charset="0"/>
                <a:cs typeface="Times New Roman" pitchFamily="18" charset="0"/>
              </a:rPr>
              <a:t> n.50/2016 (in vigore dal 20 maggio 2017, applicabile al presente giudizio </a:t>
            </a:r>
            <a:r>
              <a:rPr lang="it-IT" sz="4200" i="1" dirty="0" err="1">
                <a:latin typeface="Times New Roman" pitchFamily="18" charset="0"/>
                <a:cs typeface="Times New Roman" pitchFamily="18" charset="0"/>
              </a:rPr>
              <a:t>ratione</a:t>
            </a:r>
            <a:r>
              <a:rPr lang="it-IT" sz="4200" i="1" dirty="0">
                <a:latin typeface="Times New Roman" pitchFamily="18" charset="0"/>
                <a:cs typeface="Times New Roman" pitchFamily="18" charset="0"/>
              </a:rPr>
              <a:t> </a:t>
            </a:r>
            <a:r>
              <a:rPr lang="it-IT" sz="4200" i="1" dirty="0" err="1">
                <a:latin typeface="Times New Roman" pitchFamily="18" charset="0"/>
                <a:cs typeface="Times New Roman" pitchFamily="18" charset="0"/>
              </a:rPr>
              <a:t>temporis</a:t>
            </a:r>
            <a:r>
              <a:rPr lang="it-IT" sz="4200" i="1" dirty="0">
                <a:latin typeface="Times New Roman" pitchFamily="18" charset="0"/>
                <a:cs typeface="Times New Roman" pitchFamily="18" charset="0"/>
              </a:rPr>
              <a:t>), </a:t>
            </a:r>
            <a:r>
              <a:rPr lang="it-IT" sz="4200" b="1" i="1" dirty="0">
                <a:solidFill>
                  <a:srgbClr val="0070C0"/>
                </a:solidFill>
                <a:latin typeface="Times New Roman" pitchFamily="18" charset="0"/>
                <a:cs typeface="Times New Roman" pitchFamily="18" charset="0"/>
              </a:rPr>
              <a:t>esclude la figura del RUP dalla generale incompatibilità prevista nel medesimo comma 4, prevedendo ora al contrario che</a:t>
            </a:r>
            <a:r>
              <a:rPr lang="it-IT" sz="4200" i="1" dirty="0">
                <a:solidFill>
                  <a:srgbClr val="0070C0"/>
                </a:solidFill>
                <a:latin typeface="Times New Roman" pitchFamily="18" charset="0"/>
                <a:cs typeface="Times New Roman" pitchFamily="18" charset="0"/>
              </a:rPr>
              <a:t>:</a:t>
            </a:r>
            <a:r>
              <a:rPr lang="it-IT" sz="4200" i="1" dirty="0">
                <a:latin typeface="Times New Roman" pitchFamily="18" charset="0"/>
                <a:cs typeface="Times New Roman" pitchFamily="18" charset="0"/>
              </a:rPr>
              <a:t> “La nomina del RUP a membro delle commissioni di gara è valutata con riferimento alla singola procedura</a:t>
            </a:r>
            <a:r>
              <a:rPr lang="it-IT" sz="4200" dirty="0">
                <a:latin typeface="Times New Roman" pitchFamily="18" charset="0"/>
                <a:cs typeface="Times New Roman" pitchFamily="18" charset="0"/>
              </a:rPr>
              <a:t>”. </a:t>
            </a:r>
            <a:r>
              <a:rPr lang="it-IT" sz="4200" i="1" dirty="0">
                <a:solidFill>
                  <a:srgbClr val="0070C0"/>
                </a:solidFill>
                <a:latin typeface="Times New Roman" pitchFamily="18" charset="0"/>
                <a:cs typeface="Times New Roman" pitchFamily="18" charset="0"/>
              </a:rPr>
              <a:t>Pertanto la censura non può essere accolta, non essendo stata offerta </a:t>
            </a:r>
            <a:r>
              <a:rPr lang="it-IT" sz="4200" b="1" i="1" dirty="0">
                <a:solidFill>
                  <a:srgbClr val="0070C0"/>
                </a:solidFill>
                <a:latin typeface="Times New Roman" pitchFamily="18" charset="0"/>
                <a:cs typeface="Times New Roman" pitchFamily="18" charset="0"/>
              </a:rPr>
              <a:t>la concreta dimostrazione dell’incompatibilità, sotto il profilo dell’interferenza sulle rispettive funzioni assegnate al RUP e alla Commissione di gara, </a:t>
            </a:r>
            <a:r>
              <a:rPr lang="it-IT" sz="4200" i="1" dirty="0">
                <a:solidFill>
                  <a:srgbClr val="0070C0"/>
                </a:solidFill>
                <a:latin typeface="Times New Roman" pitchFamily="18" charset="0"/>
                <a:cs typeface="Times New Roman" pitchFamily="18" charset="0"/>
              </a:rPr>
              <a:t>e non essendo stata fornita nel caso di specie alcuna prova circa gli elementi concreti da cui scaturirebbe una eventuale situazione di incompatibilità</a:t>
            </a:r>
            <a:r>
              <a:rPr lang="it-IT" sz="4200" i="1" dirty="0">
                <a:solidFill>
                  <a:srgbClr val="FF0000"/>
                </a:solidFill>
                <a:latin typeface="Times New Roman" pitchFamily="18" charset="0"/>
                <a:cs typeface="Times New Roman" pitchFamily="18" charset="0"/>
              </a:rPr>
              <a:t>,</a:t>
            </a:r>
            <a:r>
              <a:rPr lang="it-IT" sz="4200" i="1" dirty="0">
                <a:latin typeface="Times New Roman" pitchFamily="18" charset="0"/>
                <a:cs typeface="Times New Roman" pitchFamily="18" charset="0"/>
              </a:rPr>
              <a:t> con riferimento al soggetto di cui si controverte, tra i compiti del RUP e quelli di presidente della Commissione di gara (cfr., ex </a:t>
            </a:r>
            <a:r>
              <a:rPr lang="it-IT" sz="4200" i="1" dirty="0" err="1">
                <a:latin typeface="Times New Roman" pitchFamily="18" charset="0"/>
                <a:cs typeface="Times New Roman" pitchFamily="18" charset="0"/>
              </a:rPr>
              <a:t>multis</a:t>
            </a:r>
            <a:r>
              <a:rPr lang="it-IT" sz="4200" i="1" dirty="0">
                <a:latin typeface="Times New Roman" pitchFamily="18" charset="0"/>
                <a:cs typeface="Times New Roman" pitchFamily="18" charset="0"/>
              </a:rPr>
              <a:t>, T.A.R. Veneto, Sez. I, 7 luglio 2017, n.660; Cons. Stato, sez. V, 23 marzo 2015, n. 1565), </a:t>
            </a:r>
            <a:r>
              <a:rPr lang="it-IT" sz="4200" i="1" dirty="0">
                <a:solidFill>
                  <a:srgbClr val="0070C0"/>
                </a:solidFill>
                <a:latin typeface="Times New Roman" pitchFamily="18" charset="0"/>
                <a:cs typeface="Times New Roman" pitchFamily="18" charset="0"/>
              </a:rPr>
              <a:t>non essendo al riguardo sufficiente la mera circostanza che la medesima persona sia anche direttore dell’ente che ha indetto la procedura d’appalto</a:t>
            </a:r>
            <a:r>
              <a:rPr lang="it-IT" sz="4200" dirty="0">
                <a:solidFill>
                  <a:srgbClr val="0070C0"/>
                </a:solidFill>
                <a:latin typeface="Times New Roman" pitchFamily="18" charset="0"/>
                <a:cs typeface="Times New Roman" pitchFamily="18" charset="0"/>
              </a:rPr>
              <a:t> </a:t>
            </a:r>
            <a:r>
              <a:rPr lang="it-IT" sz="2900" dirty="0">
                <a:latin typeface="Times New Roman" pitchFamily="18" charset="0"/>
                <a:cs typeface="Times New Roman" pitchFamily="18" charset="0"/>
              </a:rPr>
              <a:t>(Tar Veneto, sez. </a:t>
            </a:r>
            <a:r>
              <a:rPr lang="it-IT" sz="2900" dirty="0" err="1">
                <a:latin typeface="Times New Roman" pitchFamily="18" charset="0"/>
                <a:cs typeface="Times New Roman" pitchFamily="18" charset="0"/>
              </a:rPr>
              <a:t>III^</a:t>
            </a:r>
            <a:r>
              <a:rPr lang="it-IT" sz="2900" dirty="0">
                <a:latin typeface="Times New Roman" pitchFamily="18" charset="0"/>
                <a:cs typeface="Times New Roman" pitchFamily="18" charset="0"/>
              </a:rPr>
              <a:t>, 31 ottobre 2017, n. 973).</a:t>
            </a:r>
          </a:p>
          <a:p>
            <a:pPr>
              <a:buNone/>
            </a:pPr>
            <a:endParaRPr lang="it-IT"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INCOMPATIBILITA’ RUP-COMMISSARIO</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NUOVI SVILUPPI</a:t>
            </a:r>
            <a:endParaRPr lang="it-IT" sz="1800" dirty="0"/>
          </a:p>
        </p:txBody>
      </p:sp>
      <p:sp>
        <p:nvSpPr>
          <p:cNvPr id="3" name="Segnaposto contenuto 2"/>
          <p:cNvSpPr>
            <a:spLocks noGrp="1"/>
          </p:cNvSpPr>
          <p:nvPr>
            <p:ph idx="1"/>
          </p:nvPr>
        </p:nvSpPr>
        <p:spPr>
          <a:xfrm>
            <a:off x="539552" y="1385392"/>
            <a:ext cx="8229600" cy="5472608"/>
          </a:xfrm>
        </p:spPr>
        <p:txBody>
          <a:bodyPr>
            <a:normAutofit fontScale="85000" lnSpcReduction="20000"/>
          </a:bodyPr>
          <a:lstStyle/>
          <a:p>
            <a:pPr algn="just">
              <a:buNone/>
            </a:pPr>
            <a:r>
              <a:rPr lang="it-IT" i="1" dirty="0">
                <a:latin typeface="Times New Roman" pitchFamily="18" charset="0"/>
                <a:cs typeface="Times New Roman" pitchFamily="18" charset="0"/>
              </a:rPr>
              <a:t>“Un consolidato orientamento giurisprudenziale da cui il Collegio non intende discostarsi, afferma che, ai sensi </a:t>
            </a:r>
            <a:r>
              <a:rPr lang="it-IT" b="1" i="1" dirty="0">
                <a:solidFill>
                  <a:srgbClr val="0070C0"/>
                </a:solidFill>
                <a:latin typeface="Times New Roman" pitchFamily="18" charset="0"/>
                <a:cs typeface="Times New Roman" pitchFamily="18" charset="0"/>
              </a:rPr>
              <a:t>dell'art. 107, comma 3, del decreto legislativo 18 agosto 2000, n. 267</a:t>
            </a:r>
            <a:r>
              <a:rPr lang="it-IT" i="1" dirty="0">
                <a:solidFill>
                  <a:srgbClr val="0070C0"/>
                </a:solidFill>
                <a:latin typeface="Times New Roman" pitchFamily="18" charset="0"/>
                <a:cs typeface="Times New Roman" pitchFamily="18" charset="0"/>
              </a:rPr>
              <a:t>, </a:t>
            </a:r>
            <a:r>
              <a:rPr lang="it-IT" i="1" dirty="0">
                <a:latin typeface="Times New Roman" pitchFamily="18" charset="0"/>
                <a:cs typeface="Times New Roman" pitchFamily="18" charset="0"/>
              </a:rPr>
              <a:t>tra le attribuzioni dirigenziali, figurano espressamente anche quelle concernenti: “a) la presidenza delle commissioni di gara e di concorso; b) la responsabilità delle procedure d'appalto e di concorso. </a:t>
            </a:r>
            <a:r>
              <a:rPr lang="it-IT" b="1" i="1" u="sng" dirty="0">
                <a:solidFill>
                  <a:srgbClr val="0070C0"/>
                </a:solidFill>
                <a:latin typeface="Times New Roman" pitchFamily="18" charset="0"/>
                <a:cs typeface="Times New Roman" pitchFamily="18" charset="0"/>
              </a:rPr>
              <a:t>Pertanto, non sussiste incompatibilità tra le funzioni di Presidente dalla commissione di gara e quelle di responsabile del procedimento</a:t>
            </a:r>
            <a:r>
              <a:rPr lang="it-IT" b="1" i="1" dirty="0">
                <a:solidFill>
                  <a:srgbClr val="0070C0"/>
                </a:solidFill>
                <a:latin typeface="Times New Roman" pitchFamily="18" charset="0"/>
                <a:cs typeface="Times New Roman" pitchFamily="18" charset="0"/>
              </a:rPr>
              <a:t> </a:t>
            </a:r>
            <a:r>
              <a:rPr lang="it-IT" i="1" dirty="0">
                <a:latin typeface="Times New Roman" pitchFamily="18" charset="0"/>
                <a:cs typeface="Times New Roman" pitchFamily="18" charset="0"/>
              </a:rPr>
              <a:t>o di dirigente del settore cui compete approvare gli atti della procedura selettiva (Cons. Stato, V, 20 novembre 2015, n. 5299; 27 aprile 2012, n. 2445 e 18 settembre 2003, n. 5322). L’appello va, in definitiva, respinto” </a:t>
            </a:r>
            <a:r>
              <a:rPr lang="it-IT" sz="2600" dirty="0">
                <a:latin typeface="Times New Roman" pitchFamily="18" charset="0"/>
                <a:cs typeface="Times New Roman" pitchFamily="18" charset="0"/>
              </a:rPr>
              <a:t>(Consiglio di Stato, sez. </a:t>
            </a:r>
            <a:r>
              <a:rPr lang="it-IT" sz="2600" dirty="0" err="1">
                <a:latin typeface="Times New Roman" pitchFamily="18" charset="0"/>
                <a:cs typeface="Times New Roman" pitchFamily="18" charset="0"/>
              </a:rPr>
              <a:t>V^</a:t>
            </a:r>
            <a:r>
              <a:rPr lang="it-IT" sz="2600" dirty="0">
                <a:latin typeface="Times New Roman" pitchFamily="18" charset="0"/>
                <a:cs typeface="Times New Roman" pitchFamily="18" charset="0"/>
              </a:rPr>
              <a:t>, 22 novembre 2017, n. 5436).</a:t>
            </a:r>
          </a:p>
          <a:p>
            <a:pPr>
              <a:buNone/>
            </a:pPr>
            <a:endParaRPr lang="it-IT"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INCOMPATIBILITA’ RUP-COMMISSARIO</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NUOVI SVILUPPI</a:t>
            </a:r>
            <a:endParaRPr lang="it-IT" sz="1800" dirty="0"/>
          </a:p>
        </p:txBody>
      </p:sp>
      <p:sp>
        <p:nvSpPr>
          <p:cNvPr id="3" name="Segnaposto contenuto 2"/>
          <p:cNvSpPr>
            <a:spLocks noGrp="1"/>
          </p:cNvSpPr>
          <p:nvPr>
            <p:ph idx="1"/>
          </p:nvPr>
        </p:nvSpPr>
        <p:spPr>
          <a:xfrm>
            <a:off x="251520" y="1268760"/>
            <a:ext cx="8640960" cy="5589240"/>
          </a:xfrm>
        </p:spPr>
        <p:txBody>
          <a:bodyPr>
            <a:normAutofit fontScale="70000" lnSpcReduction="20000"/>
          </a:bodyPr>
          <a:lstStyle/>
          <a:p>
            <a:pPr algn="just" fontAlgn="base">
              <a:buNone/>
            </a:pPr>
            <a:r>
              <a:rPr lang="it-IT" sz="2600" u="sng" dirty="0">
                <a:latin typeface="Times New Roman" pitchFamily="18" charset="0"/>
                <a:cs typeface="Times New Roman" pitchFamily="18" charset="0"/>
              </a:rPr>
              <a:t>Tar Sardegna, sez. </a:t>
            </a:r>
            <a:r>
              <a:rPr lang="it-IT" sz="2600" u="sng" dirty="0" err="1">
                <a:latin typeface="Times New Roman" pitchFamily="18" charset="0"/>
                <a:cs typeface="Times New Roman" pitchFamily="18" charset="0"/>
              </a:rPr>
              <a:t>I^</a:t>
            </a:r>
            <a:r>
              <a:rPr lang="it-IT" sz="2600" u="sng" dirty="0">
                <a:latin typeface="Times New Roman" pitchFamily="18" charset="0"/>
                <a:cs typeface="Times New Roman" pitchFamily="18" charset="0"/>
              </a:rPr>
              <a:t>, n. 32/2018</a:t>
            </a:r>
            <a:r>
              <a:rPr lang="it-IT" dirty="0">
                <a:latin typeface="Times New Roman" pitchFamily="18" charset="0"/>
                <a:cs typeface="Times New Roman" pitchFamily="18" charset="0"/>
              </a:rPr>
              <a:t>: </a:t>
            </a:r>
            <a:r>
              <a:rPr lang="it-IT" sz="3400" dirty="0">
                <a:latin typeface="Times New Roman" pitchFamily="18" charset="0"/>
                <a:cs typeface="Times New Roman" pitchFamily="18" charset="0"/>
              </a:rPr>
              <a:t> “</a:t>
            </a:r>
            <a:r>
              <a:rPr lang="it-IT" sz="3400" i="1" dirty="0">
                <a:latin typeface="Times New Roman" pitchFamily="18" charset="0"/>
                <a:cs typeface="Times New Roman" pitchFamily="18" charset="0"/>
              </a:rPr>
              <a:t>Inoltre come ulteriore elemento rafforzativo e molto importante a livello interpretativo, è rilevante anche altra norma, specifica per gli enti locali: </a:t>
            </a:r>
            <a:r>
              <a:rPr lang="it-IT" sz="3400" b="1" i="1" dirty="0">
                <a:solidFill>
                  <a:srgbClr val="0070C0"/>
                </a:solidFill>
                <a:latin typeface="Times New Roman" pitchFamily="18" charset="0"/>
                <a:cs typeface="Times New Roman" pitchFamily="18" charset="0"/>
              </a:rPr>
              <a:t>l’art. 107, commi 3 e 4, del D. </a:t>
            </a:r>
            <a:r>
              <a:rPr lang="it-IT" sz="3400" b="1" i="1" dirty="0" err="1">
                <a:solidFill>
                  <a:srgbClr val="0070C0"/>
                </a:solidFill>
                <a:latin typeface="Times New Roman" pitchFamily="18" charset="0"/>
                <a:cs typeface="Times New Roman" pitchFamily="18" charset="0"/>
              </a:rPr>
              <a:t>Lgs</a:t>
            </a:r>
            <a:r>
              <a:rPr lang="it-IT" sz="3400" b="1" i="1" dirty="0">
                <a:solidFill>
                  <a:srgbClr val="0070C0"/>
                </a:solidFill>
                <a:latin typeface="Times New Roman" pitchFamily="18" charset="0"/>
                <a:cs typeface="Times New Roman" pitchFamily="18" charset="0"/>
              </a:rPr>
              <a:t>. 267/2000</a:t>
            </a:r>
            <a:r>
              <a:rPr lang="it-IT" sz="3400" i="1" dirty="0">
                <a:latin typeface="Times New Roman" pitchFamily="18" charset="0"/>
                <a:cs typeface="Times New Roman" pitchFamily="18" charset="0"/>
              </a:rPr>
              <a:t>, che prevede l’attribuzione “di diritto” ai dirigenti della “presidenza delle commissioni di gare e di concorso” (cfr. 107 3° comma lett. a).</a:t>
            </a:r>
            <a:r>
              <a:rPr lang="it-IT" sz="3400" dirty="0">
                <a:latin typeface="Times New Roman" pitchFamily="18" charset="0"/>
                <a:cs typeface="Times New Roman" pitchFamily="18" charset="0"/>
              </a:rPr>
              <a:t> </a:t>
            </a:r>
            <a:r>
              <a:rPr lang="it-IT" sz="3400" i="1" dirty="0">
                <a:latin typeface="Times New Roman" pitchFamily="18" charset="0"/>
                <a:cs typeface="Times New Roman" pitchFamily="18" charset="0"/>
              </a:rPr>
              <a:t>Il legislatore ha previsto, con una normativa speciale per i Comuni, la &lt;</a:t>
            </a:r>
            <a:r>
              <a:rPr lang="it-IT" sz="3400" b="1" i="1" u="sng" dirty="0">
                <a:solidFill>
                  <a:srgbClr val="0070C0"/>
                </a:solidFill>
                <a:latin typeface="Times New Roman" pitchFamily="18" charset="0"/>
                <a:cs typeface="Times New Roman" pitchFamily="18" charset="0"/>
              </a:rPr>
              <a:t>generale coincidenza</a:t>
            </a:r>
            <a:r>
              <a:rPr lang="it-IT" sz="3400" i="1" dirty="0">
                <a:latin typeface="Times New Roman" pitchFamily="18" charset="0"/>
                <a:cs typeface="Times New Roman" pitchFamily="18" charset="0"/>
              </a:rPr>
              <a:t>&gt; tra </a:t>
            </a:r>
            <a:r>
              <a:rPr lang="it-IT" sz="3400" b="1" i="1" dirty="0">
                <a:solidFill>
                  <a:srgbClr val="0070C0"/>
                </a:solidFill>
                <a:latin typeface="Times New Roman" pitchFamily="18" charset="0"/>
                <a:cs typeface="Times New Roman" pitchFamily="18" charset="0"/>
              </a:rPr>
              <a:t>Dirigente dell’ente (in questo caso anche RUP) e Presidenza delle Commissioni di gara</a:t>
            </a:r>
            <a:r>
              <a:rPr lang="it-IT" sz="3400" b="1" i="1" dirty="0">
                <a:latin typeface="Times New Roman" pitchFamily="18" charset="0"/>
                <a:cs typeface="Times New Roman" pitchFamily="18" charset="0"/>
              </a:rPr>
              <a:t> </a:t>
            </a:r>
            <a:r>
              <a:rPr lang="it-IT" sz="3400" i="1" dirty="0">
                <a:latin typeface="Times New Roman" pitchFamily="18" charset="0"/>
                <a:cs typeface="Times New Roman" pitchFamily="18" charset="0"/>
              </a:rPr>
              <a:t>.</a:t>
            </a:r>
            <a:r>
              <a:rPr lang="it-IT" sz="3400" dirty="0">
                <a:latin typeface="Times New Roman" pitchFamily="18" charset="0"/>
                <a:cs typeface="Times New Roman" pitchFamily="18" charset="0"/>
              </a:rPr>
              <a:t> </a:t>
            </a:r>
            <a:r>
              <a:rPr lang="it-IT" sz="3400" i="1" dirty="0">
                <a:latin typeface="Times New Roman" pitchFamily="18" charset="0"/>
                <a:cs typeface="Times New Roman" pitchFamily="18" charset="0"/>
              </a:rPr>
              <a:t>Con una disposizione, oltretutto, inserita in un contesto di testo unico connotato da peculiare “forza” e “resistenza” , in quanto :</a:t>
            </a:r>
            <a:r>
              <a:rPr lang="it-IT" sz="3400" dirty="0">
                <a:latin typeface="Times New Roman" pitchFamily="18" charset="0"/>
                <a:cs typeface="Times New Roman" pitchFamily="18" charset="0"/>
              </a:rPr>
              <a:t> </a:t>
            </a:r>
            <a:r>
              <a:rPr lang="it-IT" sz="3400" i="1" dirty="0">
                <a:latin typeface="Times New Roman" pitchFamily="18" charset="0"/>
                <a:cs typeface="Times New Roman" pitchFamily="18" charset="0"/>
              </a:rPr>
              <a:t>-“ le attribuzioni dei dirigenti, in applicazione del principio di cui all’articolo 1, comma 4, possono essere &lt;derogate soltanto espressamente e ad opera di specifiche disposizioni legislative&gt;” (cfr. comma 4 dell’art. 107);</a:t>
            </a:r>
            <a:r>
              <a:rPr lang="it-IT" sz="3400" dirty="0">
                <a:latin typeface="Times New Roman" pitchFamily="18" charset="0"/>
                <a:cs typeface="Times New Roman" pitchFamily="18" charset="0"/>
              </a:rPr>
              <a:t> </a:t>
            </a:r>
            <a:r>
              <a:rPr lang="it-IT" sz="3400" i="1" dirty="0">
                <a:latin typeface="Times New Roman" pitchFamily="18" charset="0"/>
                <a:cs typeface="Times New Roman" pitchFamily="18" charset="0"/>
              </a:rPr>
              <a:t>-“ai sensi dell’articolo 128 della Costituzione le leggi della Repubblica non possono introdurre deroghe al presente testo unico se non mediante espressa modificazione delle sue disposizioni” (cfr. art. 1 comma 4).</a:t>
            </a:r>
            <a:endParaRPr lang="it-IT" sz="3400" dirty="0">
              <a:latin typeface="Times New Roman" pitchFamily="18" charset="0"/>
              <a:cs typeface="Times New Roman" pitchFamily="18" charset="0"/>
            </a:endParaRPr>
          </a:p>
          <a:p>
            <a:pPr>
              <a:buNone/>
            </a:pPr>
            <a:endParaRPr lang="it-IT"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1800" b="1" dirty="0">
                <a:latin typeface="Times New Roman" pitchFamily="18" charset="0"/>
                <a:cs typeface="Times New Roman" pitchFamily="18" charset="0"/>
              </a:rPr>
              <a:t>INCOMPATIBILITA’ RUP-COMMISSARIO</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NUOVI SVILUPPI</a:t>
            </a:r>
            <a:endParaRPr lang="it-IT" sz="1800" dirty="0"/>
          </a:p>
        </p:txBody>
      </p:sp>
      <p:sp>
        <p:nvSpPr>
          <p:cNvPr id="3" name="Segnaposto contenuto 2"/>
          <p:cNvSpPr>
            <a:spLocks noGrp="1"/>
          </p:cNvSpPr>
          <p:nvPr>
            <p:ph idx="1"/>
          </p:nvPr>
        </p:nvSpPr>
        <p:spPr>
          <a:xfrm>
            <a:off x="457200" y="1124744"/>
            <a:ext cx="8229600" cy="5400600"/>
          </a:xfrm>
        </p:spPr>
        <p:txBody>
          <a:bodyPr>
            <a:normAutofit fontScale="85000" lnSpcReduction="20000"/>
          </a:bodyPr>
          <a:lstStyle/>
          <a:p>
            <a:pPr algn="just" fontAlgn="base">
              <a:buNone/>
            </a:pPr>
            <a:r>
              <a:rPr lang="it-IT" sz="2300" u="sng" dirty="0">
                <a:latin typeface="Times New Roman" pitchFamily="18" charset="0"/>
                <a:cs typeface="Times New Roman" pitchFamily="18" charset="0"/>
              </a:rPr>
              <a:t>Tar Sardegna, sez. </a:t>
            </a:r>
            <a:r>
              <a:rPr lang="it-IT" sz="2300" u="sng" dirty="0" err="1">
                <a:latin typeface="Times New Roman" pitchFamily="18" charset="0"/>
                <a:cs typeface="Times New Roman" pitchFamily="18" charset="0"/>
              </a:rPr>
              <a:t>I^</a:t>
            </a:r>
            <a:r>
              <a:rPr lang="it-IT" sz="2300" u="sng" dirty="0">
                <a:latin typeface="Times New Roman" pitchFamily="18" charset="0"/>
                <a:cs typeface="Times New Roman" pitchFamily="18" charset="0"/>
              </a:rPr>
              <a:t>, n. 32/2018</a:t>
            </a:r>
            <a:r>
              <a:rPr lang="it-IT" sz="2300" dirty="0">
                <a:latin typeface="Times New Roman" pitchFamily="18" charset="0"/>
                <a:cs typeface="Times New Roman" pitchFamily="18" charset="0"/>
              </a:rPr>
              <a:t>:    “</a:t>
            </a:r>
            <a:r>
              <a:rPr lang="it-IT" i="1" dirty="0">
                <a:latin typeface="Times New Roman" pitchFamily="18" charset="0"/>
                <a:cs typeface="Times New Roman" pitchFamily="18" charset="0"/>
              </a:rPr>
              <a:t>Il testo unico enti locali prevede, quindi, in una norma ad hoc, che il Dirigente debba essere, in via tendenziale, anche il Presidente della Commissione”. “Il RUP, alla luce della nuova normativa sopraggiunta, poteva essere “rinominato” componente. La scelta di rimuovere la precedente procedura (già conclusasi) risultava priva del supporto e del riferimento normativo congruo ed “attualizzato” (coerente alla “rimodellata” norma, art. 77 50/2016 corretto e comunque privo di fondamento in regime di vigenza dell’art. 107 TU </a:t>
            </a:r>
            <a:r>
              <a:rPr lang="it-IT" i="1" dirty="0" err="1">
                <a:latin typeface="Times New Roman" pitchFamily="18" charset="0"/>
                <a:cs typeface="Times New Roman" pitchFamily="18" charset="0"/>
              </a:rPr>
              <a:t>ee.ll.</a:t>
            </a:r>
            <a:r>
              <a:rPr lang="it-IT" i="1" dirty="0">
                <a:latin typeface="Times New Roman" pitchFamily="18" charset="0"/>
                <a:cs typeface="Times New Roman" pitchFamily="18" charset="0"/>
              </a:rPr>
              <a:t>) .</a:t>
            </a:r>
            <a:r>
              <a:rPr lang="it-IT" dirty="0">
                <a:latin typeface="Times New Roman" pitchFamily="18" charset="0"/>
                <a:cs typeface="Times New Roman" pitchFamily="18" charset="0"/>
              </a:rPr>
              <a:t> </a:t>
            </a:r>
            <a:r>
              <a:rPr lang="it-IT" i="1" dirty="0">
                <a:latin typeface="Times New Roman" pitchFamily="18" charset="0"/>
                <a:cs typeface="Times New Roman" pitchFamily="18" charset="0"/>
              </a:rPr>
              <a:t>In conclusione, sulla base del peculiare quadro normativo, emerge che l’autotutela è stata disposta, principalmente, senza considerare il correttivo 56/2017 al Codice appalti 50/2016 </a:t>
            </a:r>
            <a:r>
              <a:rPr lang="it-IT" b="1" i="1" dirty="0">
                <a:solidFill>
                  <a:srgbClr val="0070C0"/>
                </a:solidFill>
                <a:latin typeface="Times New Roman" pitchFamily="18" charset="0"/>
                <a:cs typeface="Times New Roman" pitchFamily="18" charset="0"/>
              </a:rPr>
              <a:t>e comunque senza ritenere prevalente ed applicabile l’art. 107 TU </a:t>
            </a:r>
            <a:r>
              <a:rPr lang="it-IT" b="1" i="1" dirty="0" err="1">
                <a:solidFill>
                  <a:srgbClr val="0070C0"/>
                </a:solidFill>
                <a:latin typeface="Times New Roman" pitchFamily="18" charset="0"/>
                <a:cs typeface="Times New Roman" pitchFamily="18" charset="0"/>
              </a:rPr>
              <a:t>ee.ll</a:t>
            </a:r>
            <a:r>
              <a:rPr lang="it-IT" i="1" dirty="0">
                <a:latin typeface="Times New Roman" pitchFamily="18" charset="0"/>
                <a:cs typeface="Times New Roman" pitchFamily="18" charset="0"/>
              </a:rPr>
              <a:t>”.</a:t>
            </a:r>
            <a:endParaRPr lang="it-IT" dirty="0">
              <a:latin typeface="Times New Roman" pitchFamily="18" charset="0"/>
              <a:cs typeface="Times New Roman" pitchFamily="18" charset="0"/>
            </a:endParaRPr>
          </a:p>
          <a:p>
            <a:pPr>
              <a:buNone/>
            </a:pPr>
            <a:endParaRPr lang="it-IT"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INCOMPATIBILITA’ RUP-COMMISSARIO</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NUOVI SVILUPPI</a:t>
            </a:r>
            <a:endParaRPr lang="it-IT" sz="1800" dirty="0"/>
          </a:p>
        </p:txBody>
      </p:sp>
      <p:sp>
        <p:nvSpPr>
          <p:cNvPr id="3" name="Segnaposto contenuto 2"/>
          <p:cNvSpPr>
            <a:spLocks noGrp="1"/>
          </p:cNvSpPr>
          <p:nvPr>
            <p:ph idx="1"/>
          </p:nvPr>
        </p:nvSpPr>
        <p:spPr>
          <a:xfrm>
            <a:off x="323528" y="1228436"/>
            <a:ext cx="8640960" cy="5440924"/>
          </a:xfrm>
        </p:spPr>
        <p:txBody>
          <a:bodyPr>
            <a:normAutofit fontScale="62500" lnSpcReduction="20000"/>
          </a:bodyPr>
          <a:lstStyle/>
          <a:p>
            <a:pPr algn="just">
              <a:buNone/>
            </a:pPr>
            <a:r>
              <a:rPr lang="it-IT" sz="4500" dirty="0">
                <a:latin typeface="Times New Roman" pitchFamily="18" charset="0"/>
                <a:cs typeface="Times New Roman" pitchFamily="18" charset="0"/>
              </a:rPr>
              <a:t>“</a:t>
            </a:r>
            <a:r>
              <a:rPr lang="it-IT" sz="4500" i="1" dirty="0">
                <a:solidFill>
                  <a:srgbClr val="0070C0"/>
                </a:solidFill>
                <a:latin typeface="Times New Roman" pitchFamily="18" charset="0"/>
                <a:cs typeface="Times New Roman" pitchFamily="18" charset="0"/>
              </a:rPr>
              <a:t>L’articolo 77 del Codice dei contratti pubblici richiede la </a:t>
            </a:r>
            <a:r>
              <a:rPr lang="it-IT" sz="4500" b="1" i="1" u="sng" dirty="0">
                <a:solidFill>
                  <a:srgbClr val="0070C0"/>
                </a:solidFill>
                <a:latin typeface="Times New Roman" pitchFamily="18" charset="0"/>
                <a:cs typeface="Times New Roman" pitchFamily="18" charset="0"/>
              </a:rPr>
              <a:t>dimostrazione concreta</a:t>
            </a:r>
            <a:r>
              <a:rPr lang="it-IT" sz="4500" b="1" i="1" dirty="0">
                <a:solidFill>
                  <a:srgbClr val="0070C0"/>
                </a:solidFill>
                <a:latin typeface="Times New Roman" pitchFamily="18" charset="0"/>
                <a:cs typeface="Times New Roman" pitchFamily="18" charset="0"/>
              </a:rPr>
              <a:t> dell’incompatibilità tra i ruoli di responsabile unico del procedimento e presidente della commissione di gara</a:t>
            </a:r>
            <a:r>
              <a:rPr lang="it-IT" sz="4500" i="1" dirty="0">
                <a:solidFill>
                  <a:srgbClr val="0070C0"/>
                </a:solidFill>
                <a:latin typeface="Times New Roman" pitchFamily="18" charset="0"/>
                <a:cs typeface="Times New Roman" pitchFamily="18" charset="0"/>
              </a:rPr>
              <a:t>, </a:t>
            </a:r>
            <a:r>
              <a:rPr lang="it-IT" sz="4500" i="1" dirty="0">
                <a:latin typeface="Times New Roman" pitchFamily="18" charset="0"/>
                <a:cs typeface="Times New Roman" pitchFamily="18" charset="0"/>
              </a:rPr>
              <a:t>nonché di soggetto aggiudicatore, non ledendo il cumulo astrattamente i principi di buon andamento e imparzialità dell’attività amministrativa.  In conclusione, anche nell’ attuale situazione transitoria di cui all’art. 77, comma 12 (e art. 216 comma 12 ) del D.L.vo 50/2016, </a:t>
            </a:r>
            <a:r>
              <a:rPr lang="it-IT" sz="4500" b="1" i="1" dirty="0">
                <a:solidFill>
                  <a:srgbClr val="0070C0"/>
                </a:solidFill>
                <a:latin typeface="Times New Roman" pitchFamily="18" charset="0"/>
                <a:cs typeface="Times New Roman" pitchFamily="18" charset="0"/>
              </a:rPr>
              <a:t>dovrebbe trovare applicazione il principio</a:t>
            </a:r>
            <a:r>
              <a:rPr lang="it-IT" sz="4500" b="1" i="1" dirty="0">
                <a:solidFill>
                  <a:srgbClr val="FF0000"/>
                </a:solidFill>
                <a:latin typeface="Times New Roman" pitchFamily="18" charset="0"/>
                <a:cs typeface="Times New Roman" pitchFamily="18" charset="0"/>
              </a:rPr>
              <a:t> </a:t>
            </a:r>
            <a:r>
              <a:rPr lang="it-IT" sz="4500" i="1" dirty="0">
                <a:latin typeface="Times New Roman" pitchFamily="18" charset="0"/>
                <a:cs typeface="Times New Roman" pitchFamily="18" charset="0"/>
              </a:rPr>
              <a:t>affermato dalla prevalente giurisprudenza, avente portata generale, </a:t>
            </a:r>
            <a:r>
              <a:rPr lang="it-IT" sz="4500" b="1" i="1" u="sng" dirty="0">
                <a:solidFill>
                  <a:srgbClr val="0070C0"/>
                </a:solidFill>
                <a:latin typeface="Times New Roman" pitchFamily="18" charset="0"/>
                <a:cs typeface="Times New Roman" pitchFamily="18" charset="0"/>
              </a:rPr>
              <a:t>della cumulabilità/compatibilità della funzione di RUP e di Presidente della Commissione giudicatrice</a:t>
            </a:r>
            <a:r>
              <a:rPr lang="it-IT" sz="4500" dirty="0">
                <a:latin typeface="Times New Roman" pitchFamily="18" charset="0"/>
                <a:cs typeface="Times New Roman" pitchFamily="18" charset="0"/>
              </a:rPr>
              <a:t>” </a:t>
            </a:r>
            <a:r>
              <a:rPr lang="it-IT" sz="2900" dirty="0">
                <a:latin typeface="Times New Roman" pitchFamily="18" charset="0"/>
                <a:cs typeface="Times New Roman" pitchFamily="18" charset="0"/>
              </a:rPr>
              <a:t>(Tar Emilia Romagna, sez. Bologna </a:t>
            </a:r>
            <a:r>
              <a:rPr lang="it-IT" sz="2900" dirty="0" err="1">
                <a:latin typeface="Times New Roman" pitchFamily="18" charset="0"/>
                <a:cs typeface="Times New Roman" pitchFamily="18" charset="0"/>
              </a:rPr>
              <a:t>II^</a:t>
            </a:r>
            <a:r>
              <a:rPr lang="it-IT" sz="2900" dirty="0">
                <a:latin typeface="Times New Roman" pitchFamily="18" charset="0"/>
                <a:cs typeface="Times New Roman" pitchFamily="18" charset="0"/>
              </a:rPr>
              <a:t>, 14 marzo 2018, n. 227).</a:t>
            </a:r>
          </a:p>
          <a:p>
            <a:pPr algn="just">
              <a:buNone/>
            </a:pPr>
            <a:r>
              <a:rPr lang="it-IT" dirty="0">
                <a:latin typeface="Times New Roman" pitchFamily="18" charset="0"/>
                <a:cs typeface="Times New Roman" pitchFamily="18" charset="0"/>
              </a:rPr>
              <a:t>. </a:t>
            </a:r>
            <a:br>
              <a:rPr lang="it-IT" dirty="0">
                <a:latin typeface="Times New Roman" pitchFamily="18" charset="0"/>
                <a:cs typeface="Times New Roman" pitchFamily="18" charset="0"/>
              </a:rPr>
            </a:br>
            <a:endParaRPr lang="it-IT" dirty="0">
              <a:latin typeface="Times New Roman" pitchFamily="18" charset="0"/>
              <a:cs typeface="Times New Roman" pitchFamily="18" charset="0"/>
            </a:endParaRPr>
          </a:p>
          <a:p>
            <a:pPr>
              <a:buNone/>
            </a:pPr>
            <a:endParaRPr lang="it-IT"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INCOMPATIBILITA’ RUP-COMMISSARIO</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NUOVI SVILUPPI</a:t>
            </a:r>
            <a:endParaRPr lang="it-IT" sz="1800" dirty="0"/>
          </a:p>
        </p:txBody>
      </p:sp>
      <p:sp>
        <p:nvSpPr>
          <p:cNvPr id="3" name="Segnaposto contenuto 2"/>
          <p:cNvSpPr>
            <a:spLocks noGrp="1"/>
          </p:cNvSpPr>
          <p:nvPr>
            <p:ph idx="1"/>
          </p:nvPr>
        </p:nvSpPr>
        <p:spPr>
          <a:xfrm>
            <a:off x="457200" y="1191492"/>
            <a:ext cx="8229600" cy="5430981"/>
          </a:xfrm>
        </p:spPr>
        <p:txBody>
          <a:bodyPr>
            <a:normAutofit fontScale="92500" lnSpcReduction="20000"/>
          </a:bodyPr>
          <a:lstStyle/>
          <a:p>
            <a:pPr algn="just">
              <a:buNone/>
            </a:pPr>
            <a:r>
              <a:rPr lang="it-IT" dirty="0">
                <a:latin typeface="Times New Roman" pitchFamily="18" charset="0"/>
                <a:cs typeface="Times New Roman" pitchFamily="18" charset="0"/>
              </a:rPr>
              <a:t>Quindi, secondo tale </a:t>
            </a:r>
            <a:r>
              <a:rPr lang="it-IT" b="1" u="sng" dirty="0">
                <a:solidFill>
                  <a:srgbClr val="0070C0"/>
                </a:solidFill>
                <a:latin typeface="Times New Roman" pitchFamily="18" charset="0"/>
                <a:cs typeface="Times New Roman" pitchFamily="18" charset="0"/>
              </a:rPr>
              <a:t>secondo orientamento</a:t>
            </a:r>
            <a:r>
              <a:rPr lang="it-IT" dirty="0">
                <a:latin typeface="Times New Roman" pitchFamily="18" charset="0"/>
                <a:cs typeface="Times New Roman" pitchFamily="18" charset="0"/>
              </a:rPr>
              <a:t>:</a:t>
            </a:r>
          </a:p>
          <a:p>
            <a:pPr algn="just">
              <a:buFontTx/>
              <a:buChar char="-"/>
            </a:pPr>
            <a:r>
              <a:rPr lang="it-IT" dirty="0">
                <a:latin typeface="Times New Roman" pitchFamily="18" charset="0"/>
                <a:cs typeface="Times New Roman" pitchFamily="18" charset="0"/>
              </a:rPr>
              <a:t>Occorre tener conto del dato empirico, per il quale </a:t>
            </a:r>
            <a:r>
              <a:rPr lang="it-IT" dirty="0">
                <a:solidFill>
                  <a:srgbClr val="0070C0"/>
                </a:solidFill>
                <a:latin typeface="Times New Roman" pitchFamily="18" charset="0"/>
                <a:cs typeface="Times New Roman" pitchFamily="18" charset="0"/>
              </a:rPr>
              <a:t>nei Comuni vi è generale coincidenza tra dirigente dell’Ente e presidenza delle commissioni di gara</a:t>
            </a:r>
            <a:r>
              <a:rPr lang="it-IT" dirty="0">
                <a:latin typeface="Times New Roman" pitchFamily="18" charset="0"/>
                <a:cs typeface="Times New Roman" pitchFamily="18" charset="0"/>
              </a:rPr>
              <a:t>;</a:t>
            </a:r>
          </a:p>
          <a:p>
            <a:pPr algn="just">
              <a:buFontTx/>
              <a:buChar char="-"/>
            </a:pPr>
            <a:r>
              <a:rPr lang="it-IT" dirty="0">
                <a:solidFill>
                  <a:srgbClr val="0070C0"/>
                </a:solidFill>
                <a:latin typeface="Times New Roman" pitchFamily="18" charset="0"/>
                <a:cs typeface="Times New Roman" pitchFamily="18" charset="0"/>
              </a:rPr>
              <a:t>Non costituisce violazione dei principi di imparzialità e buona amministrazione il cumulo</a:t>
            </a:r>
            <a:r>
              <a:rPr lang="it-IT" dirty="0">
                <a:latin typeface="Times New Roman" pitchFamily="18" charset="0"/>
                <a:cs typeface="Times New Roman" pitchFamily="18" charset="0"/>
              </a:rPr>
              <a:t>, nella stessa persona, </a:t>
            </a:r>
            <a:r>
              <a:rPr lang="it-IT" dirty="0">
                <a:solidFill>
                  <a:srgbClr val="0070C0"/>
                </a:solidFill>
                <a:latin typeface="Times New Roman" pitchFamily="18" charset="0"/>
                <a:cs typeface="Times New Roman" pitchFamily="18" charset="0"/>
              </a:rPr>
              <a:t>delle funzioni di Presidente della commissione valutatrice e di Responsabile del procedimento, nonché di soggetto aggiudicatore,</a:t>
            </a:r>
            <a:r>
              <a:rPr lang="it-IT" dirty="0">
                <a:latin typeface="Times New Roman" pitchFamily="18" charset="0"/>
                <a:cs typeface="Times New Roman" pitchFamily="18" charset="0"/>
              </a:rPr>
              <a:t> risultando ciò conforme ai principi sulla responsabilità dei funzionari degli Enti locali di cui all’</a:t>
            </a:r>
            <a:r>
              <a:rPr lang="it-IT" b="1" dirty="0">
                <a:solidFill>
                  <a:srgbClr val="0070C0"/>
                </a:solidFill>
                <a:latin typeface="Times New Roman" pitchFamily="18" charset="0"/>
                <a:cs typeface="Times New Roman" pitchFamily="18" charset="0"/>
              </a:rPr>
              <a:t>articolo 107 del </a:t>
            </a:r>
            <a:r>
              <a:rPr lang="it-IT" b="1" dirty="0" err="1">
                <a:solidFill>
                  <a:srgbClr val="0070C0"/>
                </a:solidFill>
                <a:latin typeface="Times New Roman" pitchFamily="18" charset="0"/>
                <a:cs typeface="Times New Roman" pitchFamily="18" charset="0"/>
              </a:rPr>
              <a:t>Tuel</a:t>
            </a:r>
            <a:r>
              <a:rPr lang="it-IT" dirty="0">
                <a:latin typeface="Times New Roman" pitchFamily="18" charset="0"/>
                <a:cs typeface="Times New Roman" pitchFamily="18" charset="0"/>
              </a:rPr>
              <a:t>.</a:t>
            </a:r>
          </a:p>
          <a:p>
            <a:pPr>
              <a:buNone/>
            </a:pPr>
            <a:endParaRPr lang="it-IT"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a:bodyPr>
          <a:lstStyle/>
          <a:p>
            <a:r>
              <a:rPr lang="it-IT" sz="1800" b="1" dirty="0">
                <a:latin typeface="Times New Roman" pitchFamily="18" charset="0"/>
                <a:cs typeface="Times New Roman" pitchFamily="18" charset="0"/>
              </a:rPr>
              <a:t>COMMISSIONE GIUDICATRICE</a:t>
            </a:r>
            <a:endParaRPr lang="it-IT" sz="1800" dirty="0"/>
          </a:p>
        </p:txBody>
      </p:sp>
      <p:sp>
        <p:nvSpPr>
          <p:cNvPr id="3" name="Segnaposto contenuto 2"/>
          <p:cNvSpPr>
            <a:spLocks noGrp="1"/>
          </p:cNvSpPr>
          <p:nvPr>
            <p:ph idx="1"/>
          </p:nvPr>
        </p:nvSpPr>
        <p:spPr>
          <a:xfrm>
            <a:off x="457200" y="692696"/>
            <a:ext cx="8229600" cy="5760640"/>
          </a:xfrm>
        </p:spPr>
        <p:txBody>
          <a:bodyPr>
            <a:normAutofit fontScale="85000" lnSpcReduction="20000"/>
          </a:bodyPr>
          <a:lstStyle/>
          <a:p>
            <a:pPr algn="ctr">
              <a:buNone/>
            </a:pPr>
            <a:r>
              <a:rPr lang="it-IT" sz="4000" b="1" dirty="0">
                <a:latin typeface="Times New Roman" pitchFamily="18" charset="0"/>
                <a:cs typeface="Times New Roman" pitchFamily="18" charset="0"/>
              </a:rPr>
              <a:t>EFFETTI DELL’INCOMPATIBILITA’</a:t>
            </a:r>
          </a:p>
          <a:p>
            <a:pPr algn="just">
              <a:buNone/>
            </a:pPr>
            <a:r>
              <a:rPr lang="it-IT" dirty="0">
                <a:latin typeface="Times New Roman" pitchFamily="18" charset="0"/>
                <a:cs typeface="Times New Roman" pitchFamily="18" charset="0"/>
              </a:rPr>
              <a:t> “</a:t>
            </a:r>
            <a:r>
              <a:rPr lang="it-IT" i="1" dirty="0">
                <a:latin typeface="Times New Roman" pitchFamily="18" charset="0"/>
                <a:cs typeface="Times New Roman" pitchFamily="18" charset="0"/>
              </a:rPr>
              <a:t>Risulta fondata la censura relativa alla violazione dell’art. 77, comma 4, del D.lgs. n. 50/2016, atteso che appare evidente che l’aver approvato gli atti di gara, in posizione di incompatibilità, non costituisce un’operazione di natura meramente formale ma implica, necessariamente, un’analisi degli stessi, una positiva valutazione e - attraverso la formalizzazione - una piena condivisione. Ne deriva che l’approvazione degli atti di gara integra proprio una "funzione o incarico tecnico o amministrativo relativamente al contratto del cui affidamento si tratta" il cui svolgimento è precluso ai componenti la commissione giudicatrice. Ciò comporta l’insorgere dell’</a:t>
            </a:r>
            <a:r>
              <a:rPr lang="it-IT" b="1" i="1" dirty="0">
                <a:latin typeface="Times New Roman" pitchFamily="18" charset="0"/>
                <a:cs typeface="Times New Roman" pitchFamily="18" charset="0"/>
              </a:rPr>
              <a:t>obbligo di risarcimento danni</a:t>
            </a:r>
            <a:r>
              <a:rPr lang="it-IT" dirty="0">
                <a:latin typeface="Times New Roman" pitchFamily="18" charset="0"/>
                <a:cs typeface="Times New Roman" pitchFamily="18" charset="0"/>
              </a:rPr>
              <a:t>” </a:t>
            </a:r>
            <a:r>
              <a:rPr lang="it-IT" sz="2400" dirty="0">
                <a:latin typeface="Times New Roman" pitchFamily="18" charset="0"/>
                <a:cs typeface="Times New Roman" pitchFamily="18" charset="0"/>
              </a:rPr>
              <a:t>(TAR Lombardia – Brescia, sez. II, 4 novembre 2017, n. 1306).</a:t>
            </a:r>
          </a:p>
          <a:p>
            <a:pPr>
              <a:buNone/>
            </a:pPr>
            <a:endParaRPr lang="it-IT"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1800" b="1" dirty="0">
                <a:latin typeface="Times New Roman" pitchFamily="18" charset="0"/>
                <a:cs typeface="Times New Roman" pitchFamily="18" charset="0"/>
              </a:rPr>
              <a:t>COMMISSIONE GIUDICATRICE</a:t>
            </a:r>
            <a:endParaRPr lang="it-IT" sz="1800" dirty="0"/>
          </a:p>
        </p:txBody>
      </p:sp>
      <p:sp>
        <p:nvSpPr>
          <p:cNvPr id="3" name="Segnaposto contenuto 2"/>
          <p:cNvSpPr>
            <a:spLocks noGrp="1"/>
          </p:cNvSpPr>
          <p:nvPr>
            <p:ph idx="1"/>
          </p:nvPr>
        </p:nvSpPr>
        <p:spPr>
          <a:xfrm>
            <a:off x="457200" y="1124747"/>
            <a:ext cx="8229600" cy="5001419"/>
          </a:xfrm>
        </p:spPr>
        <p:txBody>
          <a:bodyPr/>
          <a:lstStyle/>
          <a:p>
            <a:pPr algn="just">
              <a:buNone/>
            </a:pPr>
            <a:r>
              <a:rPr lang="it-IT" sz="3600" b="1" dirty="0">
                <a:solidFill>
                  <a:srgbClr val="FF0000"/>
                </a:solidFill>
                <a:latin typeface="Times New Roman" pitchFamily="18" charset="0"/>
                <a:cs typeface="Times New Roman" pitchFamily="18" charset="0"/>
              </a:rPr>
              <a:t>Verifiche sui commissari:  </a:t>
            </a:r>
            <a:r>
              <a:rPr lang="it-IT" sz="3600" dirty="0">
                <a:latin typeface="Times New Roman" pitchFamily="18" charset="0"/>
                <a:cs typeface="Times New Roman" pitchFamily="18" charset="0"/>
              </a:rPr>
              <a:t>“</a:t>
            </a:r>
            <a:r>
              <a:rPr lang="it-IT" sz="2800" i="1" dirty="0">
                <a:latin typeface="Times New Roman" pitchFamily="18" charset="0"/>
                <a:cs typeface="Times New Roman" pitchFamily="18" charset="0"/>
              </a:rPr>
              <a:t>Le stazioni appaltanti prima del conferimento dell’incarico accertano il possesso dei suddetti requisiti nonché di quelli indicati nell’atto dell’ANAC di cui all’articolo 78. La verifica negativa o la dichiarazione di incompatibilità dei candidati deve essere tempestivamente comunicata dalla stazione appaltante all’ANAC ai fini della cancellazione dell’esperto dall’albo e il sorteggio di un nuovo esperto</a:t>
            </a:r>
            <a:r>
              <a:rPr lang="it-IT" sz="2800" dirty="0">
                <a:latin typeface="Times New Roman" pitchFamily="18" charset="0"/>
                <a:cs typeface="Times New Roman" pitchFamily="18" charset="0"/>
              </a:rPr>
              <a:t>” (art. 77, comma 9).</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1800" b="1" dirty="0">
                <a:latin typeface="Times New Roman" pitchFamily="18" charset="0"/>
                <a:cs typeface="Times New Roman" pitchFamily="18" charset="0"/>
              </a:rPr>
              <a:t>COMMISSIONE GIUDICATRICE</a:t>
            </a:r>
            <a:endParaRPr lang="it-IT" sz="1800" dirty="0"/>
          </a:p>
        </p:txBody>
      </p:sp>
      <p:sp>
        <p:nvSpPr>
          <p:cNvPr id="3" name="Segnaposto contenuto 2"/>
          <p:cNvSpPr>
            <a:spLocks noGrp="1"/>
          </p:cNvSpPr>
          <p:nvPr>
            <p:ph idx="1"/>
          </p:nvPr>
        </p:nvSpPr>
        <p:spPr>
          <a:xfrm>
            <a:off x="457200" y="1268760"/>
            <a:ext cx="8229600" cy="4857403"/>
          </a:xfrm>
        </p:spPr>
        <p:txBody>
          <a:bodyPr/>
          <a:lstStyle/>
          <a:p>
            <a:pPr algn="just">
              <a:buNone/>
            </a:pPr>
            <a:r>
              <a:rPr lang="it-IT" sz="4400" b="1" dirty="0">
                <a:solidFill>
                  <a:srgbClr val="FF0000"/>
                </a:solidFill>
                <a:latin typeface="Times New Roman" pitchFamily="18" charset="0"/>
                <a:cs typeface="Times New Roman" pitchFamily="18" charset="0"/>
              </a:rPr>
              <a:t>Sedute di gara</a:t>
            </a:r>
            <a:r>
              <a:rPr lang="it-IT" dirty="0">
                <a:solidFill>
                  <a:srgbClr val="FF0000"/>
                </a:solidFill>
                <a:latin typeface="Times New Roman" pitchFamily="18" charset="0"/>
                <a:cs typeface="Times New Roman" pitchFamily="18" charset="0"/>
              </a:rPr>
              <a:t>: </a:t>
            </a:r>
            <a:r>
              <a:rPr lang="it-IT" dirty="0">
                <a:latin typeface="Times New Roman" pitchFamily="18" charset="0"/>
                <a:cs typeface="Times New Roman" pitchFamily="18" charset="0"/>
              </a:rPr>
              <a:t>  “</a:t>
            </a:r>
            <a:r>
              <a:rPr lang="it-IT" i="1" dirty="0">
                <a:solidFill>
                  <a:srgbClr val="FF0000"/>
                </a:solidFill>
                <a:latin typeface="Times New Roman" pitchFamily="18" charset="0"/>
                <a:cs typeface="Times New Roman" pitchFamily="18" charset="0"/>
              </a:rPr>
              <a:t>Con l’atto di cui al comma 1 </a:t>
            </a:r>
            <a:r>
              <a:rPr lang="it-IT" dirty="0">
                <a:solidFill>
                  <a:srgbClr val="FF0000"/>
                </a:solidFill>
                <a:latin typeface="Times New Roman" pitchFamily="18" charset="0"/>
                <a:cs typeface="Times New Roman" pitchFamily="18" charset="0"/>
              </a:rPr>
              <a:t>(ndr: Linea Guida ANAC) </a:t>
            </a:r>
            <a:r>
              <a:rPr lang="it-IT" i="1" dirty="0">
                <a:solidFill>
                  <a:srgbClr val="FF0000"/>
                </a:solidFill>
                <a:latin typeface="Times New Roman" pitchFamily="18" charset="0"/>
                <a:cs typeface="Times New Roman" pitchFamily="18" charset="0"/>
              </a:rPr>
              <a:t>sono, altresì, disciplinate le modalità di funzionamento delle commissioni giudicatrici, prevedendo, di norma, sedute pubbliche e invece </a:t>
            </a:r>
            <a:r>
              <a:rPr lang="it-IT" b="1" i="1" u="sng" dirty="0">
                <a:solidFill>
                  <a:srgbClr val="FF0000"/>
                </a:solidFill>
                <a:latin typeface="Times New Roman" pitchFamily="18" charset="0"/>
                <a:cs typeface="Times New Roman" pitchFamily="18" charset="0"/>
              </a:rPr>
              <a:t>sedute riservate per la valutazione delle offerte tecniche</a:t>
            </a:r>
            <a:r>
              <a:rPr lang="it-IT" b="1" i="1" dirty="0">
                <a:solidFill>
                  <a:srgbClr val="FF0000"/>
                </a:solidFill>
                <a:latin typeface="Times New Roman" pitchFamily="18" charset="0"/>
                <a:cs typeface="Times New Roman" pitchFamily="18" charset="0"/>
              </a:rPr>
              <a:t> </a:t>
            </a:r>
            <a:r>
              <a:rPr lang="it-IT" i="1" dirty="0">
                <a:solidFill>
                  <a:srgbClr val="FF0000"/>
                </a:solidFill>
                <a:latin typeface="Times New Roman" pitchFamily="18" charset="0"/>
                <a:cs typeface="Times New Roman" pitchFamily="18" charset="0"/>
              </a:rPr>
              <a:t>e per altri eventuali adempimenti specific</a:t>
            </a:r>
            <a:r>
              <a:rPr lang="it-IT" i="1" dirty="0">
                <a:latin typeface="Times New Roman" pitchFamily="18" charset="0"/>
                <a:cs typeface="Times New Roman" pitchFamily="18" charset="0"/>
              </a:rPr>
              <a:t>i</a:t>
            </a:r>
            <a:r>
              <a:rPr lang="it-IT" dirty="0">
                <a:latin typeface="Times New Roman" pitchFamily="18" charset="0"/>
                <a:cs typeface="Times New Roman" pitchFamily="18" charset="0"/>
              </a:rPr>
              <a:t>” (art. 78, comma 1-bis).</a:t>
            </a:r>
          </a:p>
          <a:p>
            <a:pPr>
              <a:buNone/>
            </a:pPr>
            <a:endParaRPr lang="it-IT"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COMMISSIONE GIUDICATRICE - ANOMALIE</a:t>
            </a:r>
            <a:endParaRPr lang="it-IT" sz="1800" dirty="0"/>
          </a:p>
        </p:txBody>
      </p:sp>
      <p:sp>
        <p:nvSpPr>
          <p:cNvPr id="3" name="Segnaposto contenuto 2"/>
          <p:cNvSpPr>
            <a:spLocks noGrp="1"/>
          </p:cNvSpPr>
          <p:nvPr>
            <p:ph idx="1"/>
          </p:nvPr>
        </p:nvSpPr>
        <p:spPr>
          <a:xfrm>
            <a:off x="457200" y="1196752"/>
            <a:ext cx="8229600" cy="5328592"/>
          </a:xfrm>
        </p:spPr>
        <p:txBody>
          <a:bodyPr>
            <a:normAutofit fontScale="77500" lnSpcReduction="20000"/>
          </a:bodyPr>
          <a:lstStyle/>
          <a:p>
            <a:pPr algn="just">
              <a:buNone/>
            </a:pPr>
            <a:r>
              <a:rPr lang="it-IT" dirty="0">
                <a:latin typeface="Times New Roman" pitchFamily="18" charset="0"/>
                <a:cs typeface="Times New Roman" pitchFamily="18" charset="0"/>
              </a:rPr>
              <a:t>“</a:t>
            </a:r>
            <a:r>
              <a:rPr lang="it-IT" i="1" dirty="0">
                <a:solidFill>
                  <a:srgbClr val="C00000"/>
                </a:solidFill>
                <a:latin typeface="Times New Roman" pitchFamily="18" charset="0"/>
                <a:cs typeface="Times New Roman" pitchFamily="18" charset="0"/>
              </a:rPr>
              <a:t>Sono illegittimi, </a:t>
            </a:r>
            <a:r>
              <a:rPr lang="it-IT" i="1" dirty="0">
                <a:latin typeface="Times New Roman" pitchFamily="18" charset="0"/>
                <a:cs typeface="Times New Roman" pitchFamily="18" charset="0"/>
              </a:rPr>
              <a:t>per violazione della regola – già contenuta nell’art. 84, comma 2, del d.lgs. n. 163/2006 ed ora categoricamente riproposta dall’art. 77, comma 2, del d.lgs. n. 50/2016 – che impone che la Commissione di gara sia costituita da un </a:t>
            </a:r>
            <a:r>
              <a:rPr lang="it-IT" b="1" i="1" dirty="0">
                <a:solidFill>
                  <a:srgbClr val="C00000"/>
                </a:solidFill>
                <a:latin typeface="Times New Roman" pitchFamily="18" charset="0"/>
                <a:cs typeface="Times New Roman" pitchFamily="18" charset="0"/>
              </a:rPr>
              <a:t>numero dispari </a:t>
            </a:r>
            <a:r>
              <a:rPr lang="it-IT" i="1" dirty="0">
                <a:latin typeface="Times New Roman" pitchFamily="18" charset="0"/>
                <a:cs typeface="Times New Roman" pitchFamily="18" charset="0"/>
              </a:rPr>
              <a:t>di commissari, non superiore a cinque, gli atti di una gara di appalto, ivi compresa l’aggiudicazione, ove la commissione giudicatrice sia composta da un numero pari di componenti (nella specie, si trattava di quattro membri); la suddetta regola, infatti, risponde agli obiettivi di garantire il computo del quorum strutturale e soddisfare le necessità di funzionamento del principio maggioritario ed è coerente con il principio in base al quale i collegi perfetti (com’è la Commissione di gara) sono sempre composti da un numero dispari di membri</a:t>
            </a:r>
            <a:r>
              <a:rPr lang="it-IT" dirty="0">
                <a:latin typeface="Times New Roman" pitchFamily="18" charset="0"/>
                <a:cs typeface="Times New Roman" pitchFamily="18" charset="0"/>
              </a:rPr>
              <a:t>” </a:t>
            </a:r>
            <a:r>
              <a:rPr lang="it-IT" sz="2600" dirty="0">
                <a:latin typeface="Times New Roman" pitchFamily="18" charset="0"/>
                <a:cs typeface="Times New Roman" pitchFamily="18" charset="0"/>
              </a:rPr>
              <a:t>(TAR VENETO, </a:t>
            </a:r>
            <a:r>
              <a:rPr lang="it-IT" sz="2600" dirty="0" err="1">
                <a:latin typeface="Times New Roman" pitchFamily="18" charset="0"/>
                <a:cs typeface="Times New Roman" pitchFamily="18" charset="0"/>
              </a:rPr>
              <a:t>SEZ</a:t>
            </a:r>
            <a:r>
              <a:rPr lang="it-IT" sz="2600" dirty="0">
                <a:latin typeface="Times New Roman" pitchFamily="18" charset="0"/>
                <a:cs typeface="Times New Roman" pitchFamily="18" charset="0"/>
              </a:rPr>
              <a:t>. I – sentenza 15 maggio 2017 n. 471)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altLang="it-IT" sz="1800" b="1" dirty="0">
                <a:latin typeface="Times New Roman" pitchFamily="18" charset="0"/>
                <a:cs typeface="Times New Roman" pitchFamily="18" charset="0"/>
              </a:rPr>
              <a:t>DECRETO CORRETTIVO - INTRODUZIONE</a:t>
            </a:r>
            <a:endParaRPr lang="it-IT" sz="1800" dirty="0"/>
          </a:p>
        </p:txBody>
      </p:sp>
      <p:sp>
        <p:nvSpPr>
          <p:cNvPr id="3" name="Segnaposto contenuto 2"/>
          <p:cNvSpPr>
            <a:spLocks noGrp="1"/>
          </p:cNvSpPr>
          <p:nvPr>
            <p:ph idx="1"/>
          </p:nvPr>
        </p:nvSpPr>
        <p:spPr>
          <a:xfrm>
            <a:off x="457200" y="908720"/>
            <a:ext cx="8229600" cy="5544616"/>
          </a:xfrm>
        </p:spPr>
        <p:txBody>
          <a:bodyPr>
            <a:normAutofit fontScale="92500" lnSpcReduction="10000"/>
          </a:bodyPr>
          <a:lstStyle/>
          <a:p>
            <a:pPr algn="just">
              <a:buNone/>
            </a:pPr>
            <a:r>
              <a:rPr lang="it-IT" dirty="0">
                <a:latin typeface="Times New Roman" pitchFamily="18" charset="0"/>
                <a:cs typeface="Times New Roman" pitchFamily="18" charset="0"/>
              </a:rPr>
              <a:t>Allora, nel caso delle procedure di gara, come in fattispecie, il principio del </a:t>
            </a:r>
            <a:r>
              <a:rPr lang="it-IT" i="1" dirty="0" err="1">
                <a:solidFill>
                  <a:srgbClr val="FF0000"/>
                </a:solidFill>
                <a:latin typeface="Times New Roman" pitchFamily="18" charset="0"/>
                <a:cs typeface="Times New Roman" pitchFamily="18" charset="0"/>
              </a:rPr>
              <a:t>tempus</a:t>
            </a:r>
            <a:r>
              <a:rPr lang="it-IT" i="1" dirty="0">
                <a:solidFill>
                  <a:srgbClr val="FF0000"/>
                </a:solidFill>
                <a:latin typeface="Times New Roman" pitchFamily="18" charset="0"/>
                <a:cs typeface="Times New Roman" pitchFamily="18" charset="0"/>
              </a:rPr>
              <a:t> </a:t>
            </a:r>
            <a:r>
              <a:rPr lang="it-IT" i="1" dirty="0" err="1">
                <a:solidFill>
                  <a:srgbClr val="FF0000"/>
                </a:solidFill>
                <a:latin typeface="Times New Roman" pitchFamily="18" charset="0"/>
                <a:cs typeface="Times New Roman" pitchFamily="18" charset="0"/>
              </a:rPr>
              <a:t>regit</a:t>
            </a:r>
            <a:r>
              <a:rPr lang="it-IT" i="1" dirty="0">
                <a:solidFill>
                  <a:srgbClr val="FF0000"/>
                </a:solidFill>
                <a:latin typeface="Times New Roman" pitchFamily="18" charset="0"/>
                <a:cs typeface="Times New Roman" pitchFamily="18" charset="0"/>
              </a:rPr>
              <a:t> </a:t>
            </a:r>
            <a:r>
              <a:rPr lang="it-IT" i="1" dirty="0" err="1">
                <a:solidFill>
                  <a:srgbClr val="FF0000"/>
                </a:solidFill>
                <a:latin typeface="Times New Roman" pitchFamily="18" charset="0"/>
                <a:cs typeface="Times New Roman" pitchFamily="18" charset="0"/>
              </a:rPr>
              <a:t>actum</a:t>
            </a:r>
            <a:r>
              <a:rPr lang="it-IT" i="1" dirty="0">
                <a:solidFill>
                  <a:srgbClr val="FF0000"/>
                </a:solidFill>
                <a:latin typeface="Times New Roman" pitchFamily="18" charset="0"/>
                <a:cs typeface="Times New Roman" pitchFamily="18" charset="0"/>
              </a:rPr>
              <a:t> </a:t>
            </a:r>
            <a:r>
              <a:rPr lang="it-IT" dirty="0">
                <a:latin typeface="Times New Roman" pitchFamily="18" charset="0"/>
                <a:cs typeface="Times New Roman" pitchFamily="18" charset="0"/>
              </a:rPr>
              <a:t>trova applicazione, per unanime giurisprudenza, al </a:t>
            </a:r>
            <a:r>
              <a:rPr lang="it-IT" b="1" u="sng" dirty="0">
                <a:solidFill>
                  <a:srgbClr val="FF0000"/>
                </a:solidFill>
                <a:latin typeface="Times New Roman" pitchFamily="18" charset="0"/>
                <a:cs typeface="Times New Roman" pitchFamily="18" charset="0"/>
              </a:rPr>
              <a:t>momento in cui è stato pubblicato il bando</a:t>
            </a:r>
            <a:r>
              <a:rPr lang="it-IT" dirty="0">
                <a:latin typeface="Times New Roman" pitchFamily="18" charset="0"/>
                <a:cs typeface="Times New Roman" pitchFamily="18" charset="0"/>
              </a:rPr>
              <a:t>, dal momento che, ove si applicassero le norme sopravvenute ai successivi atti discendenti e connessi al primo (ossia il bando), si determinerebbe un’alterazione dei presupposti giuridici del procedimento.  In altri termini, per le procedure di gara, il “momento” temporale di individuazione e fissazione della normativa applicabile è rappresentato dalla pubblicazione del bando o atto equivalente.</a:t>
            </a:r>
          </a:p>
          <a:p>
            <a:pPr>
              <a:buNone/>
            </a:pPr>
            <a:endParaRPr lang="it-IT"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COMMISSIONE GIUDICATRICE - ANOMALIE</a:t>
            </a:r>
            <a:endParaRPr lang="it-IT" sz="1800" dirty="0"/>
          </a:p>
        </p:txBody>
      </p:sp>
      <p:sp>
        <p:nvSpPr>
          <p:cNvPr id="3" name="Segnaposto contenuto 2"/>
          <p:cNvSpPr>
            <a:spLocks noGrp="1"/>
          </p:cNvSpPr>
          <p:nvPr>
            <p:ph idx="1"/>
          </p:nvPr>
        </p:nvSpPr>
        <p:spPr>
          <a:xfrm>
            <a:off x="457200" y="1052736"/>
            <a:ext cx="8229600" cy="5688632"/>
          </a:xfrm>
        </p:spPr>
        <p:txBody>
          <a:bodyPr>
            <a:normAutofit fontScale="92500" lnSpcReduction="20000"/>
          </a:bodyPr>
          <a:lstStyle/>
          <a:p>
            <a:pPr algn="just">
              <a:buNone/>
            </a:pPr>
            <a:r>
              <a:rPr lang="it-IT" dirty="0">
                <a:latin typeface="Times New Roman" pitchFamily="18" charset="0"/>
                <a:cs typeface="Times New Roman" pitchFamily="18" charset="0"/>
              </a:rPr>
              <a:t>“</a:t>
            </a:r>
            <a:r>
              <a:rPr lang="it-IT" i="1" dirty="0">
                <a:solidFill>
                  <a:srgbClr val="C00000"/>
                </a:solidFill>
                <a:latin typeface="Times New Roman" pitchFamily="18" charset="0"/>
                <a:cs typeface="Times New Roman" pitchFamily="18" charset="0"/>
              </a:rPr>
              <a:t>Sono illegittimi </a:t>
            </a:r>
            <a:r>
              <a:rPr lang="it-IT" i="1" dirty="0">
                <a:latin typeface="Times New Roman" pitchFamily="18" charset="0"/>
                <a:cs typeface="Times New Roman" pitchFamily="18" charset="0"/>
              </a:rPr>
              <a:t>gli atti di una gara di appalto, ivi compresa l’aggiudicazione, ove la commissione giudicatrice (nella specie, composta da un numero pari di componenti, e, segnatamente, di quattro componenti) abbia operato mediante l’affidamento alle </a:t>
            </a:r>
            <a:r>
              <a:rPr lang="it-IT" b="1" i="1" dirty="0">
                <a:solidFill>
                  <a:srgbClr val="C00000"/>
                </a:solidFill>
                <a:latin typeface="Times New Roman" pitchFamily="18" charset="0"/>
                <a:cs typeface="Times New Roman" pitchFamily="18" charset="0"/>
              </a:rPr>
              <a:t>due sottocommissioni </a:t>
            </a:r>
            <a:r>
              <a:rPr lang="it-IT" i="1" dirty="0">
                <a:latin typeface="Times New Roman" pitchFamily="18" charset="0"/>
                <a:cs typeface="Times New Roman" pitchFamily="18" charset="0"/>
              </a:rPr>
              <a:t>in cui era suddivisa la commissione stessa, </a:t>
            </a:r>
            <a:r>
              <a:rPr lang="it-IT" b="1" i="1" dirty="0">
                <a:latin typeface="Times New Roman" pitchFamily="18" charset="0"/>
                <a:cs typeface="Times New Roman" pitchFamily="18" charset="0"/>
              </a:rPr>
              <a:t>del compito di valutare, rispettivamente, le offerte economiche e le offerte tecniche</a:t>
            </a:r>
            <a:r>
              <a:rPr lang="it-IT" i="1" dirty="0">
                <a:latin typeface="Times New Roman" pitchFamily="18" charset="0"/>
                <a:cs typeface="Times New Roman" pitchFamily="18" charset="0"/>
              </a:rPr>
              <a:t>; tale modalità operativa del seggio di gara integra, infatti, la violazione dei principi in tema di funzionamento dei collegi perfetti, per cui i ridetti collegi debbono operare con l’interezza dei propri membri, dovendo le decisioni essere assunte dal plenum</a:t>
            </a:r>
            <a:r>
              <a:rPr lang="it-IT" dirty="0">
                <a:latin typeface="Times New Roman" pitchFamily="18" charset="0"/>
                <a:cs typeface="Times New Roman" pitchFamily="18" charset="0"/>
              </a:rPr>
              <a:t>” </a:t>
            </a:r>
            <a:r>
              <a:rPr lang="it-IT" sz="1900" dirty="0">
                <a:latin typeface="Times New Roman" pitchFamily="18" charset="0"/>
                <a:cs typeface="Times New Roman" pitchFamily="18" charset="0"/>
              </a:rPr>
              <a:t>(TAR VENETO, </a:t>
            </a:r>
            <a:r>
              <a:rPr lang="it-IT" sz="1900" dirty="0" err="1">
                <a:latin typeface="Times New Roman" pitchFamily="18" charset="0"/>
                <a:cs typeface="Times New Roman" pitchFamily="18" charset="0"/>
              </a:rPr>
              <a:t>SEZ</a:t>
            </a:r>
            <a:r>
              <a:rPr lang="it-IT" sz="1900" dirty="0">
                <a:latin typeface="Times New Roman" pitchFamily="18" charset="0"/>
                <a:cs typeface="Times New Roman" pitchFamily="18" charset="0"/>
              </a:rPr>
              <a:t>. I – sentenza 15 maggio 2017 n. 471).</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PROJECT MANAGER</a:t>
            </a:r>
          </a:p>
        </p:txBody>
      </p:sp>
      <p:sp>
        <p:nvSpPr>
          <p:cNvPr id="3" name="Segnaposto contenuto 2"/>
          <p:cNvSpPr>
            <a:spLocks noGrp="1"/>
          </p:cNvSpPr>
          <p:nvPr>
            <p:ph idx="1"/>
          </p:nvPr>
        </p:nvSpPr>
        <p:spPr>
          <a:xfrm>
            <a:off x="457200" y="1412776"/>
            <a:ext cx="8229600" cy="4713393"/>
          </a:xfrm>
        </p:spPr>
        <p:txBody>
          <a:bodyPr/>
          <a:lstStyle/>
          <a:p>
            <a:pPr algn="ctr">
              <a:buNone/>
            </a:pPr>
            <a:r>
              <a:rPr lang="it-IT" sz="4000" b="1" dirty="0">
                <a:latin typeface="Times New Roman" pitchFamily="18" charset="0"/>
                <a:cs typeface="Times New Roman" pitchFamily="18" charset="0"/>
              </a:rPr>
              <a:t>IL PROJECT MANAGER NEI CONTRATTI PUBBLICI</a:t>
            </a:r>
          </a:p>
          <a:p>
            <a:pPr algn="ctr">
              <a:buNone/>
            </a:pPr>
            <a:endParaRPr lang="it-IT" b="1" dirty="0">
              <a:latin typeface="Times New Roman" pitchFamily="18" charset="0"/>
              <a:cs typeface="Times New Roman" pitchFamily="18" charset="0"/>
            </a:endParaRPr>
          </a:p>
          <a:p>
            <a:pPr algn="ctr">
              <a:buNone/>
            </a:pPr>
            <a:endParaRPr lang="it-IT" b="1" dirty="0">
              <a:latin typeface="Times New Roman" pitchFamily="18" charset="0"/>
              <a:cs typeface="Times New Roman" pitchFamily="18" charset="0"/>
            </a:endParaRPr>
          </a:p>
          <a:p>
            <a:pPr algn="ctr">
              <a:buNone/>
            </a:pPr>
            <a:r>
              <a:rPr lang="it-IT" sz="4000" b="1" dirty="0">
                <a:latin typeface="Times New Roman" pitchFamily="18" charset="0"/>
                <a:cs typeface="Times New Roman" pitchFamily="18" charset="0"/>
              </a:rPr>
              <a:t>L’INELUTTABILE SVILUPPO DEL RUP PER TALUNI CONTRATTI?</a:t>
            </a:r>
          </a:p>
        </p:txBody>
      </p:sp>
      <p:sp>
        <p:nvSpPr>
          <p:cNvPr id="4" name="Freccia in giù 3"/>
          <p:cNvSpPr/>
          <p:nvPr/>
        </p:nvSpPr>
        <p:spPr>
          <a:xfrm>
            <a:off x="4283968" y="278092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PROJECT MANAGER</a:t>
            </a:r>
            <a:endParaRPr lang="it-IT" sz="1800" dirty="0"/>
          </a:p>
        </p:txBody>
      </p:sp>
      <p:sp>
        <p:nvSpPr>
          <p:cNvPr id="3" name="Segnaposto contenuto 2"/>
          <p:cNvSpPr>
            <a:spLocks noGrp="1"/>
          </p:cNvSpPr>
          <p:nvPr>
            <p:ph idx="1"/>
          </p:nvPr>
        </p:nvSpPr>
        <p:spPr>
          <a:xfrm>
            <a:off x="323528" y="1052736"/>
            <a:ext cx="8568952" cy="5544616"/>
          </a:xfrm>
        </p:spPr>
        <p:txBody>
          <a:bodyPr>
            <a:normAutofit fontScale="70000" lnSpcReduction="20000"/>
          </a:bodyPr>
          <a:lstStyle/>
          <a:p>
            <a:pPr algn="ctr">
              <a:buNone/>
            </a:pPr>
            <a:r>
              <a:rPr lang="it-IT" sz="4600" b="1" dirty="0">
                <a:latin typeface="Times New Roman" pitchFamily="18" charset="0"/>
                <a:cs typeface="Times New Roman" pitchFamily="18" charset="0"/>
              </a:rPr>
              <a:t>COSA PREVEDONO LE LINEE GUIDA?</a:t>
            </a:r>
            <a:endParaRPr lang="it-IT" dirty="0"/>
          </a:p>
          <a:p>
            <a:pPr algn="just">
              <a:buNone/>
            </a:pPr>
            <a:r>
              <a:rPr lang="it-IT" sz="3400" b="1" u="sng" dirty="0">
                <a:latin typeface="Times New Roman" pitchFamily="18" charset="0"/>
                <a:cs typeface="Times New Roman" pitchFamily="18" charset="0"/>
              </a:rPr>
              <a:t>4.3.</a:t>
            </a:r>
            <a:r>
              <a:rPr lang="it-IT" sz="3400" b="1" dirty="0">
                <a:latin typeface="Times New Roman" pitchFamily="18" charset="0"/>
                <a:cs typeface="Times New Roman" pitchFamily="18" charset="0"/>
              </a:rPr>
              <a:t> </a:t>
            </a:r>
            <a:r>
              <a:rPr lang="it-IT" sz="3400" dirty="0">
                <a:latin typeface="Times New Roman" pitchFamily="18" charset="0"/>
                <a:cs typeface="Times New Roman" pitchFamily="18" charset="0"/>
              </a:rPr>
              <a:t>In ogni caso, </a:t>
            </a:r>
            <a:r>
              <a:rPr lang="it-IT" sz="3400" u="sng" dirty="0">
                <a:latin typeface="Times New Roman" pitchFamily="18" charset="0"/>
                <a:cs typeface="Times New Roman" pitchFamily="18" charset="0"/>
              </a:rPr>
              <a:t>a decorrere dalla data di entrata in vigore del nuovo sistema di qualificazione delle stazioni appaltanti </a:t>
            </a:r>
            <a:r>
              <a:rPr lang="it-IT" sz="3400" dirty="0">
                <a:latin typeface="Times New Roman" pitchFamily="18" charset="0"/>
                <a:cs typeface="Times New Roman" pitchFamily="18" charset="0"/>
              </a:rPr>
              <a:t>di cui all’art. 38 del Codice, a prescindere dall’importo del contratto, per i </a:t>
            </a:r>
            <a:r>
              <a:rPr lang="it-IT" sz="3400" b="1" u="sng" dirty="0">
                <a:solidFill>
                  <a:srgbClr val="FF0000"/>
                </a:solidFill>
                <a:latin typeface="Times New Roman" pitchFamily="18" charset="0"/>
                <a:cs typeface="Times New Roman" pitchFamily="18" charset="0"/>
              </a:rPr>
              <a:t>lavori particolarmente complessi</a:t>
            </a:r>
            <a:r>
              <a:rPr lang="it-IT" sz="3400" dirty="0">
                <a:latin typeface="Times New Roman" pitchFamily="18" charset="0"/>
                <a:cs typeface="Times New Roman" pitchFamily="18" charset="0"/>
              </a:rPr>
              <a:t>, secondo la definizione di cui all’art. 3, comma 1, lett. </a:t>
            </a:r>
            <a:r>
              <a:rPr lang="it-IT" sz="3400" dirty="0" err="1">
                <a:latin typeface="Times New Roman" pitchFamily="18" charset="0"/>
                <a:cs typeface="Times New Roman" pitchFamily="18" charset="0"/>
              </a:rPr>
              <a:t>oo</a:t>
            </a:r>
            <a:r>
              <a:rPr lang="it-IT" sz="3400" dirty="0">
                <a:latin typeface="Times New Roman" pitchFamily="18" charset="0"/>
                <a:cs typeface="Times New Roman" pitchFamily="18" charset="0"/>
              </a:rPr>
              <a:t>) del Codice, </a:t>
            </a:r>
            <a:r>
              <a:rPr lang="it-IT" sz="3400" b="1" dirty="0">
                <a:solidFill>
                  <a:srgbClr val="FF0000"/>
                </a:solidFill>
                <a:latin typeface="Times New Roman" pitchFamily="18" charset="0"/>
                <a:cs typeface="Times New Roman" pitchFamily="18" charset="0"/>
              </a:rPr>
              <a:t>il RUP dovrà possedere</a:t>
            </a:r>
            <a:r>
              <a:rPr lang="it-IT" sz="3400" dirty="0">
                <a:latin typeface="Times New Roman" pitchFamily="18" charset="0"/>
                <a:cs typeface="Times New Roman" pitchFamily="18" charset="0"/>
              </a:rPr>
              <a:t>, oltre ai requisiti di cui alla lettera d), </a:t>
            </a:r>
            <a:r>
              <a:rPr lang="it-IT" sz="3400" dirty="0">
                <a:solidFill>
                  <a:srgbClr val="FF0000"/>
                </a:solidFill>
                <a:latin typeface="Times New Roman" pitchFamily="18" charset="0"/>
                <a:cs typeface="Times New Roman" pitchFamily="18" charset="0"/>
              </a:rPr>
              <a:t>adeguata competenza quale </a:t>
            </a:r>
            <a:r>
              <a:rPr lang="it-IT" sz="3400" b="1" u="sng" dirty="0">
                <a:solidFill>
                  <a:srgbClr val="FF0000"/>
                </a:solidFill>
                <a:latin typeface="Times New Roman" pitchFamily="18" charset="0"/>
                <a:cs typeface="Times New Roman" pitchFamily="18" charset="0"/>
              </a:rPr>
              <a:t>Project Manager</a:t>
            </a:r>
            <a:r>
              <a:rPr lang="it-IT" sz="3400" dirty="0">
                <a:latin typeface="Times New Roman" pitchFamily="18" charset="0"/>
                <a:cs typeface="Times New Roman" pitchFamily="18" charset="0"/>
              </a:rPr>
              <a:t>, </a:t>
            </a:r>
            <a:r>
              <a:rPr lang="it-IT" sz="3400" dirty="0">
                <a:solidFill>
                  <a:srgbClr val="FF0000"/>
                </a:solidFill>
                <a:latin typeface="Times New Roman" pitchFamily="18" charset="0"/>
                <a:cs typeface="Times New Roman" pitchFamily="18" charset="0"/>
              </a:rPr>
              <a:t>acquisita anche attraverso la frequenza, con profitto, di corsi di formazione in materia di Project Management</a:t>
            </a:r>
            <a:r>
              <a:rPr lang="it-IT" sz="3400" dirty="0">
                <a:latin typeface="Times New Roman" pitchFamily="18" charset="0"/>
                <a:cs typeface="Times New Roman" pitchFamily="18" charset="0"/>
              </a:rPr>
              <a:t>. È necessario, infatti, enfatizzare le competenze di pianificazione e gestione dello sviluppo di specifici progetti, anche attraverso il coordinamento di tutte le risorse a disposizione, e gli interventi finalizzati ad assicurare l’unitarietà dell’intervento, il raggiungimento degli obiettivi nei tempi e nei costi previsti, la qualità della prestazione e il controllo dei rischi. </a:t>
            </a:r>
          </a:p>
          <a:p>
            <a:pPr>
              <a:buNone/>
            </a:pPr>
            <a:endParaRPr lang="it-IT"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PROJECT MANAGER</a:t>
            </a:r>
            <a:endParaRPr lang="it-IT" sz="1800" dirty="0"/>
          </a:p>
        </p:txBody>
      </p:sp>
      <p:sp>
        <p:nvSpPr>
          <p:cNvPr id="3" name="Segnaposto contenuto 2"/>
          <p:cNvSpPr>
            <a:spLocks noGrp="1"/>
          </p:cNvSpPr>
          <p:nvPr>
            <p:ph idx="1"/>
          </p:nvPr>
        </p:nvSpPr>
        <p:spPr>
          <a:xfrm>
            <a:off x="457200" y="1340768"/>
            <a:ext cx="8229600" cy="5112568"/>
          </a:xfrm>
        </p:spPr>
        <p:txBody>
          <a:bodyPr>
            <a:normAutofit lnSpcReduction="10000"/>
          </a:bodyPr>
          <a:lstStyle/>
          <a:p>
            <a:pPr algn="just">
              <a:buNone/>
            </a:pPr>
            <a:r>
              <a:rPr lang="it-IT" sz="2400" u="sng" dirty="0">
                <a:latin typeface="Times New Roman" pitchFamily="18" charset="0"/>
                <a:cs typeface="Times New Roman" pitchFamily="18" charset="0"/>
              </a:rPr>
              <a:t>art. 3, comma 1, lett. </a:t>
            </a:r>
            <a:r>
              <a:rPr lang="it-IT" sz="2400" u="sng" dirty="0" err="1">
                <a:latin typeface="Times New Roman" pitchFamily="18" charset="0"/>
                <a:cs typeface="Times New Roman" pitchFamily="18" charset="0"/>
              </a:rPr>
              <a:t>oo</a:t>
            </a:r>
            <a:r>
              <a:rPr lang="it-IT" sz="2400" u="sng" dirty="0">
                <a:latin typeface="Times New Roman" pitchFamily="18" charset="0"/>
                <a:cs typeface="Times New Roman" pitchFamily="18" charset="0"/>
              </a:rPr>
              <a:t>)</a:t>
            </a:r>
            <a:r>
              <a:rPr lang="it-IT" sz="2400" dirty="0">
                <a:latin typeface="Times New Roman" pitchFamily="18" charset="0"/>
                <a:cs typeface="Times New Roman" pitchFamily="18" charset="0"/>
              </a:rPr>
              <a:t>:   </a:t>
            </a:r>
            <a:r>
              <a:rPr lang="it-IT" sz="3600" dirty="0">
                <a:latin typeface="Times New Roman" pitchFamily="18" charset="0"/>
                <a:cs typeface="Times New Roman" pitchFamily="18" charset="0"/>
              </a:rPr>
              <a:t>«</a:t>
            </a:r>
            <a:r>
              <a:rPr lang="it-IT" sz="3600" b="1" dirty="0">
                <a:solidFill>
                  <a:srgbClr val="FF0000"/>
                </a:solidFill>
                <a:latin typeface="Times New Roman" pitchFamily="18" charset="0"/>
                <a:cs typeface="Times New Roman" pitchFamily="18" charset="0"/>
              </a:rPr>
              <a:t>lavori complessi</a:t>
            </a:r>
            <a:r>
              <a:rPr lang="it-IT" sz="3600" dirty="0">
                <a:latin typeface="Times New Roman" pitchFamily="18" charset="0"/>
                <a:cs typeface="Times New Roman" pitchFamily="18" charset="0"/>
              </a:rPr>
              <a:t>», i lavori che superano la soglia di 15 milioni di euro e sono caratterizzati da particolare complessità in relazione alla tipologia delle opere, all’utilizzo di materiali e componenti innovativi, alla esecuzione in luoghi che presentano difficoltà logistiche o particolari problematiche geotecniche, idrauliche, geologiche e ambientali.</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PROJECT MANAGER</a:t>
            </a:r>
            <a:endParaRPr lang="it-IT" sz="1800" dirty="0"/>
          </a:p>
        </p:txBody>
      </p:sp>
      <p:sp>
        <p:nvSpPr>
          <p:cNvPr id="3" name="Segnaposto contenuto 2"/>
          <p:cNvSpPr>
            <a:spLocks noGrp="1"/>
          </p:cNvSpPr>
          <p:nvPr>
            <p:ph idx="1"/>
          </p:nvPr>
        </p:nvSpPr>
        <p:spPr>
          <a:xfrm>
            <a:off x="457200" y="1412776"/>
            <a:ext cx="8229600" cy="5112568"/>
          </a:xfrm>
        </p:spPr>
        <p:txBody>
          <a:bodyPr>
            <a:normAutofit lnSpcReduction="10000"/>
          </a:bodyPr>
          <a:lstStyle/>
          <a:p>
            <a:pPr algn="just">
              <a:buNone/>
            </a:pPr>
            <a:r>
              <a:rPr lang="it-IT" sz="2800" dirty="0">
                <a:latin typeface="Times New Roman" pitchFamily="18" charset="0"/>
                <a:cs typeface="Times New Roman" pitchFamily="18" charset="0"/>
              </a:rPr>
              <a:t>Quindi, in relazione ai “</a:t>
            </a:r>
            <a:r>
              <a:rPr lang="it-IT" sz="2800" b="1" dirty="0">
                <a:solidFill>
                  <a:srgbClr val="FF0000"/>
                </a:solidFill>
                <a:latin typeface="Times New Roman" pitchFamily="18" charset="0"/>
                <a:cs typeface="Times New Roman" pitchFamily="18" charset="0"/>
              </a:rPr>
              <a:t>lavori complessi</a:t>
            </a:r>
            <a:r>
              <a:rPr lang="it-IT" sz="2800" dirty="0">
                <a:latin typeface="Times New Roman" pitchFamily="18" charset="0"/>
                <a:cs typeface="Times New Roman" pitchFamily="18" charset="0"/>
              </a:rPr>
              <a:t>, il RUP deve essere in possesso, oltre che:</a:t>
            </a:r>
          </a:p>
          <a:p>
            <a:pPr algn="just">
              <a:buFont typeface="Wingdings" pitchFamily="2" charset="2"/>
              <a:buChar char="§"/>
            </a:pPr>
            <a:r>
              <a:rPr lang="it-IT" sz="2400" dirty="0">
                <a:latin typeface="Times New Roman" pitchFamily="18" charset="0"/>
                <a:cs typeface="Times New Roman" pitchFamily="18" charset="0"/>
              </a:rPr>
              <a:t>di una </a:t>
            </a:r>
            <a:r>
              <a:rPr lang="it-IT" sz="2400" b="1" dirty="0">
                <a:latin typeface="Times New Roman" pitchFamily="18" charset="0"/>
                <a:cs typeface="Times New Roman" pitchFamily="18" charset="0"/>
              </a:rPr>
              <a:t>Laurea magistrale o specialistica (</a:t>
            </a:r>
            <a:r>
              <a:rPr lang="it-IT" sz="2400" dirty="0">
                <a:latin typeface="Times New Roman" pitchFamily="18" charset="0"/>
                <a:cs typeface="Times New Roman" pitchFamily="18" charset="0"/>
              </a:rPr>
              <a:t>architettura, ingegneria, scienze e tecnologie agrarie, scienze e tecnologie forestali e ambientali, scienze e tecnologie geologiche, o equipollenti, scienze naturali) + </a:t>
            </a:r>
            <a:r>
              <a:rPr lang="it-IT" sz="2400" b="1" dirty="0">
                <a:latin typeface="Times New Roman" pitchFamily="18" charset="0"/>
                <a:cs typeface="Times New Roman" pitchFamily="18" charset="0"/>
              </a:rPr>
              <a:t>abilitazione all’esercizio della professione</a:t>
            </a:r>
            <a:r>
              <a:rPr lang="it-IT" sz="2400" dirty="0">
                <a:latin typeface="Times New Roman" pitchFamily="18" charset="0"/>
                <a:cs typeface="Times New Roman" pitchFamily="18" charset="0"/>
              </a:rPr>
              <a:t> + </a:t>
            </a:r>
            <a:r>
              <a:rPr lang="it-IT" sz="2400" b="1" dirty="0">
                <a:latin typeface="Times New Roman" pitchFamily="18" charset="0"/>
                <a:cs typeface="Times New Roman" pitchFamily="18" charset="0"/>
              </a:rPr>
              <a:t>anzianità di servizio ed esperienza almeno quinquennale </a:t>
            </a:r>
            <a:r>
              <a:rPr lang="it-IT" sz="2400" dirty="0">
                <a:latin typeface="Times New Roman" pitchFamily="18" charset="0"/>
                <a:cs typeface="Times New Roman" pitchFamily="18" charset="0"/>
              </a:rPr>
              <a:t>nell’ambito delle attività di programmazione, progettazione, affidamento o esecuzione di appalti e concessioni di lavori, anche di:</a:t>
            </a:r>
          </a:p>
          <a:p>
            <a:pPr algn="just">
              <a:buFont typeface="Wingdings" pitchFamily="2" charset="2"/>
              <a:buChar char="§"/>
            </a:pPr>
            <a:r>
              <a:rPr lang="it-IT" sz="3600" dirty="0">
                <a:solidFill>
                  <a:srgbClr val="FF0000"/>
                </a:solidFill>
                <a:latin typeface="Times New Roman" pitchFamily="18" charset="0"/>
                <a:cs typeface="Times New Roman" pitchFamily="18" charset="0"/>
              </a:rPr>
              <a:t>adeguata competenza quale </a:t>
            </a:r>
            <a:r>
              <a:rPr lang="it-IT" sz="3600" b="1" u="sng" dirty="0">
                <a:solidFill>
                  <a:srgbClr val="FF0000"/>
                </a:solidFill>
                <a:latin typeface="Times New Roman" pitchFamily="18" charset="0"/>
                <a:cs typeface="Times New Roman" pitchFamily="18" charset="0"/>
              </a:rPr>
              <a:t>Project Manager</a:t>
            </a:r>
            <a:endParaRPr lang="it-IT" sz="3600" dirty="0">
              <a:latin typeface="Times New Roman" pitchFamily="18" charset="0"/>
              <a:cs typeface="Times New Roman" pitchFamily="18" charset="0"/>
            </a:endParaRPr>
          </a:p>
          <a:p>
            <a:pPr algn="just">
              <a:buFont typeface="Wingdings" pitchFamily="2" charset="2"/>
              <a:buChar char="§"/>
            </a:pPr>
            <a:endParaRPr lang="it-IT" sz="2400" dirty="0">
              <a:latin typeface="Times New Roman" pitchFamily="18" charset="0"/>
              <a:cs typeface="Times New Roman" pitchFamily="18" charset="0"/>
            </a:endParaRP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PROJECT MANAGER</a:t>
            </a:r>
            <a:endParaRPr lang="it-IT" sz="1800" dirty="0"/>
          </a:p>
        </p:txBody>
      </p:sp>
      <p:sp>
        <p:nvSpPr>
          <p:cNvPr id="3" name="Segnaposto contenuto 2"/>
          <p:cNvSpPr>
            <a:spLocks noGrp="1"/>
          </p:cNvSpPr>
          <p:nvPr>
            <p:ph idx="1"/>
          </p:nvPr>
        </p:nvSpPr>
        <p:spPr>
          <a:xfrm>
            <a:off x="457200" y="1124744"/>
            <a:ext cx="8507288" cy="5400600"/>
          </a:xfrm>
        </p:spPr>
        <p:txBody>
          <a:bodyPr>
            <a:normAutofit lnSpcReduction="10000"/>
          </a:bodyPr>
          <a:lstStyle/>
          <a:p>
            <a:pPr algn="just">
              <a:buNone/>
            </a:pPr>
            <a:r>
              <a:rPr lang="it-IT" b="1" u="sng" dirty="0">
                <a:latin typeface="Times New Roman" pitchFamily="18" charset="0"/>
                <a:cs typeface="Times New Roman" pitchFamily="18" charset="0"/>
              </a:rPr>
              <a:t>4.4</a:t>
            </a:r>
            <a:r>
              <a:rPr lang="it-IT" dirty="0">
                <a:latin typeface="Times New Roman" pitchFamily="18" charset="0"/>
                <a:cs typeface="Times New Roman" pitchFamily="18" charset="0"/>
              </a:rPr>
              <a:t>. Le stazioni appaltanti, nell’ambito dell’</a:t>
            </a:r>
            <a:r>
              <a:rPr lang="it-IT" b="1" u="sng" dirty="0">
                <a:solidFill>
                  <a:srgbClr val="FF0000"/>
                </a:solidFill>
                <a:latin typeface="Times New Roman" pitchFamily="18" charset="0"/>
                <a:cs typeface="Times New Roman" pitchFamily="18" charset="0"/>
              </a:rPr>
              <a:t>attività formativa specifica </a:t>
            </a:r>
            <a:r>
              <a:rPr lang="it-IT" dirty="0">
                <a:latin typeface="Times New Roman" pitchFamily="18" charset="0"/>
                <a:cs typeface="Times New Roman" pitchFamily="18" charset="0"/>
              </a:rPr>
              <a:t>di cui all’art. 31, comma 9, del codice, organizzano interventi rivolti ai </a:t>
            </a:r>
            <a:r>
              <a:rPr lang="it-IT" b="1" dirty="0">
                <a:solidFill>
                  <a:srgbClr val="FF0000"/>
                </a:solidFill>
                <a:latin typeface="Times New Roman" pitchFamily="18" charset="0"/>
                <a:cs typeface="Times New Roman" pitchFamily="18" charset="0"/>
              </a:rPr>
              <a:t>RUP</a:t>
            </a:r>
            <a:r>
              <a:rPr lang="it-IT" dirty="0">
                <a:latin typeface="Times New Roman" pitchFamily="18" charset="0"/>
                <a:cs typeface="Times New Roman" pitchFamily="18" charset="0"/>
              </a:rPr>
              <a:t>, nel rispetto delle norme e degli standard di conoscenza Internazionali e Nazionali di </a:t>
            </a:r>
            <a:r>
              <a:rPr lang="it-IT" b="1" dirty="0">
                <a:solidFill>
                  <a:srgbClr val="FF0000"/>
                </a:solidFill>
                <a:latin typeface="Times New Roman" pitchFamily="18" charset="0"/>
                <a:cs typeface="Times New Roman" pitchFamily="18" charset="0"/>
              </a:rPr>
              <a:t>Project Management</a:t>
            </a:r>
            <a:r>
              <a:rPr lang="it-IT" dirty="0">
                <a:latin typeface="Times New Roman" pitchFamily="18" charset="0"/>
                <a:cs typeface="Times New Roman" pitchFamily="18" charset="0"/>
              </a:rPr>
              <a:t>, in materia di:</a:t>
            </a:r>
            <a:r>
              <a:rPr lang="it-IT" dirty="0">
                <a:solidFill>
                  <a:srgbClr val="FF0000"/>
                </a:solidFill>
                <a:latin typeface="Times New Roman" pitchFamily="18" charset="0"/>
                <a:cs typeface="Times New Roman" pitchFamily="18" charset="0"/>
              </a:rPr>
              <a:t> </a:t>
            </a:r>
          </a:p>
          <a:p>
            <a:pPr algn="just">
              <a:buFont typeface="Wingdings" pitchFamily="2" charset="2"/>
              <a:buChar char="§"/>
            </a:pPr>
            <a:r>
              <a:rPr lang="it-IT" dirty="0">
                <a:solidFill>
                  <a:srgbClr val="FF0000"/>
                </a:solidFill>
                <a:latin typeface="Times New Roman" pitchFamily="18" charset="0"/>
                <a:cs typeface="Times New Roman" pitchFamily="18" charset="0"/>
              </a:rPr>
              <a:t>pianificazione;</a:t>
            </a:r>
            <a:endParaRPr lang="it-IT" dirty="0">
              <a:latin typeface="Times New Roman" pitchFamily="18" charset="0"/>
              <a:cs typeface="Times New Roman" pitchFamily="18" charset="0"/>
            </a:endParaRPr>
          </a:p>
          <a:p>
            <a:pPr algn="just">
              <a:buFont typeface="Wingdings" pitchFamily="2" charset="2"/>
              <a:buChar char="§"/>
            </a:pPr>
            <a:r>
              <a:rPr lang="it-IT" dirty="0">
                <a:solidFill>
                  <a:srgbClr val="FF0000"/>
                </a:solidFill>
                <a:latin typeface="Times New Roman" pitchFamily="18" charset="0"/>
                <a:cs typeface="Times New Roman" pitchFamily="18" charset="0"/>
              </a:rPr>
              <a:t>gestione e controllo dei progetti</a:t>
            </a:r>
            <a:r>
              <a:rPr lang="it-IT" dirty="0">
                <a:latin typeface="Times New Roman" pitchFamily="18" charset="0"/>
                <a:cs typeface="Times New Roman" pitchFamily="18" charset="0"/>
              </a:rPr>
              <a:t>;</a:t>
            </a:r>
          </a:p>
          <a:p>
            <a:pPr algn="just">
              <a:buFont typeface="Wingdings" pitchFamily="2" charset="2"/>
              <a:buChar char="§"/>
            </a:pPr>
            <a:r>
              <a:rPr lang="it-IT" dirty="0">
                <a:solidFill>
                  <a:srgbClr val="FF0000"/>
                </a:solidFill>
                <a:latin typeface="Times New Roman" pitchFamily="18" charset="0"/>
                <a:cs typeface="Times New Roman" pitchFamily="18" charset="0"/>
              </a:rPr>
              <a:t>nonché in materia di uso delle tecnologie e degli strumenti informatici</a:t>
            </a:r>
            <a:r>
              <a:rPr lang="it-IT" dirty="0">
                <a:latin typeface="Times New Roman" pitchFamily="18" charset="0"/>
                <a:cs typeface="Times New Roman" pitchFamily="18" charset="0"/>
              </a:rPr>
              <a:t>. </a:t>
            </a:r>
          </a:p>
          <a:p>
            <a:pPr>
              <a:buNone/>
            </a:pPr>
            <a:endParaRPr lang="it-IT"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PROJECT MANAGER</a:t>
            </a:r>
            <a:endParaRPr lang="it-IT" sz="1800" dirty="0"/>
          </a:p>
        </p:txBody>
      </p:sp>
      <p:sp>
        <p:nvSpPr>
          <p:cNvPr id="3" name="Segnaposto contenuto 2"/>
          <p:cNvSpPr>
            <a:spLocks noGrp="1"/>
          </p:cNvSpPr>
          <p:nvPr>
            <p:ph idx="1"/>
          </p:nvPr>
        </p:nvSpPr>
        <p:spPr>
          <a:xfrm>
            <a:off x="251520" y="1196752"/>
            <a:ext cx="8640960" cy="5328592"/>
          </a:xfrm>
        </p:spPr>
        <p:txBody>
          <a:bodyPr>
            <a:normAutofit fontScale="85000" lnSpcReduction="20000"/>
          </a:bodyPr>
          <a:lstStyle/>
          <a:p>
            <a:pPr algn="just">
              <a:buNone/>
            </a:pPr>
            <a:r>
              <a:rPr lang="it-IT" b="1" dirty="0">
                <a:latin typeface="Times New Roman" pitchFamily="18" charset="0"/>
                <a:cs typeface="Times New Roman" pitchFamily="18" charset="0"/>
              </a:rPr>
              <a:t>In materia di appalti di servizi e forniture e concessioni di servizi</a:t>
            </a:r>
            <a:endParaRPr lang="it-IT" b="1" u="sng" dirty="0">
              <a:latin typeface="Times New Roman" pitchFamily="18" charset="0"/>
              <a:cs typeface="Times New Roman" pitchFamily="18" charset="0"/>
            </a:endParaRPr>
          </a:p>
          <a:p>
            <a:pPr algn="just">
              <a:buNone/>
            </a:pPr>
            <a:r>
              <a:rPr lang="it-IT" b="1" u="sng" dirty="0">
                <a:latin typeface="Times New Roman" pitchFamily="18" charset="0"/>
                <a:cs typeface="Times New Roman" pitchFamily="18" charset="0"/>
              </a:rPr>
              <a:t>7.2</a:t>
            </a:r>
            <a:r>
              <a:rPr lang="it-IT" dirty="0">
                <a:latin typeface="Times New Roman" pitchFamily="18" charset="0"/>
                <a:cs typeface="Times New Roman" pitchFamily="18" charset="0"/>
              </a:rPr>
              <a:t>. Il </a:t>
            </a:r>
            <a:r>
              <a:rPr lang="it-IT" b="1" dirty="0">
                <a:solidFill>
                  <a:srgbClr val="FF0000"/>
                </a:solidFill>
                <a:latin typeface="Times New Roman" pitchFamily="18" charset="0"/>
                <a:cs typeface="Times New Roman" pitchFamily="18" charset="0"/>
              </a:rPr>
              <a:t>RUP</a:t>
            </a:r>
            <a:r>
              <a:rPr lang="it-IT" dirty="0">
                <a:latin typeface="Times New Roman" pitchFamily="18" charset="0"/>
                <a:cs typeface="Times New Roman" pitchFamily="18" charset="0"/>
              </a:rPr>
              <a:t> è in possesso di una specifica formazione professionale soggetta a costante aggiornamento, commisurata alla tipologia e alla complessità dell’intervento da realizzare. Le stazioni appaltanti devono inserire, nei </a:t>
            </a:r>
            <a:r>
              <a:rPr lang="it-IT" dirty="0">
                <a:solidFill>
                  <a:srgbClr val="FF0000"/>
                </a:solidFill>
                <a:latin typeface="Times New Roman" pitchFamily="18" charset="0"/>
                <a:cs typeface="Times New Roman" pitchFamily="18" charset="0"/>
              </a:rPr>
              <a:t>piani per la formazione</a:t>
            </a:r>
            <a:r>
              <a:rPr lang="it-IT" dirty="0">
                <a:latin typeface="Times New Roman" pitchFamily="18" charset="0"/>
                <a:cs typeface="Times New Roman" pitchFamily="18" charset="0"/>
              </a:rPr>
              <a:t>, </a:t>
            </a:r>
            <a:r>
              <a:rPr lang="it-IT" dirty="0">
                <a:solidFill>
                  <a:srgbClr val="FF0000"/>
                </a:solidFill>
                <a:latin typeface="Times New Roman" pitchFamily="18" charset="0"/>
                <a:cs typeface="Times New Roman" pitchFamily="18" charset="0"/>
              </a:rPr>
              <a:t>specifici interventi </a:t>
            </a:r>
            <a:r>
              <a:rPr lang="it-IT" dirty="0">
                <a:latin typeface="Times New Roman" pitchFamily="18" charset="0"/>
                <a:cs typeface="Times New Roman" pitchFamily="18" charset="0"/>
              </a:rPr>
              <a:t>rivolti ai RUP, organizzati nel rispetto delle norme e degli </a:t>
            </a:r>
            <a:r>
              <a:rPr lang="it-IT" b="1" dirty="0">
                <a:solidFill>
                  <a:srgbClr val="FF0000"/>
                </a:solidFill>
                <a:latin typeface="Times New Roman" pitchFamily="18" charset="0"/>
                <a:cs typeface="Times New Roman" pitchFamily="18" charset="0"/>
              </a:rPr>
              <a:t>standard di conoscenza Internazionali e Nazionali di Project Management</a:t>
            </a:r>
            <a:r>
              <a:rPr lang="it-IT" dirty="0">
                <a:latin typeface="Times New Roman" pitchFamily="18" charset="0"/>
                <a:cs typeface="Times New Roman" pitchFamily="18" charset="0"/>
              </a:rPr>
              <a:t>, in materia di:</a:t>
            </a:r>
            <a:r>
              <a:rPr lang="it-IT" dirty="0">
                <a:solidFill>
                  <a:srgbClr val="FF0000"/>
                </a:solidFill>
                <a:latin typeface="Times New Roman" pitchFamily="18" charset="0"/>
                <a:cs typeface="Times New Roman" pitchFamily="18" charset="0"/>
              </a:rPr>
              <a:t> </a:t>
            </a:r>
          </a:p>
          <a:p>
            <a:pPr algn="just">
              <a:buFont typeface="Wingdings" pitchFamily="2" charset="2"/>
              <a:buChar char="§"/>
            </a:pPr>
            <a:r>
              <a:rPr lang="it-IT" dirty="0">
                <a:solidFill>
                  <a:srgbClr val="FF0000"/>
                </a:solidFill>
                <a:latin typeface="Times New Roman" pitchFamily="18" charset="0"/>
                <a:cs typeface="Times New Roman" pitchFamily="18" charset="0"/>
              </a:rPr>
              <a:t>pianificazione;</a:t>
            </a:r>
            <a:endParaRPr lang="it-IT" dirty="0">
              <a:latin typeface="Times New Roman" pitchFamily="18" charset="0"/>
              <a:cs typeface="Times New Roman" pitchFamily="18" charset="0"/>
            </a:endParaRPr>
          </a:p>
          <a:p>
            <a:pPr algn="just">
              <a:buFont typeface="Wingdings" pitchFamily="2" charset="2"/>
              <a:buChar char="§"/>
            </a:pPr>
            <a:r>
              <a:rPr lang="it-IT" dirty="0">
                <a:solidFill>
                  <a:srgbClr val="FF0000"/>
                </a:solidFill>
                <a:latin typeface="Times New Roman" pitchFamily="18" charset="0"/>
                <a:cs typeface="Times New Roman" pitchFamily="18" charset="0"/>
              </a:rPr>
              <a:t>gestione e controllo dei progetti</a:t>
            </a:r>
            <a:r>
              <a:rPr lang="it-IT" dirty="0">
                <a:latin typeface="Times New Roman" pitchFamily="18" charset="0"/>
                <a:cs typeface="Times New Roman" pitchFamily="18" charset="0"/>
              </a:rPr>
              <a:t>;</a:t>
            </a:r>
          </a:p>
          <a:p>
            <a:pPr algn="just">
              <a:buFont typeface="Wingdings" pitchFamily="2" charset="2"/>
              <a:buChar char="§"/>
            </a:pPr>
            <a:r>
              <a:rPr lang="it-IT" dirty="0">
                <a:solidFill>
                  <a:srgbClr val="FF0000"/>
                </a:solidFill>
                <a:latin typeface="Times New Roman" pitchFamily="18" charset="0"/>
                <a:cs typeface="Times New Roman" pitchFamily="18" charset="0"/>
              </a:rPr>
              <a:t>nonché in materia di uso delle tecnologie e degli strumenti informatici</a:t>
            </a:r>
            <a:r>
              <a:rPr lang="it-IT" dirty="0">
                <a:latin typeface="Times New Roman" pitchFamily="18" charset="0"/>
                <a:cs typeface="Times New Roman" pitchFamily="18" charset="0"/>
              </a:rPr>
              <a:t>. </a:t>
            </a:r>
          </a:p>
          <a:p>
            <a:pPr algn="just">
              <a:buNone/>
            </a:pPr>
            <a:endParaRPr lang="it-IT" dirty="0">
              <a:latin typeface="Times New Roman" pitchFamily="18" charset="0"/>
              <a:cs typeface="Times New Roman" pitchFamily="18" charset="0"/>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1800" b="1" dirty="0">
                <a:latin typeface="Times New Roman" pitchFamily="18" charset="0"/>
                <a:cs typeface="Times New Roman" pitchFamily="18" charset="0"/>
              </a:rPr>
              <a:t>PROJECT MANAGER</a:t>
            </a:r>
            <a:endParaRPr lang="it-IT" sz="1800" dirty="0"/>
          </a:p>
        </p:txBody>
      </p:sp>
      <p:sp>
        <p:nvSpPr>
          <p:cNvPr id="3" name="Segnaposto contenuto 2"/>
          <p:cNvSpPr>
            <a:spLocks noGrp="1"/>
          </p:cNvSpPr>
          <p:nvPr>
            <p:ph idx="1"/>
          </p:nvPr>
        </p:nvSpPr>
        <p:spPr>
          <a:xfrm>
            <a:off x="251520" y="836712"/>
            <a:ext cx="8712968" cy="5544616"/>
          </a:xfrm>
        </p:spPr>
        <p:txBody>
          <a:bodyPr>
            <a:normAutofit fontScale="70000" lnSpcReduction="20000"/>
          </a:bodyPr>
          <a:lstStyle/>
          <a:p>
            <a:pPr algn="ctr">
              <a:buNone/>
            </a:pPr>
            <a:r>
              <a:rPr lang="it-IT" sz="3400" b="1" dirty="0">
                <a:latin typeface="Times New Roman" pitchFamily="18" charset="0"/>
                <a:cs typeface="Times New Roman" pitchFamily="18" charset="0"/>
              </a:rPr>
              <a:t>In materia di appalti di servizi e forniture e concessioni di servizi</a:t>
            </a:r>
          </a:p>
          <a:p>
            <a:pPr algn="just">
              <a:buNone/>
            </a:pPr>
            <a:r>
              <a:rPr lang="it-IT" sz="3400" b="1" u="sng" dirty="0">
                <a:latin typeface="Times New Roman" pitchFamily="18" charset="0"/>
                <a:cs typeface="Times New Roman" pitchFamily="18" charset="0"/>
              </a:rPr>
              <a:t>7.4</a:t>
            </a:r>
            <a:r>
              <a:rPr lang="it-IT" sz="3400" dirty="0">
                <a:latin typeface="Times New Roman" pitchFamily="18" charset="0"/>
                <a:cs typeface="Times New Roman" pitchFamily="18" charset="0"/>
              </a:rPr>
              <a:t>. </a:t>
            </a:r>
            <a:r>
              <a:rPr lang="it-IT" sz="3400" dirty="0">
                <a:solidFill>
                  <a:srgbClr val="FF0000"/>
                </a:solidFill>
                <a:latin typeface="Times New Roman" pitchFamily="18" charset="0"/>
                <a:cs typeface="Times New Roman" pitchFamily="18" charset="0"/>
              </a:rPr>
              <a:t>Per appalti che richiedano necessariamente </a:t>
            </a:r>
            <a:r>
              <a:rPr lang="it-IT" sz="3400" b="1" dirty="0">
                <a:solidFill>
                  <a:srgbClr val="FF0000"/>
                </a:solidFill>
                <a:latin typeface="Times New Roman" pitchFamily="18" charset="0"/>
                <a:cs typeface="Times New Roman" pitchFamily="18" charset="0"/>
              </a:rPr>
              <a:t>valutazioni e competenze altamente specialistiche</a:t>
            </a:r>
            <a:r>
              <a:rPr lang="it-IT" sz="3400" dirty="0">
                <a:solidFill>
                  <a:srgbClr val="FF0000"/>
                </a:solidFill>
                <a:latin typeface="Times New Roman" pitchFamily="18" charset="0"/>
                <a:cs typeface="Times New Roman" pitchFamily="18" charset="0"/>
              </a:rPr>
              <a:t> </a:t>
            </a:r>
            <a:r>
              <a:rPr lang="it-IT" sz="3400" dirty="0">
                <a:latin typeface="Times New Roman" pitchFamily="18" charset="0"/>
                <a:cs typeface="Times New Roman" pitchFamily="18" charset="0"/>
              </a:rPr>
              <a:t>è necessario il possesso del titolo di studio nelle materie attinenti all’oggetto dell’affidamento. Per gli </a:t>
            </a:r>
            <a:r>
              <a:rPr lang="it-IT" sz="3400" b="1" dirty="0">
                <a:solidFill>
                  <a:srgbClr val="FF0000"/>
                </a:solidFill>
                <a:latin typeface="Times New Roman" pitchFamily="18" charset="0"/>
                <a:cs typeface="Times New Roman" pitchFamily="18" charset="0"/>
              </a:rPr>
              <a:t>acquisti attinenti a prodotti o servizi connotati da particolari caratteristiche tecniche</a:t>
            </a:r>
            <a:r>
              <a:rPr lang="it-IT" sz="3400" dirty="0">
                <a:latin typeface="Times New Roman" pitchFamily="18" charset="0"/>
                <a:cs typeface="Times New Roman" pitchFamily="18" charset="0"/>
              </a:rPr>
              <a:t> (es. dispositivi medici, dispositivi antincendio, sistemi informatici e telematici) la stazione appaltante può richiedere, oltre ai requisiti di anzianità di servizio ed esperienza di cui alle lettera a) e b), il possesso della laurea magistrale o quinquennale, di specifiche competenze e/o abilitazioni tecniche o l’abilitazione all’esercizio della professione. In ogni caso, </a:t>
            </a:r>
            <a:r>
              <a:rPr lang="it-IT" sz="3400" u="sng" dirty="0">
                <a:latin typeface="Times New Roman" pitchFamily="18" charset="0"/>
                <a:cs typeface="Times New Roman" pitchFamily="18" charset="0"/>
              </a:rPr>
              <a:t>a decorrere dalla data di entrata in vigore del nuovo sistema di qualificazione delle stazioni appaltanti</a:t>
            </a:r>
            <a:r>
              <a:rPr lang="it-IT" sz="3400" dirty="0">
                <a:latin typeface="Times New Roman" pitchFamily="18" charset="0"/>
                <a:cs typeface="Times New Roman" pitchFamily="18" charset="0"/>
              </a:rPr>
              <a:t> di cui all’art. 38 del Codice, </a:t>
            </a:r>
            <a:r>
              <a:rPr lang="it-IT" sz="3400" b="1" dirty="0">
                <a:latin typeface="Times New Roman" pitchFamily="18" charset="0"/>
                <a:cs typeface="Times New Roman" pitchFamily="18" charset="0"/>
              </a:rPr>
              <a:t>a prescindere dall’importo del contratto</a:t>
            </a:r>
            <a:r>
              <a:rPr lang="it-IT" sz="3400" dirty="0">
                <a:latin typeface="Times New Roman" pitchFamily="18" charset="0"/>
                <a:cs typeface="Times New Roman" pitchFamily="18" charset="0"/>
              </a:rPr>
              <a:t>, il RUP dovrà possedere, oltre ai requisiti già indicati nella presente lettera, adeguata formazione in materia di </a:t>
            </a:r>
            <a:r>
              <a:rPr lang="it-IT" sz="3400" b="1" u="sng" dirty="0">
                <a:solidFill>
                  <a:srgbClr val="FF0000"/>
                </a:solidFill>
                <a:latin typeface="Times New Roman" pitchFamily="18" charset="0"/>
                <a:cs typeface="Times New Roman" pitchFamily="18" charset="0"/>
              </a:rPr>
              <a:t>Project Management</a:t>
            </a:r>
            <a:r>
              <a:rPr lang="it-IT" sz="3400" b="1" dirty="0">
                <a:solidFill>
                  <a:srgbClr val="FF0000"/>
                </a:solidFill>
                <a:latin typeface="Times New Roman" pitchFamily="18" charset="0"/>
                <a:cs typeface="Times New Roman" pitchFamily="18" charset="0"/>
              </a:rPr>
              <a:t> </a:t>
            </a:r>
            <a:r>
              <a:rPr lang="it-IT" sz="3400" dirty="0">
                <a:latin typeface="Times New Roman" pitchFamily="18" charset="0"/>
                <a:cs typeface="Times New Roman" pitchFamily="18" charset="0"/>
              </a:rPr>
              <a:t>ai sensi di quanto previsto al punto 4.3. </a:t>
            </a:r>
          </a:p>
          <a:p>
            <a:pPr>
              <a:buNone/>
            </a:pPr>
            <a:endParaRPr lang="it-IT"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PROJECT MANAGER</a:t>
            </a:r>
            <a:endParaRPr lang="it-IT" sz="1800" dirty="0"/>
          </a:p>
        </p:txBody>
      </p:sp>
      <p:sp>
        <p:nvSpPr>
          <p:cNvPr id="3" name="Segnaposto contenuto 2"/>
          <p:cNvSpPr>
            <a:spLocks noGrp="1"/>
          </p:cNvSpPr>
          <p:nvPr>
            <p:ph idx="1"/>
          </p:nvPr>
        </p:nvSpPr>
        <p:spPr>
          <a:xfrm>
            <a:off x="457200" y="1052736"/>
            <a:ext cx="8229600" cy="5544616"/>
          </a:xfrm>
        </p:spPr>
        <p:txBody>
          <a:bodyPr>
            <a:normAutofit fontScale="92500" lnSpcReduction="20000"/>
          </a:bodyPr>
          <a:lstStyle/>
          <a:p>
            <a:pPr algn="ctr">
              <a:buNone/>
            </a:pPr>
            <a:r>
              <a:rPr lang="it-IT" dirty="0">
                <a:latin typeface="Times New Roman" pitchFamily="18" charset="0"/>
                <a:cs typeface="Times New Roman" pitchFamily="18" charset="0"/>
              </a:rPr>
              <a:t>Il </a:t>
            </a:r>
            <a:r>
              <a:rPr lang="it-IT" sz="43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Project manager</a:t>
            </a:r>
            <a:r>
              <a:rPr lang="it-IT" dirty="0">
                <a:latin typeface="Times New Roman" pitchFamily="18" charset="0"/>
                <a:cs typeface="Times New Roman" pitchFamily="18" charset="0"/>
              </a:rPr>
              <a:t> </a:t>
            </a:r>
          </a:p>
          <a:p>
            <a:pPr algn="just">
              <a:buNone/>
            </a:pPr>
            <a:endParaRPr lang="it-IT" dirty="0">
              <a:latin typeface="Times New Roman" pitchFamily="18" charset="0"/>
              <a:cs typeface="Times New Roman" pitchFamily="18" charset="0"/>
            </a:endParaRPr>
          </a:p>
          <a:p>
            <a:pPr algn="ctr">
              <a:buNone/>
            </a:pPr>
            <a:r>
              <a:rPr lang="it-IT" dirty="0">
                <a:latin typeface="Times New Roman" pitchFamily="18" charset="0"/>
                <a:cs typeface="Times New Roman" pitchFamily="18" charset="0"/>
              </a:rPr>
              <a:t>è il “</a:t>
            </a:r>
            <a:r>
              <a:rPr lang="it-IT" b="1" i="1" dirty="0">
                <a:latin typeface="Times New Roman" pitchFamily="18" charset="0"/>
                <a:cs typeface="Times New Roman" pitchFamily="18" charset="0"/>
              </a:rPr>
              <a:t>responsabile di </a:t>
            </a:r>
            <a:r>
              <a:rPr lang="it-IT" b="1" i="1" u="sng" dirty="0">
                <a:latin typeface="Times New Roman" pitchFamily="18" charset="0"/>
                <a:cs typeface="Times New Roman" pitchFamily="18" charset="0"/>
              </a:rPr>
              <a:t>progetto</a:t>
            </a:r>
            <a:r>
              <a:rPr lang="it-IT" dirty="0">
                <a:latin typeface="Times New Roman" pitchFamily="18" charset="0"/>
                <a:cs typeface="Times New Roman" pitchFamily="18" charset="0"/>
              </a:rPr>
              <a:t>”</a:t>
            </a:r>
          </a:p>
          <a:p>
            <a:pPr algn="just">
              <a:buNone/>
            </a:pPr>
            <a:endParaRPr lang="it-IT" dirty="0">
              <a:latin typeface="Times New Roman" pitchFamily="18" charset="0"/>
              <a:cs typeface="Times New Roman" pitchFamily="18" charset="0"/>
            </a:endParaRPr>
          </a:p>
          <a:p>
            <a:pPr algn="just">
              <a:buNone/>
            </a:pPr>
            <a:endParaRPr lang="it-IT" dirty="0">
              <a:latin typeface="Times New Roman" pitchFamily="18" charset="0"/>
              <a:cs typeface="Times New Roman" pitchFamily="18" charset="0"/>
            </a:endParaRPr>
          </a:p>
          <a:p>
            <a:pPr algn="just">
              <a:buNone/>
            </a:pPr>
            <a:r>
              <a:rPr lang="it-IT" b="1" dirty="0">
                <a:latin typeface="Times New Roman" pitchFamily="18" charset="0"/>
                <a:cs typeface="Times New Roman" pitchFamily="18" charset="0"/>
              </a:rPr>
              <a:t>Progetto</a:t>
            </a:r>
            <a:r>
              <a:rPr lang="it-IT" dirty="0">
                <a:latin typeface="Times New Roman" pitchFamily="18" charset="0"/>
                <a:cs typeface="Times New Roman" pitchFamily="18" charset="0"/>
              </a:rPr>
              <a:t>: un processo gestionale, che, da un concetto o idea iniziale, porta alla realizzazione di un nuovo sistema, di prodotto tecnologico, di un’opera pubblica o di un nuovo servizio, software e simili. Si tratta quindi di un ampio spettro di attività, che coinvolge tutti i settori produttivi.</a:t>
            </a:r>
          </a:p>
        </p:txBody>
      </p:sp>
      <p:sp>
        <p:nvSpPr>
          <p:cNvPr id="4" name="Freccia in giù 3"/>
          <p:cNvSpPr/>
          <p:nvPr/>
        </p:nvSpPr>
        <p:spPr>
          <a:xfrm>
            <a:off x="4211960" y="1556792"/>
            <a:ext cx="484632" cy="5463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a:off x="4211960" y="2636912"/>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PROJECT MANAGER</a:t>
            </a:r>
            <a:endParaRPr lang="it-IT" sz="1800" dirty="0"/>
          </a:p>
        </p:txBody>
      </p:sp>
      <p:sp>
        <p:nvSpPr>
          <p:cNvPr id="3" name="Segnaposto contenuto 2"/>
          <p:cNvSpPr>
            <a:spLocks noGrp="1"/>
          </p:cNvSpPr>
          <p:nvPr>
            <p:ph idx="1"/>
          </p:nvPr>
        </p:nvSpPr>
        <p:spPr>
          <a:xfrm>
            <a:off x="457200" y="1556793"/>
            <a:ext cx="8229600" cy="4464496"/>
          </a:xfrm>
        </p:spPr>
        <p:txBody>
          <a:bodyPr>
            <a:normAutofit/>
          </a:bodyPr>
          <a:lstStyle/>
          <a:p>
            <a:pPr algn="just">
              <a:buNone/>
            </a:pPr>
            <a:r>
              <a:rPr lang="it-IT" dirty="0">
                <a:latin typeface="Times New Roman" pitchFamily="18" charset="0"/>
                <a:cs typeface="Times New Roman" pitchFamily="18" charset="0"/>
              </a:rPr>
              <a:t>Con la pubblicazione della nuova normativa tecnica </a:t>
            </a:r>
            <a:r>
              <a:rPr lang="it-IT" dirty="0">
                <a:solidFill>
                  <a:srgbClr val="FF0000"/>
                </a:solidFill>
                <a:latin typeface="Times New Roman" pitchFamily="18" charset="0"/>
                <a:cs typeface="Times New Roman" pitchFamily="18" charset="0"/>
              </a:rPr>
              <a:t>UNI 11648/2016</a:t>
            </a:r>
            <a:r>
              <a:rPr lang="it-IT" dirty="0">
                <a:latin typeface="Times New Roman" pitchFamily="18" charset="0"/>
                <a:cs typeface="Times New Roman" pitchFamily="18" charset="0"/>
              </a:rPr>
              <a:t>, sono stati ridefiniti i requisiti relativi all’attività professionale del </a:t>
            </a:r>
            <a:r>
              <a:rPr lang="it-IT" b="1" dirty="0">
                <a:latin typeface="Times New Roman" pitchFamily="18" charset="0"/>
                <a:cs typeface="Times New Roman" pitchFamily="18" charset="0"/>
              </a:rPr>
              <a:t>project manager</a:t>
            </a:r>
            <a:r>
              <a:rPr lang="it-IT" dirty="0">
                <a:latin typeface="Times New Roman" pitchFamily="18" charset="0"/>
                <a:cs typeface="Times New Roman" pitchFamily="18" charset="0"/>
              </a:rPr>
              <a:t>, di equivalenti figure che gestiscono progetti o di altri ruoli organizzativi che svolgono equivalenti funzioni in conformità con la UNI ISO 21500.</a:t>
            </a:r>
          </a:p>
          <a:p>
            <a:pPr>
              <a:buNone/>
            </a:pPr>
            <a:endParaRPr lang="it-IT" dirty="0"/>
          </a:p>
          <a:p>
            <a:endParaRPr lang="it-IT" dirty="0"/>
          </a:p>
          <a:p>
            <a:endParaRPr lang="it-IT" dirty="0"/>
          </a:p>
          <a:p>
            <a:pPr>
              <a:buNone/>
            </a:pP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altLang="it-IT" sz="1800" b="1" dirty="0">
                <a:latin typeface="Times New Roman" pitchFamily="18" charset="0"/>
                <a:cs typeface="Times New Roman" pitchFamily="18" charset="0"/>
              </a:rPr>
              <a:t>DECRETO CORRETTIVO - INTRODUZIONE</a:t>
            </a:r>
            <a:endParaRPr lang="it-IT" sz="1800" dirty="0"/>
          </a:p>
        </p:txBody>
      </p:sp>
      <p:sp>
        <p:nvSpPr>
          <p:cNvPr id="3" name="Segnaposto contenuto 2"/>
          <p:cNvSpPr>
            <a:spLocks noGrp="1"/>
          </p:cNvSpPr>
          <p:nvPr>
            <p:ph idx="1"/>
          </p:nvPr>
        </p:nvSpPr>
        <p:spPr>
          <a:xfrm>
            <a:off x="457200" y="908720"/>
            <a:ext cx="8229600" cy="5688632"/>
          </a:xfrm>
        </p:spPr>
        <p:txBody>
          <a:bodyPr>
            <a:normAutofit/>
          </a:bodyPr>
          <a:lstStyle/>
          <a:p>
            <a:pPr lvl="0" algn="just">
              <a:buNone/>
            </a:pPr>
            <a:r>
              <a:rPr lang="it-IT" dirty="0">
                <a:latin typeface="Times New Roman" pitchFamily="18" charset="0"/>
                <a:cs typeface="Times New Roman" pitchFamily="18" charset="0"/>
              </a:rPr>
              <a:t>“</a:t>
            </a:r>
            <a:r>
              <a:rPr lang="it-IT" i="1" dirty="0">
                <a:latin typeface="Times New Roman" pitchFamily="18" charset="0"/>
                <a:cs typeface="Times New Roman" pitchFamily="18" charset="0"/>
              </a:rPr>
              <a:t>Per costante orientamento del Consiglio di Stato, </a:t>
            </a:r>
            <a:r>
              <a:rPr lang="it-IT" b="1" i="1" dirty="0">
                <a:latin typeface="Times New Roman" pitchFamily="18" charset="0"/>
                <a:cs typeface="Times New Roman" pitchFamily="18" charset="0"/>
              </a:rPr>
              <a:t>la procedura di affidamento di un contratto pubblico è soggetta alla </a:t>
            </a:r>
            <a:r>
              <a:rPr lang="it-IT" b="1" i="1" u="sng" dirty="0">
                <a:solidFill>
                  <a:srgbClr val="FF0000"/>
                </a:solidFill>
                <a:latin typeface="Times New Roman" pitchFamily="18" charset="0"/>
                <a:cs typeface="Times New Roman" pitchFamily="18" charset="0"/>
              </a:rPr>
              <a:t>normativa vigente alla data di pubblicazione del bando</a:t>
            </a:r>
            <a:r>
              <a:rPr lang="it-IT" i="1" dirty="0">
                <a:latin typeface="Times New Roman" pitchFamily="18" charset="0"/>
                <a:cs typeface="Times New Roman" pitchFamily="18" charset="0"/>
              </a:rPr>
              <a:t>, in conformità al principio </a:t>
            </a:r>
            <a:r>
              <a:rPr lang="it-IT" i="1" dirty="0" err="1">
                <a:latin typeface="Times New Roman" pitchFamily="18" charset="0"/>
                <a:cs typeface="Times New Roman" pitchFamily="18" charset="0"/>
              </a:rPr>
              <a:t>tempus</a:t>
            </a:r>
            <a:r>
              <a:rPr lang="it-IT" i="1" dirty="0">
                <a:latin typeface="Times New Roman" pitchFamily="18" charset="0"/>
                <a:cs typeface="Times New Roman" pitchFamily="18" charset="0"/>
              </a:rPr>
              <a:t> </a:t>
            </a:r>
            <a:r>
              <a:rPr lang="it-IT" i="1" dirty="0" err="1">
                <a:latin typeface="Times New Roman" pitchFamily="18" charset="0"/>
                <a:cs typeface="Times New Roman" pitchFamily="18" charset="0"/>
              </a:rPr>
              <a:t>regit</a:t>
            </a:r>
            <a:r>
              <a:rPr lang="it-IT" i="1" dirty="0">
                <a:latin typeface="Times New Roman" pitchFamily="18" charset="0"/>
                <a:cs typeface="Times New Roman" pitchFamily="18" charset="0"/>
              </a:rPr>
              <a:t> </a:t>
            </a:r>
            <a:r>
              <a:rPr lang="it-IT" i="1" dirty="0" err="1">
                <a:latin typeface="Times New Roman" pitchFamily="18" charset="0"/>
                <a:cs typeface="Times New Roman" pitchFamily="18" charset="0"/>
              </a:rPr>
              <a:t>actum</a:t>
            </a:r>
            <a:r>
              <a:rPr lang="it-IT" i="1" dirty="0">
                <a:latin typeface="Times New Roman" pitchFamily="18" charset="0"/>
                <a:cs typeface="Times New Roman" pitchFamily="18" charset="0"/>
              </a:rPr>
              <a:t> ed alla natura del bando di gara, quale norma speciale della procedura che regola cui non solo le imprese partecipanti, ma anche l´amministrazione non può sottrarsi</a:t>
            </a:r>
            <a:r>
              <a:rPr lang="it-IT" dirty="0">
                <a:latin typeface="Times New Roman" pitchFamily="18" charset="0"/>
                <a:cs typeface="Times New Roman" pitchFamily="18" charset="0"/>
              </a:rPr>
              <a:t>” </a:t>
            </a:r>
            <a:r>
              <a:rPr lang="it-IT" sz="2400" dirty="0">
                <a:latin typeface="Times New Roman" pitchFamily="18" charset="0"/>
                <a:cs typeface="Times New Roman" pitchFamily="18" charset="0"/>
              </a:rPr>
              <a:t>(Consiglio di Stato, sez. </a:t>
            </a:r>
            <a:r>
              <a:rPr lang="it-IT" sz="2400" dirty="0" err="1">
                <a:latin typeface="Times New Roman" pitchFamily="18" charset="0"/>
                <a:cs typeface="Times New Roman" pitchFamily="18" charset="0"/>
              </a:rPr>
              <a:t>V^</a:t>
            </a:r>
            <a:r>
              <a:rPr lang="it-IT" sz="2400" dirty="0">
                <a:latin typeface="Times New Roman" pitchFamily="18" charset="0"/>
                <a:cs typeface="Times New Roman" pitchFamily="18" charset="0"/>
              </a:rPr>
              <a:t>, n. 2.222/2017;   eguale statuizione è contenuta nella sentenza </a:t>
            </a:r>
            <a:r>
              <a:rPr lang="it-IT" sz="2400" dirty="0" err="1">
                <a:latin typeface="Times New Roman" pitchFamily="18" charset="0"/>
                <a:cs typeface="Times New Roman" pitchFamily="18" charset="0"/>
              </a:rPr>
              <a:t>CdS</a:t>
            </a:r>
            <a:r>
              <a:rPr lang="it-IT" sz="2400" dirty="0">
                <a:latin typeface="Times New Roman" pitchFamily="18" charset="0"/>
                <a:cs typeface="Times New Roman" pitchFamily="18" charset="0"/>
              </a:rPr>
              <a:t>, sez. </a:t>
            </a:r>
            <a:r>
              <a:rPr lang="it-IT" sz="2400" dirty="0" err="1">
                <a:latin typeface="Times New Roman" pitchFamily="18" charset="0"/>
                <a:cs typeface="Times New Roman" pitchFamily="18" charset="0"/>
              </a:rPr>
              <a:t>V^</a:t>
            </a:r>
            <a:r>
              <a:rPr lang="it-IT" sz="2400" dirty="0">
                <a:latin typeface="Times New Roman" pitchFamily="18" charset="0"/>
                <a:cs typeface="Times New Roman" pitchFamily="18" charset="0"/>
              </a:rPr>
              <a:t>, n. 2.433/2016).</a:t>
            </a:r>
          </a:p>
          <a:p>
            <a:pPr>
              <a:buNone/>
            </a:pPr>
            <a:endParaRPr lang="it-IT"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PROJECT MANAGER</a:t>
            </a:r>
            <a:endParaRPr lang="it-IT" sz="1800" dirty="0"/>
          </a:p>
        </p:txBody>
      </p:sp>
      <p:sp>
        <p:nvSpPr>
          <p:cNvPr id="3" name="Segnaposto contenuto 2"/>
          <p:cNvSpPr>
            <a:spLocks noGrp="1"/>
          </p:cNvSpPr>
          <p:nvPr>
            <p:ph idx="1"/>
          </p:nvPr>
        </p:nvSpPr>
        <p:spPr>
          <a:xfrm>
            <a:off x="179512" y="980728"/>
            <a:ext cx="8712968" cy="5688632"/>
          </a:xfrm>
        </p:spPr>
        <p:txBody>
          <a:bodyPr>
            <a:normAutofit fontScale="92500" lnSpcReduction="20000"/>
          </a:bodyPr>
          <a:lstStyle/>
          <a:p>
            <a:pPr algn="ctr">
              <a:buNone/>
            </a:pPr>
            <a:r>
              <a:rPr lang="it-IT" b="1" dirty="0">
                <a:solidFill>
                  <a:srgbClr val="FF0000"/>
                </a:solidFill>
                <a:latin typeface="Times New Roman" pitchFamily="18" charset="0"/>
                <a:cs typeface="Times New Roman" pitchFamily="18" charset="0"/>
              </a:rPr>
              <a:t>COMPETENZE</a:t>
            </a:r>
            <a:r>
              <a:rPr lang="it-IT" dirty="0">
                <a:latin typeface="Times New Roman" pitchFamily="18" charset="0"/>
                <a:cs typeface="Times New Roman" pitchFamily="18" charset="0"/>
              </a:rPr>
              <a:t>:</a:t>
            </a:r>
          </a:p>
          <a:p>
            <a:pPr marL="514350" indent="-514350" algn="just">
              <a:buFont typeface="+mj-lt"/>
              <a:buAutoNum type="alphaLcParenR"/>
            </a:pPr>
            <a:r>
              <a:rPr lang="it-IT" b="1" dirty="0">
                <a:latin typeface="Times New Roman" pitchFamily="18" charset="0"/>
                <a:cs typeface="Times New Roman" pitchFamily="18" charset="0"/>
              </a:rPr>
              <a:t>Competenze contestuali</a:t>
            </a:r>
            <a:r>
              <a:rPr lang="it-IT" dirty="0">
                <a:latin typeface="Times New Roman" pitchFamily="18" charset="0"/>
                <a:cs typeface="Times New Roman" pitchFamily="18" charset="0"/>
              </a:rPr>
              <a:t>, relative alla gestione del progetto all’interno dell’Organizzazione e dell’ambiente esterno.</a:t>
            </a:r>
          </a:p>
          <a:p>
            <a:pPr marL="514350" indent="-514350" algn="just">
              <a:buFont typeface="+mj-lt"/>
              <a:buAutoNum type="alphaLcParenR"/>
            </a:pPr>
            <a:r>
              <a:rPr lang="it-IT" b="1" dirty="0">
                <a:latin typeface="Times New Roman" pitchFamily="18" charset="0"/>
                <a:cs typeface="Times New Roman" pitchFamily="18" charset="0"/>
              </a:rPr>
              <a:t>Competenze tecniche e metodologiche</a:t>
            </a:r>
            <a:r>
              <a:rPr lang="it-IT" dirty="0">
                <a:latin typeface="Times New Roman" pitchFamily="18" charset="0"/>
                <a:cs typeface="Times New Roman" pitchFamily="18" charset="0"/>
              </a:rPr>
              <a:t> (</a:t>
            </a:r>
            <a:r>
              <a:rPr lang="it-IT" i="1" dirty="0">
                <a:latin typeface="Times New Roman" pitchFamily="18" charset="0"/>
                <a:cs typeface="Times New Roman" pitchFamily="18" charset="0"/>
              </a:rPr>
              <a:t>hard </a:t>
            </a:r>
            <a:r>
              <a:rPr lang="it-IT" i="1" dirty="0" err="1">
                <a:latin typeface="Times New Roman" pitchFamily="18" charset="0"/>
                <a:cs typeface="Times New Roman" pitchFamily="18" charset="0"/>
              </a:rPr>
              <a:t>skills</a:t>
            </a:r>
            <a:r>
              <a:rPr lang="it-IT" dirty="0">
                <a:latin typeface="Times New Roman" pitchFamily="18" charset="0"/>
                <a:cs typeface="Times New Roman" pitchFamily="18" charset="0"/>
              </a:rPr>
              <a:t>), che riguardano le tecniche di programmazione ed metodi quantitativi di gestione del progetto.</a:t>
            </a:r>
          </a:p>
          <a:p>
            <a:pPr marL="514350" indent="-514350" algn="just">
              <a:buFont typeface="+mj-lt"/>
              <a:buAutoNum type="alphaLcParenR"/>
            </a:pPr>
            <a:r>
              <a:rPr lang="it-IT" b="1" dirty="0">
                <a:latin typeface="Times New Roman" pitchFamily="18" charset="0"/>
                <a:cs typeface="Times New Roman" pitchFamily="18" charset="0"/>
              </a:rPr>
              <a:t>Competenze comportamentali</a:t>
            </a:r>
            <a:r>
              <a:rPr lang="it-IT" dirty="0">
                <a:latin typeface="Times New Roman" pitchFamily="18" charset="0"/>
                <a:cs typeface="Times New Roman" pitchFamily="18" charset="0"/>
              </a:rPr>
              <a:t> (</a:t>
            </a:r>
            <a:r>
              <a:rPr lang="it-IT" i="1" dirty="0">
                <a:latin typeface="Times New Roman" pitchFamily="18" charset="0"/>
                <a:cs typeface="Times New Roman" pitchFamily="18" charset="0"/>
              </a:rPr>
              <a:t>soft </a:t>
            </a:r>
            <a:r>
              <a:rPr lang="it-IT" i="1" dirty="0" err="1">
                <a:latin typeface="Times New Roman" pitchFamily="18" charset="0"/>
                <a:cs typeface="Times New Roman" pitchFamily="18" charset="0"/>
              </a:rPr>
              <a:t>skills</a:t>
            </a:r>
            <a:r>
              <a:rPr lang="it-IT" dirty="0">
                <a:latin typeface="Times New Roman" pitchFamily="18" charset="0"/>
                <a:cs typeface="Times New Roman" pitchFamily="18" charset="0"/>
              </a:rPr>
              <a:t>), in riferimento alle relazioni interpersonali con tutti gli </a:t>
            </a:r>
            <a:r>
              <a:rPr lang="it-IT" dirty="0" err="1">
                <a:latin typeface="Times New Roman" pitchFamily="18" charset="0"/>
                <a:cs typeface="Times New Roman" pitchFamily="18" charset="0"/>
              </a:rPr>
              <a:t>stakeholder</a:t>
            </a:r>
            <a:r>
              <a:rPr lang="it-IT" dirty="0">
                <a:latin typeface="Times New Roman" pitchFamily="18" charset="0"/>
                <a:cs typeface="Times New Roman" pitchFamily="18" charset="0"/>
              </a:rPr>
              <a:t> di progetto ed attengono alle attitudini personali, alle relazioni personali e di gruppo, alla capacità di gestione e coordinamento dei gruppi.</a:t>
            </a:r>
          </a:p>
          <a:p>
            <a:endParaRPr lang="it-IT" dirty="0"/>
          </a:p>
          <a:p>
            <a:pPr algn="just">
              <a:buNone/>
            </a:pPr>
            <a:endParaRPr lang="it-IT" dirty="0">
              <a:latin typeface="Times New Roman" pitchFamily="18" charset="0"/>
              <a:cs typeface="Times New Roman" pitchFamily="18" charset="0"/>
            </a:endParaRP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1800" b="1" dirty="0">
                <a:latin typeface="Times New Roman" pitchFamily="18" charset="0"/>
                <a:cs typeface="Times New Roman" pitchFamily="18" charset="0"/>
              </a:rPr>
              <a:t>PROJECT MANAGER</a:t>
            </a:r>
            <a:endParaRPr lang="it-IT" sz="1800" dirty="0"/>
          </a:p>
        </p:txBody>
      </p:sp>
      <p:sp>
        <p:nvSpPr>
          <p:cNvPr id="3" name="Segnaposto contenuto 2"/>
          <p:cNvSpPr>
            <a:spLocks noGrp="1"/>
          </p:cNvSpPr>
          <p:nvPr>
            <p:ph idx="1"/>
          </p:nvPr>
        </p:nvSpPr>
        <p:spPr>
          <a:xfrm>
            <a:off x="323528" y="908720"/>
            <a:ext cx="8496944" cy="5832648"/>
          </a:xfrm>
        </p:spPr>
        <p:txBody>
          <a:bodyPr>
            <a:normAutofit fontScale="40000" lnSpcReduction="20000"/>
          </a:bodyPr>
          <a:lstStyle/>
          <a:p>
            <a:pPr algn="ctr">
              <a:buNone/>
            </a:pPr>
            <a:r>
              <a:rPr lang="it-IT" sz="10000" b="1" dirty="0">
                <a:solidFill>
                  <a:srgbClr val="FF0000"/>
                </a:solidFill>
                <a:latin typeface="Times New Roman" pitchFamily="18" charset="0"/>
                <a:cs typeface="Times New Roman" pitchFamily="18" charset="0"/>
              </a:rPr>
              <a:t>ATTIVITA’</a:t>
            </a:r>
          </a:p>
          <a:p>
            <a:pPr algn="just">
              <a:buNone/>
            </a:pPr>
            <a:r>
              <a:rPr lang="it-IT" sz="7000" b="1" dirty="0">
                <a:solidFill>
                  <a:srgbClr val="C00000"/>
                </a:solidFill>
                <a:latin typeface="Times New Roman" pitchFamily="18" charset="0"/>
                <a:cs typeface="Times New Roman" pitchFamily="18" charset="0"/>
              </a:rPr>
              <a:t>Avvio del progetto</a:t>
            </a:r>
            <a:r>
              <a:rPr lang="it-IT" sz="4200" b="1" dirty="0">
                <a:latin typeface="Times New Roman" pitchFamily="18" charset="0"/>
                <a:cs typeface="Times New Roman" pitchFamily="18" charset="0"/>
              </a:rPr>
              <a:t>: </a:t>
            </a:r>
            <a:r>
              <a:rPr lang="it-IT" sz="4200" dirty="0">
                <a:latin typeface="Times New Roman" pitchFamily="18" charset="0"/>
                <a:cs typeface="Times New Roman" pitchFamily="18" charset="0"/>
              </a:rPr>
              <a:t> </a:t>
            </a:r>
            <a:r>
              <a:rPr lang="it-IT" sz="6500" dirty="0">
                <a:latin typeface="Times New Roman" pitchFamily="18" charset="0"/>
                <a:cs typeface="Times New Roman" pitchFamily="18" charset="0"/>
              </a:rPr>
              <a:t>Sviluppare il project charter, identificare gli </a:t>
            </a:r>
            <a:r>
              <a:rPr lang="it-IT" sz="6500" dirty="0" err="1">
                <a:latin typeface="Times New Roman" pitchFamily="18" charset="0"/>
                <a:cs typeface="Times New Roman" pitchFamily="18" charset="0"/>
              </a:rPr>
              <a:t>stakeholder</a:t>
            </a:r>
            <a:r>
              <a:rPr lang="it-IT" sz="6500" dirty="0">
                <a:latin typeface="Times New Roman" pitchFamily="18" charset="0"/>
                <a:cs typeface="Times New Roman" pitchFamily="18" charset="0"/>
              </a:rPr>
              <a:t>, stabilire il gruppo di progetto. </a:t>
            </a:r>
          </a:p>
          <a:p>
            <a:pPr algn="just">
              <a:buNone/>
            </a:pPr>
            <a:r>
              <a:rPr lang="it-IT" sz="6500" dirty="0">
                <a:latin typeface="Times New Roman" pitchFamily="18" charset="0"/>
                <a:cs typeface="Times New Roman" pitchFamily="18" charset="0"/>
              </a:rPr>
              <a:t>Si tratta della fase che si attiva quando aziendalmente viene riconosciuta l’opportunità di una nuova iniziativa, che può essere meglio gestita come progetto avendo un preciso “perimetro” in termini di tempi, costi e qualità. Può trattarsi in tal senso di un’opportunità commerciale, di una richiesta di un cliente, di una richiesta del mercato, di una necessità di adeguamento organizzativo e miglioramento interno. Il documento di avvio (Project Charter o Project </a:t>
            </a:r>
            <a:r>
              <a:rPr lang="it-IT" sz="6500" dirty="0" err="1">
                <a:latin typeface="Times New Roman" pitchFamily="18" charset="0"/>
                <a:cs typeface="Times New Roman" pitchFamily="18" charset="0"/>
              </a:rPr>
              <a:t>Brief</a:t>
            </a:r>
            <a:r>
              <a:rPr lang="it-IT" sz="6500" dirty="0">
                <a:latin typeface="Times New Roman" pitchFamily="18" charset="0"/>
                <a:cs typeface="Times New Roman" pitchFamily="18" charset="0"/>
              </a:rPr>
              <a:t>) contiene una indicazione di massima di cosa il progetto dovrà produrre, della strategia per produrlo e delle responsabilità connesse.</a:t>
            </a:r>
          </a:p>
          <a:p>
            <a:pPr algn="just">
              <a:buNone/>
            </a:pPr>
            <a:endParaRPr lang="it-IT" dirty="0">
              <a:latin typeface="Times New Roman" pitchFamily="18" charset="0"/>
              <a:cs typeface="Times New Roman" pitchFamily="18" charset="0"/>
            </a:endParaRPr>
          </a:p>
          <a:p>
            <a:pPr algn="just">
              <a:buNone/>
            </a:pPr>
            <a:endParaRPr lang="it-IT" dirty="0">
              <a:latin typeface="Times New Roman" pitchFamily="18" charset="0"/>
              <a:cs typeface="Times New Roman" pitchFamily="18" charset="0"/>
            </a:endParaRPr>
          </a:p>
          <a:p>
            <a:pPr algn="just">
              <a:buNone/>
            </a:pPr>
            <a:endParaRPr lang="it-IT" dirty="0">
              <a:latin typeface="Times New Roman" pitchFamily="18" charset="0"/>
              <a:cs typeface="Times New Roman" pitchFamily="18" charset="0"/>
            </a:endParaRPr>
          </a:p>
          <a:p>
            <a:pPr algn="just">
              <a:buNone/>
            </a:pPr>
            <a:r>
              <a:rPr lang="it-IT" dirty="0">
                <a:latin typeface="Times New Roman" pitchFamily="18" charset="0"/>
                <a:cs typeface="Times New Roman" pitchFamily="18" charset="0"/>
              </a:rPr>
              <a:t> </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PROJECT MANAGER</a:t>
            </a:r>
            <a:endParaRPr lang="it-IT" sz="1800" dirty="0"/>
          </a:p>
        </p:txBody>
      </p:sp>
      <p:sp>
        <p:nvSpPr>
          <p:cNvPr id="3" name="Segnaposto contenuto 2"/>
          <p:cNvSpPr>
            <a:spLocks noGrp="1"/>
          </p:cNvSpPr>
          <p:nvPr>
            <p:ph idx="1"/>
          </p:nvPr>
        </p:nvSpPr>
        <p:spPr>
          <a:xfrm>
            <a:off x="457200" y="1052736"/>
            <a:ext cx="8229600" cy="5688632"/>
          </a:xfrm>
        </p:spPr>
        <p:txBody>
          <a:bodyPr>
            <a:normAutofit fontScale="55000" lnSpcReduction="20000"/>
          </a:bodyPr>
          <a:lstStyle/>
          <a:p>
            <a:pPr algn="just">
              <a:buNone/>
            </a:pPr>
            <a:r>
              <a:rPr lang="it-IT" sz="5100" b="1" dirty="0">
                <a:solidFill>
                  <a:srgbClr val="C00000"/>
                </a:solidFill>
                <a:latin typeface="Times New Roman" pitchFamily="18" charset="0"/>
                <a:cs typeface="Times New Roman" pitchFamily="18" charset="0"/>
              </a:rPr>
              <a:t>Pianificazione del progetto</a:t>
            </a:r>
            <a:r>
              <a:rPr lang="it-IT" sz="5100" dirty="0">
                <a:latin typeface="Times New Roman" pitchFamily="18" charset="0"/>
                <a:cs typeface="Times New Roman" pitchFamily="18" charset="0"/>
              </a:rPr>
              <a:t>. </a:t>
            </a:r>
            <a:r>
              <a:rPr lang="it-IT" sz="4200" dirty="0">
                <a:latin typeface="Times New Roman" pitchFamily="18" charset="0"/>
                <a:cs typeface="Times New Roman" pitchFamily="18" charset="0"/>
              </a:rPr>
              <a:t>Definire l’ambito, stimare i costi, identificare e valutare i rischi, sviluppare i piani di progetto </a:t>
            </a:r>
          </a:p>
          <a:p>
            <a:pPr algn="just">
              <a:buNone/>
            </a:pPr>
            <a:r>
              <a:rPr lang="it-IT" sz="4200" dirty="0">
                <a:latin typeface="Times New Roman" pitchFamily="18" charset="0"/>
                <a:cs typeface="Times New Roman" pitchFamily="18" charset="0"/>
              </a:rPr>
              <a:t>La pianificazione di un progetto deve riguardare sia il “</a:t>
            </a:r>
            <a:r>
              <a:rPr lang="it-IT" sz="4200" i="1" dirty="0">
                <a:latin typeface="Times New Roman" pitchFamily="18" charset="0"/>
                <a:cs typeface="Times New Roman" pitchFamily="18" charset="0"/>
              </a:rPr>
              <a:t>cosa deve essere fatto</a:t>
            </a:r>
            <a:r>
              <a:rPr lang="it-IT" sz="4200" dirty="0">
                <a:latin typeface="Times New Roman" pitchFamily="18" charset="0"/>
                <a:cs typeface="Times New Roman" pitchFamily="18" charset="0"/>
              </a:rPr>
              <a:t>” sia il “</a:t>
            </a:r>
            <a:r>
              <a:rPr lang="it-IT" sz="4200" i="1" dirty="0">
                <a:latin typeface="Times New Roman" pitchFamily="18" charset="0"/>
                <a:cs typeface="Times New Roman" pitchFamily="18" charset="0"/>
              </a:rPr>
              <a:t>come deve essere fatto</a:t>
            </a:r>
            <a:r>
              <a:rPr lang="it-IT" sz="4200" dirty="0">
                <a:latin typeface="Times New Roman" pitchFamily="18" charset="0"/>
                <a:cs typeface="Times New Roman" pitchFamily="18" charset="0"/>
              </a:rPr>
              <a:t>”. Non riguarda, quindi, solo le tempistiche, ma abbraccia tutti gli aspetti coinvolti in un progetto. In particolare, riguarda le seguenti attività:</a:t>
            </a:r>
          </a:p>
          <a:p>
            <a:pPr algn="just"/>
            <a:r>
              <a:rPr lang="it-IT" sz="4200" dirty="0">
                <a:latin typeface="Times New Roman" pitchFamily="18" charset="0"/>
                <a:cs typeface="Times New Roman" pitchFamily="18" charset="0"/>
              </a:rPr>
              <a:t>pianificare l’ambito del progetto;</a:t>
            </a:r>
          </a:p>
          <a:p>
            <a:pPr algn="just"/>
            <a:r>
              <a:rPr lang="it-IT" sz="4200" dirty="0">
                <a:latin typeface="Times New Roman" pitchFamily="18" charset="0"/>
                <a:cs typeface="Times New Roman" pitchFamily="18" charset="0"/>
              </a:rPr>
              <a:t>pianificare i tempi;</a:t>
            </a:r>
          </a:p>
          <a:p>
            <a:pPr algn="just"/>
            <a:r>
              <a:rPr lang="it-IT" sz="4200" dirty="0">
                <a:latin typeface="Times New Roman" pitchFamily="18" charset="0"/>
                <a:cs typeface="Times New Roman" pitchFamily="18" charset="0"/>
              </a:rPr>
              <a:t>Pianificare le risorse coinvolte;</a:t>
            </a:r>
          </a:p>
          <a:p>
            <a:pPr algn="just"/>
            <a:r>
              <a:rPr lang="it-IT" sz="4200" dirty="0">
                <a:latin typeface="Times New Roman" pitchFamily="18" charset="0"/>
                <a:cs typeface="Times New Roman" pitchFamily="18" charset="0"/>
              </a:rPr>
              <a:t>produrre un piano dei costi; </a:t>
            </a:r>
          </a:p>
          <a:p>
            <a:pPr algn="just"/>
            <a:r>
              <a:rPr lang="it-IT" sz="4200" dirty="0">
                <a:latin typeface="Times New Roman" pitchFamily="18" charset="0"/>
                <a:cs typeface="Times New Roman" pitchFamily="18" charset="0"/>
              </a:rPr>
              <a:t>definire il della qualità del progetto;</a:t>
            </a:r>
          </a:p>
          <a:p>
            <a:pPr algn="just"/>
            <a:r>
              <a:rPr lang="it-IT" sz="4200" dirty="0">
                <a:latin typeface="Times New Roman" pitchFamily="18" charset="0"/>
                <a:cs typeface="Times New Roman" pitchFamily="18" charset="0"/>
              </a:rPr>
              <a:t>definire il registro dei rischi  e pianificare le strategie di risposta ;</a:t>
            </a:r>
          </a:p>
          <a:p>
            <a:pPr algn="just"/>
            <a:r>
              <a:rPr lang="it-IT" sz="4200" dirty="0">
                <a:latin typeface="Times New Roman" pitchFamily="18" charset="0"/>
                <a:cs typeface="Times New Roman" pitchFamily="18" charset="0"/>
              </a:rPr>
              <a:t>sviluppare un piano della comunicazione ;</a:t>
            </a:r>
          </a:p>
          <a:p>
            <a:pPr algn="just"/>
            <a:r>
              <a:rPr lang="it-IT" sz="4200" dirty="0">
                <a:latin typeface="Times New Roman" pitchFamily="18" charset="0"/>
                <a:cs typeface="Times New Roman" pitchFamily="18" charset="0"/>
              </a:rPr>
              <a:t>costruire il piano degli </a:t>
            </a:r>
            <a:r>
              <a:rPr lang="it-IT" sz="4200" dirty="0" err="1">
                <a:latin typeface="Times New Roman" pitchFamily="18" charset="0"/>
                <a:cs typeface="Times New Roman" pitchFamily="18" charset="0"/>
              </a:rPr>
              <a:t>approvviggionamenti</a:t>
            </a:r>
            <a:r>
              <a:rPr lang="it-IT" sz="4200" dirty="0">
                <a:latin typeface="Times New Roman" pitchFamily="18" charset="0"/>
                <a:cs typeface="Times New Roman" pitchFamily="18" charset="0"/>
              </a:rPr>
              <a:t>;</a:t>
            </a:r>
          </a:p>
          <a:p>
            <a:pPr algn="just"/>
            <a:r>
              <a:rPr lang="it-IT" sz="4200" dirty="0">
                <a:latin typeface="Times New Roman" pitchFamily="18" charset="0"/>
                <a:cs typeface="Times New Roman" pitchFamily="18" charset="0"/>
              </a:rPr>
              <a:t>pianificare le modalità di gestione degli </a:t>
            </a:r>
            <a:r>
              <a:rPr lang="it-IT" sz="4200" dirty="0" err="1">
                <a:latin typeface="Times New Roman" pitchFamily="18" charset="0"/>
                <a:cs typeface="Times New Roman" pitchFamily="18" charset="0"/>
              </a:rPr>
              <a:t>stakeholder</a:t>
            </a:r>
            <a:r>
              <a:rPr lang="it-IT" sz="4200" dirty="0">
                <a:latin typeface="Times New Roman" pitchFamily="18" charset="0"/>
                <a:cs typeface="Times New Roman" pitchFamily="18" charset="0"/>
              </a:rPr>
              <a:t>.</a:t>
            </a:r>
          </a:p>
          <a:p>
            <a:pPr>
              <a:buNone/>
            </a:pPr>
            <a:endParaRPr lang="it-IT" dirty="0">
              <a:latin typeface="Times New Roman" pitchFamily="18" charset="0"/>
              <a:cs typeface="Times New Roman" pitchFamily="18" charset="0"/>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1800" b="1" dirty="0">
                <a:latin typeface="Times New Roman" pitchFamily="18" charset="0"/>
                <a:cs typeface="Times New Roman" pitchFamily="18" charset="0"/>
              </a:rPr>
              <a:t>PROJECT MANAGER</a:t>
            </a:r>
            <a:endParaRPr lang="it-IT" sz="1800" dirty="0"/>
          </a:p>
        </p:txBody>
      </p:sp>
      <p:sp>
        <p:nvSpPr>
          <p:cNvPr id="3" name="Segnaposto contenuto 2"/>
          <p:cNvSpPr>
            <a:spLocks noGrp="1"/>
          </p:cNvSpPr>
          <p:nvPr>
            <p:ph idx="1"/>
          </p:nvPr>
        </p:nvSpPr>
        <p:spPr>
          <a:xfrm>
            <a:off x="539552" y="836712"/>
            <a:ext cx="8352928" cy="5904656"/>
          </a:xfrm>
        </p:spPr>
        <p:txBody>
          <a:bodyPr>
            <a:normAutofit fontScale="85000" lnSpcReduction="10000"/>
          </a:bodyPr>
          <a:lstStyle/>
          <a:p>
            <a:pPr algn="just">
              <a:buNone/>
            </a:pPr>
            <a:r>
              <a:rPr lang="it-IT" b="1" dirty="0">
                <a:solidFill>
                  <a:srgbClr val="C00000"/>
                </a:solidFill>
                <a:latin typeface="Times New Roman" pitchFamily="18" charset="0"/>
                <a:cs typeface="Times New Roman" pitchFamily="18" charset="0"/>
              </a:rPr>
              <a:t>Esecuzione del progetto</a:t>
            </a:r>
            <a:r>
              <a:rPr lang="it-IT" dirty="0">
                <a:latin typeface="Times New Roman" pitchFamily="18" charset="0"/>
                <a:cs typeface="Times New Roman" pitchFamily="18" charset="0"/>
              </a:rPr>
              <a:t>:  Dirigere il lavoro di progetto, gestire gli </a:t>
            </a:r>
            <a:r>
              <a:rPr lang="it-IT" dirty="0" err="1">
                <a:latin typeface="Times New Roman" pitchFamily="18" charset="0"/>
                <a:cs typeface="Times New Roman" pitchFamily="18" charset="0"/>
              </a:rPr>
              <a:t>stakeholder</a:t>
            </a:r>
            <a:r>
              <a:rPr lang="it-IT" dirty="0">
                <a:latin typeface="Times New Roman" pitchFamily="18" charset="0"/>
                <a:cs typeface="Times New Roman" pitchFamily="18" charset="0"/>
              </a:rPr>
              <a:t>, assicurare la qualità, trattare i rischi, …</a:t>
            </a:r>
          </a:p>
          <a:p>
            <a:pPr algn="just">
              <a:buNone/>
            </a:pPr>
            <a:r>
              <a:rPr lang="it-IT" dirty="0">
                <a:latin typeface="Times New Roman" pitchFamily="18" charset="0"/>
                <a:cs typeface="Times New Roman" pitchFamily="18" charset="0"/>
              </a:rPr>
              <a:t> </a:t>
            </a:r>
            <a:r>
              <a:rPr lang="it-IT" b="1" dirty="0">
                <a:solidFill>
                  <a:srgbClr val="C00000"/>
                </a:solidFill>
                <a:latin typeface="Times New Roman" pitchFamily="18" charset="0"/>
                <a:cs typeface="Times New Roman" pitchFamily="18" charset="0"/>
              </a:rPr>
              <a:t>Controllo del progetto:</a:t>
            </a:r>
            <a:r>
              <a:rPr lang="it-IT" dirty="0">
                <a:latin typeface="Times New Roman" pitchFamily="18" charset="0"/>
                <a:cs typeface="Times New Roman" pitchFamily="18" charset="0"/>
              </a:rPr>
              <a:t> Controllare il lavoro di progetto, le modifiche, i tempi, i costi, i rischi, la qualità.</a:t>
            </a:r>
          </a:p>
          <a:p>
            <a:pPr algn="just">
              <a:buNone/>
            </a:pPr>
            <a:r>
              <a:rPr lang="it-IT" dirty="0">
                <a:latin typeface="Times New Roman" pitchFamily="18" charset="0"/>
                <a:cs typeface="Times New Roman" pitchFamily="18" charset="0"/>
              </a:rPr>
              <a:t>Lo scopo del monitoraggio e controllo di un progetto è quello di evidenziarne le deviazioni rispetto al Piano  e individuare l’esigenza di possibili azioni correttive prima che la situazione diventi irrecuperabile. Deve, in sostanza, permettere una possibile </a:t>
            </a:r>
            <a:r>
              <a:rPr lang="it-IT" dirty="0" err="1">
                <a:latin typeface="Times New Roman" pitchFamily="18" charset="0"/>
                <a:cs typeface="Times New Roman" pitchFamily="18" charset="0"/>
              </a:rPr>
              <a:t>ripianificazione</a:t>
            </a:r>
            <a:r>
              <a:rPr lang="it-IT" dirty="0">
                <a:latin typeface="Times New Roman" pitchFamily="18" charset="0"/>
                <a:cs typeface="Times New Roman" pitchFamily="18" charset="0"/>
              </a:rPr>
              <a:t> ed, in alcuni casi, una riprogettazione delle attività, così da non disattendere gli obiettivi prestabiliti, analizzando in maniera approfondita le cause che hanno condotto ad eventuali scostamenti, rispetto a quanto definito nel Piano di Project Management.</a:t>
            </a:r>
          </a:p>
          <a:p>
            <a:pPr>
              <a:buNone/>
            </a:pPr>
            <a:endParaRPr lang="it-IT"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1600" b="1" dirty="0">
                <a:latin typeface="Times New Roman" pitchFamily="18" charset="0"/>
                <a:cs typeface="Times New Roman" pitchFamily="18" charset="0"/>
              </a:rPr>
              <a:t>PROJECT MANAGER</a:t>
            </a:r>
            <a:endParaRPr lang="it-IT" sz="1600" dirty="0"/>
          </a:p>
        </p:txBody>
      </p:sp>
      <p:sp>
        <p:nvSpPr>
          <p:cNvPr id="3" name="Segnaposto contenuto 2"/>
          <p:cNvSpPr>
            <a:spLocks noGrp="1"/>
          </p:cNvSpPr>
          <p:nvPr>
            <p:ph idx="1"/>
          </p:nvPr>
        </p:nvSpPr>
        <p:spPr>
          <a:xfrm>
            <a:off x="179512" y="908720"/>
            <a:ext cx="8712968" cy="5832648"/>
          </a:xfrm>
        </p:spPr>
        <p:txBody>
          <a:bodyPr>
            <a:normAutofit fontScale="85000" lnSpcReduction="20000"/>
          </a:bodyPr>
          <a:lstStyle/>
          <a:p>
            <a:pPr algn="just">
              <a:buNone/>
            </a:pPr>
            <a:r>
              <a:rPr lang="it-IT" sz="4200" b="1" dirty="0">
                <a:solidFill>
                  <a:srgbClr val="C00000"/>
                </a:solidFill>
                <a:latin typeface="Times New Roman" pitchFamily="18" charset="0"/>
                <a:cs typeface="Times New Roman" pitchFamily="18" charset="0"/>
              </a:rPr>
              <a:t>Chiusura del progetto</a:t>
            </a:r>
            <a:r>
              <a:rPr lang="it-IT" sz="4200" dirty="0">
                <a:latin typeface="Times New Roman" pitchFamily="18" charset="0"/>
                <a:cs typeface="Times New Roman" pitchFamily="18" charset="0"/>
              </a:rPr>
              <a:t>:  </a:t>
            </a:r>
            <a:r>
              <a:rPr lang="it-IT" dirty="0">
                <a:latin typeface="Times New Roman" pitchFamily="18" charset="0"/>
                <a:cs typeface="Times New Roman" pitchFamily="18" charset="0"/>
              </a:rPr>
              <a:t>In prossimità della chiusura, il project manager deve svolgere una revisione dell’intero progetto, identificando ciò che sarebbe stato opportuno fare per migliorare il risultato complessivo (ad esempio, identificando alcuni rischi che potevano essere evitati o mitigati prendendo opportune contromisure). Questa revisione deve prendere in considerazione anche input provenienti da tutti i membri del team ed andrebbe quindi serenamente svolta insieme con loro. Meglio ancora se la relazione di chiusura progetto venisse compilata da un soggetto terzo (come, ad esempio il Project Management Office). Nell’ambito di questa revisione è importante analizzare come sono state gestite le modifiche rispetto a ciò che era stato inizialmente pianificato. Questo deve portare a migliorare in futuro la capacità di gestire le varianti di progetto  non solo da parte del team ma anche dell’intera organizzazione.</a:t>
            </a:r>
          </a:p>
          <a:p>
            <a:pPr>
              <a:buNone/>
            </a:pP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DECRETO CORRETTIVO – ENTRATA IN VIGORE</a:t>
            </a:r>
          </a:p>
        </p:txBody>
      </p:sp>
      <p:sp>
        <p:nvSpPr>
          <p:cNvPr id="3" name="Segnaposto contenuto 2"/>
          <p:cNvSpPr>
            <a:spLocks noGrp="1"/>
          </p:cNvSpPr>
          <p:nvPr>
            <p:ph idx="1"/>
          </p:nvPr>
        </p:nvSpPr>
        <p:spPr>
          <a:xfrm>
            <a:off x="457200" y="1268760"/>
            <a:ext cx="8229600" cy="5328592"/>
          </a:xfrm>
        </p:spPr>
        <p:txBody>
          <a:bodyPr>
            <a:normAutofit lnSpcReduction="10000"/>
          </a:bodyPr>
          <a:lstStyle/>
          <a:p>
            <a:pPr algn="just">
              <a:buNone/>
            </a:pPr>
            <a:r>
              <a:rPr lang="it-IT" sz="2800" b="1" u="sng" dirty="0">
                <a:latin typeface="Times New Roman" pitchFamily="18" charset="0"/>
                <a:cs typeface="Times New Roman" pitchFamily="18" charset="0"/>
              </a:rPr>
              <a:t>DECRETO LEGISLATIVO 19 aprile 2017, n. 56</a:t>
            </a:r>
            <a:br>
              <a:rPr lang="it-IT" sz="2800" b="1" dirty="0">
                <a:latin typeface="Times New Roman" pitchFamily="18" charset="0"/>
                <a:cs typeface="Times New Roman" pitchFamily="18" charset="0"/>
              </a:rPr>
            </a:br>
            <a:r>
              <a:rPr lang="it-IT" sz="2800" i="1" dirty="0">
                <a:latin typeface="Times New Roman" pitchFamily="18" charset="0"/>
                <a:cs typeface="Times New Roman" pitchFamily="18" charset="0"/>
              </a:rPr>
              <a:t>Disposizioni integrative e correttive al decreto legislativo 18 aprile 2017, n. 50 </a:t>
            </a:r>
            <a:r>
              <a:rPr lang="it-IT" sz="2800" b="1" dirty="0">
                <a:latin typeface="Times New Roman" pitchFamily="18" charset="0"/>
                <a:cs typeface="Times New Roman" pitchFamily="18" charset="0"/>
              </a:rPr>
              <a:t> </a:t>
            </a:r>
            <a:r>
              <a:rPr lang="it-IT" sz="2400" dirty="0">
                <a:latin typeface="Times New Roman" pitchFamily="18" charset="0"/>
                <a:cs typeface="Times New Roman" pitchFamily="18" charset="0"/>
              </a:rPr>
              <a:t>(G.U. n. 103 del 05 maggio 2017)</a:t>
            </a:r>
          </a:p>
          <a:p>
            <a:pPr algn="just">
              <a:buNone/>
            </a:pPr>
            <a:endParaRPr lang="it-IT" sz="2800" dirty="0">
              <a:latin typeface="Times New Roman" pitchFamily="18" charset="0"/>
              <a:cs typeface="Times New Roman" pitchFamily="18" charset="0"/>
            </a:endParaRPr>
          </a:p>
          <a:p>
            <a:pPr algn="just">
              <a:buNone/>
            </a:pPr>
            <a:endParaRPr lang="it-IT" sz="2800" dirty="0">
              <a:latin typeface="Times New Roman" pitchFamily="18" charset="0"/>
              <a:cs typeface="Times New Roman" pitchFamily="18" charset="0"/>
            </a:endParaRPr>
          </a:p>
          <a:p>
            <a:pPr algn="ctr">
              <a:buNone/>
            </a:pPr>
            <a:r>
              <a:rPr lang="it-IT" sz="6600" b="1" dirty="0">
                <a:solidFill>
                  <a:srgbClr val="FF0000"/>
                </a:solidFill>
                <a:latin typeface="Times New Roman" pitchFamily="18" charset="0"/>
                <a:cs typeface="Times New Roman" pitchFamily="18" charset="0"/>
              </a:rPr>
              <a:t>20 maggio 2017</a:t>
            </a:r>
          </a:p>
          <a:p>
            <a:pPr algn="just">
              <a:buNone/>
            </a:pPr>
            <a:r>
              <a:rPr lang="it-IT" sz="2800" u="sng" dirty="0">
                <a:latin typeface="Times New Roman" pitchFamily="18" charset="0"/>
                <a:cs typeface="Times New Roman" pitchFamily="18" charset="0"/>
              </a:rPr>
              <a:t>Art. 131</a:t>
            </a:r>
            <a:r>
              <a:rPr lang="it-IT" sz="2800" dirty="0">
                <a:latin typeface="Times New Roman" pitchFamily="18" charset="0"/>
                <a:cs typeface="Times New Roman" pitchFamily="18" charset="0"/>
              </a:rPr>
              <a:t>. Entrata in vigore (1. </a:t>
            </a:r>
            <a:r>
              <a:rPr lang="it-IT" sz="2800" i="1" dirty="0">
                <a:latin typeface="Times New Roman" pitchFamily="18" charset="0"/>
                <a:cs typeface="Times New Roman" pitchFamily="18" charset="0"/>
              </a:rPr>
              <a:t>Il presente decreto entra in vigore decorsi quindici giorni dalla data della sua pubblicazione nella Gazzetta Ufficiale</a:t>
            </a:r>
            <a:r>
              <a:rPr lang="it-IT" sz="2800" dirty="0">
                <a:latin typeface="Times New Roman" pitchFamily="18" charset="0"/>
                <a:cs typeface="Times New Roman" pitchFamily="18" charset="0"/>
              </a:rPr>
              <a:t>).</a:t>
            </a:r>
          </a:p>
          <a:p>
            <a:pPr>
              <a:buNone/>
            </a:pPr>
            <a:endParaRPr lang="it-IT" dirty="0"/>
          </a:p>
        </p:txBody>
      </p:sp>
      <p:sp>
        <p:nvSpPr>
          <p:cNvPr id="4" name="Freccia in giù 3"/>
          <p:cNvSpPr/>
          <p:nvPr/>
        </p:nvSpPr>
        <p:spPr>
          <a:xfrm>
            <a:off x="4211960" y="292494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a:extLst>
              <a:ext uri="{FF2B5EF4-FFF2-40B4-BE49-F238E27FC236}">
                <a16:creationId xmlns:a16="http://schemas.microsoft.com/office/drawing/2014/main" id="{7BB3CAD1-A6B9-4500-AF71-63515082EFC6}"/>
              </a:ext>
            </a:extLst>
          </p:cNvPr>
          <p:cNvSpPr>
            <a:spLocks noGrp="1"/>
          </p:cNvSpPr>
          <p:nvPr>
            <p:ph type="title"/>
          </p:nvPr>
        </p:nvSpPr>
        <p:spPr>
          <a:xfrm>
            <a:off x="468313" y="260350"/>
            <a:ext cx="8229600" cy="922338"/>
          </a:xfrm>
        </p:spPr>
        <p:txBody>
          <a:bodyPr/>
          <a:lstStyle/>
          <a:p>
            <a:pPr eaLnBrk="1" hangingPunct="1"/>
            <a:r>
              <a:rPr lang="it-IT" altLang="it-IT" sz="1800" b="1">
                <a:latin typeface="Bell MT" panose="02020503060305020303" pitchFamily="18" charset="0"/>
              </a:rPr>
              <a:t>RESPONSABILE DEL PROCEDIMENTO</a:t>
            </a:r>
            <a:endParaRPr lang="it-IT" altLang="it-IT" sz="1800"/>
          </a:p>
        </p:txBody>
      </p:sp>
      <p:sp>
        <p:nvSpPr>
          <p:cNvPr id="3075" name="Segnaposto contenuto 2">
            <a:extLst>
              <a:ext uri="{FF2B5EF4-FFF2-40B4-BE49-F238E27FC236}">
                <a16:creationId xmlns:a16="http://schemas.microsoft.com/office/drawing/2014/main" id="{6B023280-9F9F-46F2-9394-D69917D67CC4}"/>
              </a:ext>
            </a:extLst>
          </p:cNvPr>
          <p:cNvSpPr>
            <a:spLocks noGrp="1"/>
          </p:cNvSpPr>
          <p:nvPr>
            <p:ph idx="1"/>
          </p:nvPr>
        </p:nvSpPr>
        <p:spPr>
          <a:xfrm>
            <a:off x="457200" y="1125544"/>
            <a:ext cx="8229600" cy="5399087"/>
          </a:xfrm>
        </p:spPr>
        <p:txBody>
          <a:bodyPr/>
          <a:lstStyle/>
          <a:p>
            <a:pPr algn="ctr" eaLnBrk="1" hangingPunct="1">
              <a:buFont typeface="Arial" panose="020B0604020202020204" pitchFamily="34" charset="0"/>
              <a:buNone/>
            </a:pPr>
            <a:r>
              <a:rPr lang="de-DE" altLang="it-IT" sz="2300" b="1" u="sng" dirty="0">
                <a:latin typeface="Times New Roman" panose="02020603050405020304" pitchFamily="18" charset="0"/>
                <a:cs typeface="Times New Roman" panose="02020603050405020304" pitchFamily="18" charset="0"/>
              </a:rPr>
              <a:t>LE ORIGINI</a:t>
            </a:r>
          </a:p>
          <a:p>
            <a:pPr algn="just" eaLnBrk="1" hangingPunct="1">
              <a:buFont typeface="Arial" panose="020B0604020202020204" pitchFamily="34" charset="0"/>
              <a:buNone/>
            </a:pPr>
            <a:r>
              <a:rPr lang="de-DE" altLang="it-IT" sz="2300" dirty="0" err="1">
                <a:latin typeface="Times New Roman" panose="02020603050405020304" pitchFamily="18" charset="0"/>
                <a:cs typeface="Times New Roman" panose="02020603050405020304" pitchFamily="18" charset="0"/>
              </a:rPr>
              <a:t>Gli</a:t>
            </a:r>
            <a:r>
              <a:rPr lang="de-DE" altLang="it-IT" sz="2300" dirty="0">
                <a:latin typeface="Times New Roman" panose="02020603050405020304" pitchFamily="18" charset="0"/>
                <a:cs typeface="Times New Roman" panose="02020603050405020304" pitchFamily="18" charset="0"/>
              </a:rPr>
              <a:t> </a:t>
            </a:r>
            <a:r>
              <a:rPr lang="de-DE" altLang="it-IT" sz="2300" dirty="0" err="1">
                <a:latin typeface="Times New Roman" panose="02020603050405020304" pitchFamily="18" charset="0"/>
                <a:cs typeface="Times New Roman" panose="02020603050405020304" pitchFamily="18" charset="0"/>
              </a:rPr>
              <a:t>articoli</a:t>
            </a:r>
            <a:r>
              <a:rPr lang="de-DE" altLang="it-IT" sz="2300" dirty="0">
                <a:latin typeface="Times New Roman" panose="02020603050405020304" pitchFamily="18" charset="0"/>
                <a:cs typeface="Times New Roman" panose="02020603050405020304" pitchFamily="18" charset="0"/>
              </a:rPr>
              <a:t> 4, 5, 6 e 6-bis </a:t>
            </a:r>
            <a:r>
              <a:rPr lang="it-IT" altLang="it-IT" sz="2300" dirty="0">
                <a:latin typeface="Times New Roman" panose="02020603050405020304" pitchFamily="18" charset="0"/>
                <a:cs typeface="Times New Roman" panose="02020603050405020304" pitchFamily="18" charset="0"/>
              </a:rPr>
              <a:t>della legge n. 241/1990 disciplinano la figura del responsabile del procedimento, ovvero quel soggetto, a cui è affidata la gestione del procedimento amministrativo.</a:t>
            </a:r>
          </a:p>
          <a:p>
            <a:pPr algn="just" eaLnBrk="1" hangingPunct="1">
              <a:buFont typeface="Arial" panose="020B0604020202020204" pitchFamily="34" charset="0"/>
              <a:buNone/>
            </a:pPr>
            <a:r>
              <a:rPr lang="it-IT" altLang="it-IT" sz="2300" dirty="0">
                <a:latin typeface="Times New Roman" panose="02020603050405020304" pitchFamily="18" charset="0"/>
                <a:cs typeface="Times New Roman" panose="02020603050405020304" pitchFamily="18" charset="0"/>
              </a:rPr>
              <a:t>Prima non era prevista un’autorità guida del procedimento, né la comunicazione agli interessati dei nominativi dei funzionari che gestivano il procedimento medesimo. Ciò comportava la frammentazione dell’azione amministrativa e la negazione del principio di trasparenza &gt; </a:t>
            </a:r>
            <a:r>
              <a:rPr lang="it-IT" altLang="it-IT" sz="2300" u="sng" dirty="0">
                <a:latin typeface="Times New Roman" panose="02020603050405020304" pitchFamily="18" charset="0"/>
                <a:cs typeface="Times New Roman" panose="02020603050405020304" pitchFamily="18" charset="0"/>
              </a:rPr>
              <a:t>CONCENTRAZIONE</a:t>
            </a:r>
          </a:p>
          <a:p>
            <a:pPr algn="just" eaLnBrk="1" hangingPunct="1">
              <a:buFont typeface="Arial" panose="020B0604020202020204" pitchFamily="34" charset="0"/>
              <a:buNone/>
            </a:pPr>
            <a:r>
              <a:rPr lang="it-IT" altLang="it-IT" sz="2300" b="1" dirty="0">
                <a:latin typeface="Times New Roman" panose="02020603050405020304" pitchFamily="18" charset="0"/>
                <a:cs typeface="Times New Roman" panose="02020603050405020304" pitchFamily="18" charset="0"/>
              </a:rPr>
              <a:t>ALTRI OBIETTIVI-FINALITA’</a:t>
            </a:r>
          </a:p>
          <a:p>
            <a:pPr algn="just" eaLnBrk="1" hangingPunct="1">
              <a:buFont typeface="Wingdings" panose="05000000000000000000" pitchFamily="2" charset="2"/>
              <a:buChar char="q"/>
            </a:pPr>
            <a:r>
              <a:rPr lang="it-IT" altLang="it-IT" sz="2300" dirty="0">
                <a:latin typeface="Times New Roman" panose="02020603050405020304" pitchFamily="18" charset="0"/>
                <a:cs typeface="Times New Roman" panose="02020603050405020304" pitchFamily="18" charset="0"/>
              </a:rPr>
              <a:t>Il principio del contraddittorio, la trasparenza, l’ingresso degli interessati nel procedimento, la completa informazione.</a:t>
            </a:r>
          </a:p>
          <a:p>
            <a:pPr algn="just" eaLnBrk="1" hangingPunct="1">
              <a:buFont typeface="Wingdings" panose="05000000000000000000" pitchFamily="2" charset="2"/>
              <a:buChar char="q"/>
            </a:pPr>
            <a:r>
              <a:rPr lang="it-IT" altLang="it-IT" sz="2300" dirty="0">
                <a:latin typeface="Times New Roman" panose="02020603050405020304" pitchFamily="18" charset="0"/>
                <a:cs typeface="Times New Roman" panose="02020603050405020304" pitchFamily="18" charset="0"/>
              </a:rPr>
              <a:t>L’istituzionalizzazione di un diretto responsabile: collaborazione con il privato, dialettica, onere di diligenza.</a:t>
            </a:r>
          </a:p>
        </p:txBody>
      </p:sp>
    </p:spTree>
    <p:extLst>
      <p:ext uri="{BB962C8B-B14F-4D97-AF65-F5344CB8AC3E}">
        <p14:creationId xmlns:p14="http://schemas.microsoft.com/office/powerpoint/2010/main" val="1773626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a:extLst>
              <a:ext uri="{FF2B5EF4-FFF2-40B4-BE49-F238E27FC236}">
                <a16:creationId xmlns:a16="http://schemas.microsoft.com/office/drawing/2014/main" id="{72718D30-C9D3-4FA4-BD8E-BCA84DD5DEC7}"/>
              </a:ext>
            </a:extLst>
          </p:cNvPr>
          <p:cNvSpPr>
            <a:spLocks noGrp="1"/>
          </p:cNvSpPr>
          <p:nvPr>
            <p:ph type="title"/>
          </p:nvPr>
        </p:nvSpPr>
        <p:spPr/>
        <p:txBody>
          <a:bodyPr/>
          <a:lstStyle/>
          <a:p>
            <a:pPr eaLnBrk="1" hangingPunct="1"/>
            <a:r>
              <a:rPr lang="it-IT" altLang="it-IT" sz="1800" b="1">
                <a:latin typeface="Bell MT" panose="02020503060305020303" pitchFamily="18" charset="0"/>
              </a:rPr>
              <a:t>RESPONSABILE DEL PROCEDIMENTO</a:t>
            </a:r>
            <a:endParaRPr lang="it-IT" altLang="it-IT" sz="1800"/>
          </a:p>
        </p:txBody>
      </p:sp>
      <p:sp>
        <p:nvSpPr>
          <p:cNvPr id="4099" name="Segnaposto contenuto 2">
            <a:extLst>
              <a:ext uri="{FF2B5EF4-FFF2-40B4-BE49-F238E27FC236}">
                <a16:creationId xmlns:a16="http://schemas.microsoft.com/office/drawing/2014/main" id="{EA735926-BC3A-40B6-91CF-F3D040278294}"/>
              </a:ext>
            </a:extLst>
          </p:cNvPr>
          <p:cNvSpPr>
            <a:spLocks noGrp="1"/>
          </p:cNvSpPr>
          <p:nvPr>
            <p:ph idx="1"/>
          </p:nvPr>
        </p:nvSpPr>
        <p:spPr>
          <a:xfrm>
            <a:off x="457200" y="1196975"/>
            <a:ext cx="8229600" cy="4929188"/>
          </a:xfrm>
        </p:spPr>
        <p:txBody>
          <a:bodyPr/>
          <a:lstStyle/>
          <a:p>
            <a:pPr algn="just" eaLnBrk="1" hangingPunct="1">
              <a:buFont typeface="Arial" panose="020B0604020202020204" pitchFamily="34" charset="0"/>
              <a:buNone/>
            </a:pPr>
            <a:r>
              <a:rPr lang="it-IT" altLang="it-IT" sz="2800" u="sng" dirty="0">
                <a:latin typeface="Times New Roman" panose="02020603050405020304" pitchFamily="18" charset="0"/>
                <a:cs typeface="Times New Roman" panose="02020603050405020304" pitchFamily="18" charset="0"/>
              </a:rPr>
              <a:t>Consiglio di Stato</a:t>
            </a:r>
            <a:r>
              <a:rPr lang="it-IT" altLang="it-IT" sz="2800" dirty="0">
                <a:latin typeface="Times New Roman" panose="02020603050405020304" pitchFamily="18" charset="0"/>
                <a:cs typeface="Times New Roman" panose="02020603050405020304" pitchFamily="18" charset="0"/>
              </a:rPr>
              <a:t> (parere sul disegno di legge sul procedimento amministrativo): </a:t>
            </a:r>
          </a:p>
          <a:p>
            <a:pPr algn="just" eaLnBrk="1" hangingPunct="1">
              <a:buFont typeface="Arial" panose="020B0604020202020204" pitchFamily="34" charset="0"/>
              <a:buNone/>
            </a:pPr>
            <a:r>
              <a:rPr lang="it-IT" altLang="it-IT" sz="2800" dirty="0">
                <a:latin typeface="Times New Roman" panose="02020603050405020304" pitchFamily="18" charset="0"/>
                <a:cs typeface="Times New Roman" panose="02020603050405020304" pitchFamily="18" charset="0"/>
              </a:rPr>
              <a:t>“</a:t>
            </a:r>
            <a:r>
              <a:rPr lang="it-IT" altLang="it-IT" sz="2800" i="1" dirty="0">
                <a:latin typeface="Times New Roman" panose="02020603050405020304" pitchFamily="18" charset="0"/>
                <a:cs typeface="Times New Roman" panose="02020603050405020304" pitchFamily="18" charset="0"/>
              </a:rPr>
              <a:t>La finalità perseguita dal legislatore è quella di offrire al cittadino interessato un </a:t>
            </a:r>
            <a:r>
              <a:rPr lang="it-IT" altLang="it-IT" sz="2800" b="1" i="1" dirty="0">
                <a:latin typeface="Times New Roman" panose="02020603050405020304" pitchFamily="18" charset="0"/>
                <a:cs typeface="Times New Roman" panose="02020603050405020304" pitchFamily="18" charset="0"/>
              </a:rPr>
              <a:t>preciso interlocutore </a:t>
            </a:r>
            <a:r>
              <a:rPr lang="it-IT" altLang="it-IT" sz="2800" i="1" dirty="0">
                <a:latin typeface="Times New Roman" panose="02020603050405020304" pitchFamily="18" charset="0"/>
                <a:cs typeface="Times New Roman" panose="02020603050405020304" pitchFamily="18" charset="0"/>
              </a:rPr>
              <a:t>con cui dialogare nel corso del procedimento e, d’altro canto, di </a:t>
            </a:r>
            <a:r>
              <a:rPr lang="it-IT" altLang="it-IT" sz="2800" b="1" i="1" dirty="0">
                <a:latin typeface="Times New Roman" panose="02020603050405020304" pitchFamily="18" charset="0"/>
                <a:cs typeface="Times New Roman" panose="02020603050405020304" pitchFamily="18" charset="0"/>
              </a:rPr>
              <a:t>rendere concreta la responsabilità dei pubblici funzionari</a:t>
            </a:r>
            <a:r>
              <a:rPr lang="it-IT" altLang="it-IT" sz="2800" i="1" dirty="0">
                <a:latin typeface="Times New Roman" panose="02020603050405020304" pitchFamily="18" charset="0"/>
                <a:cs typeface="Times New Roman" panose="02020603050405020304" pitchFamily="18" charset="0"/>
              </a:rPr>
              <a:t>, evitando che questa sfumi nell’ambito dell’apparato o si nasconda dietro l’autorità di vertice</a:t>
            </a:r>
            <a:r>
              <a:rPr lang="it-IT" altLang="it-IT"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74703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350" b="1" dirty="0">
                <a:latin typeface="Times New Roman" panose="02020603050405020304" pitchFamily="18" charset="0"/>
                <a:cs typeface="Times New Roman" panose="02020603050405020304" pitchFamily="18" charset="0"/>
              </a:rPr>
              <a:t>LE NOTE CRITICHE</a:t>
            </a:r>
          </a:p>
        </p:txBody>
      </p:sp>
      <p:sp>
        <p:nvSpPr>
          <p:cNvPr id="3" name="Segnaposto contenuto 2"/>
          <p:cNvSpPr>
            <a:spLocks noGrp="1"/>
          </p:cNvSpPr>
          <p:nvPr>
            <p:ph idx="1"/>
          </p:nvPr>
        </p:nvSpPr>
        <p:spPr>
          <a:xfrm>
            <a:off x="457200" y="1124744"/>
            <a:ext cx="8229600" cy="4680520"/>
          </a:xfrm>
        </p:spPr>
        <p:txBody>
          <a:bodyPr>
            <a:normAutofit fontScale="85000" lnSpcReduction="10000"/>
          </a:bodyPr>
          <a:lstStyle/>
          <a:p>
            <a:pPr marL="0" indent="0" algn="just">
              <a:buNone/>
            </a:pP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Qui si sta bloccando il Paese. Abbiamo la responsabilità di dirlo. E si sta bloccando per la burocrazia. Le risorse ci sono ma non si spendono perché </a:t>
            </a:r>
            <a:r>
              <a:rPr lang="it-IT" i="1" dirty="0">
                <a:solidFill>
                  <a:srgbClr val="FF0000"/>
                </a:solidFill>
                <a:latin typeface="Times New Roman" panose="02020603050405020304" pitchFamily="18" charset="0"/>
                <a:cs typeface="Times New Roman" panose="02020603050405020304" pitchFamily="18" charset="0"/>
              </a:rPr>
              <a:t>il codice appalti è fatto male, è complicato e farraginoso</a:t>
            </a:r>
            <a:r>
              <a:rPr lang="it-IT" i="1" dirty="0">
                <a:latin typeface="Times New Roman" panose="02020603050405020304" pitchFamily="18" charset="0"/>
                <a:cs typeface="Times New Roman" panose="02020603050405020304" pitchFamily="18" charset="0"/>
              </a:rPr>
              <a:t>. Lo diciamo da tempo. </a:t>
            </a:r>
            <a:r>
              <a:rPr lang="it-IT" i="1" dirty="0">
                <a:solidFill>
                  <a:srgbClr val="FF0000"/>
                </a:solidFill>
                <a:latin typeface="Times New Roman" panose="02020603050405020304" pitchFamily="18" charset="0"/>
                <a:cs typeface="Times New Roman" panose="02020603050405020304" pitchFamily="18" charset="0"/>
              </a:rPr>
              <a:t>I funzionari comunali non fanno le gare perché hanno paura </a:t>
            </a:r>
            <a:r>
              <a:rPr lang="it-IT" i="1" dirty="0">
                <a:latin typeface="Times New Roman" panose="02020603050405020304" pitchFamily="18" charset="0"/>
                <a:cs typeface="Times New Roman" panose="02020603050405020304" pitchFamily="18" charset="0"/>
              </a:rPr>
              <a:t>delle verifiche della Corte dei Conti. Sappiamo che gli enti locali non spendono risorse per questo motivo. Ma non possiamo restare i soli a dirlo: anche i Comuni devono prendere posizione, devono fare sentire la loro voce. Nel 2017 gli enti locali hanno speso il 7,4% in meno rispetto all'anno prima</a:t>
            </a:r>
            <a:r>
              <a:rPr lang="it-IT" dirty="0">
                <a:latin typeface="Times New Roman" panose="02020603050405020304" pitchFamily="18" charset="0"/>
                <a:cs typeface="Times New Roman" panose="02020603050405020304" pitchFamily="18" charset="0"/>
              </a:rPr>
              <a:t>» </a:t>
            </a:r>
            <a:r>
              <a:rPr lang="it-IT" sz="2400" dirty="0">
                <a:latin typeface="Times New Roman" panose="02020603050405020304" pitchFamily="18" charset="0"/>
                <a:cs typeface="Times New Roman" panose="02020603050405020304" pitchFamily="18" charset="0"/>
              </a:rPr>
              <a:t>(Buia, presidente ANCE, 11 aprile 2018).</a:t>
            </a:r>
          </a:p>
        </p:txBody>
      </p:sp>
    </p:spTree>
    <p:extLst>
      <p:ext uri="{BB962C8B-B14F-4D97-AF65-F5344CB8AC3E}">
        <p14:creationId xmlns:p14="http://schemas.microsoft.com/office/powerpoint/2010/main" val="4205849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a:extLst>
              <a:ext uri="{FF2B5EF4-FFF2-40B4-BE49-F238E27FC236}">
                <a16:creationId xmlns:a16="http://schemas.microsoft.com/office/drawing/2014/main" id="{08F6F5A7-C06E-4697-8BCD-72E56C928521}"/>
              </a:ext>
            </a:extLst>
          </p:cNvPr>
          <p:cNvSpPr>
            <a:spLocks noGrp="1"/>
          </p:cNvSpPr>
          <p:nvPr>
            <p:ph type="title"/>
          </p:nvPr>
        </p:nvSpPr>
        <p:spPr/>
        <p:txBody>
          <a:bodyPr/>
          <a:lstStyle/>
          <a:p>
            <a:pPr eaLnBrk="1" hangingPunct="1"/>
            <a:r>
              <a:rPr lang="it-IT" altLang="it-IT" sz="1800" b="1">
                <a:latin typeface="Times New Roman" panose="02020603050405020304" pitchFamily="18" charset="0"/>
                <a:cs typeface="Times New Roman" panose="02020603050405020304" pitchFamily="18" charset="0"/>
              </a:rPr>
              <a:t>UNITÀ ORGANIZZATIVA</a:t>
            </a:r>
            <a:endParaRPr lang="it-IT" altLang="it-IT" sz="1800"/>
          </a:p>
        </p:txBody>
      </p:sp>
      <p:sp>
        <p:nvSpPr>
          <p:cNvPr id="3" name="Segnaposto contenuto 2">
            <a:extLst>
              <a:ext uri="{FF2B5EF4-FFF2-40B4-BE49-F238E27FC236}">
                <a16:creationId xmlns:a16="http://schemas.microsoft.com/office/drawing/2014/main" id="{1B08500B-0E71-4AD1-BA7A-92F6AB049393}"/>
              </a:ext>
            </a:extLst>
          </p:cNvPr>
          <p:cNvSpPr>
            <a:spLocks noGrp="1"/>
          </p:cNvSpPr>
          <p:nvPr>
            <p:ph idx="1"/>
          </p:nvPr>
        </p:nvSpPr>
        <p:spPr>
          <a:xfrm>
            <a:off x="457200" y="1268413"/>
            <a:ext cx="8229600" cy="4857750"/>
          </a:xfrm>
        </p:spPr>
        <p:txBody>
          <a:bodyPr/>
          <a:lstStyle/>
          <a:p>
            <a:pPr algn="ctr" eaLnBrk="1" hangingPunct="1">
              <a:buFont typeface="Arial" charset="0"/>
              <a:buNone/>
              <a:defRPr/>
            </a:pPr>
            <a:r>
              <a:rPr lang="it-IT" sz="2500" b="1" dirty="0">
                <a:latin typeface="Times New Roman" pitchFamily="18" charset="0"/>
                <a:cs typeface="Times New Roman" pitchFamily="18" charset="0"/>
              </a:rPr>
              <a:t>Art. 4 (Unità organizzativa responsabile del procedimento)</a:t>
            </a:r>
            <a:endParaRPr lang="it-IT" sz="2500" dirty="0">
              <a:latin typeface="Times New Roman" pitchFamily="18" charset="0"/>
              <a:cs typeface="Times New Roman" pitchFamily="18" charset="0"/>
            </a:endParaRPr>
          </a:p>
          <a:p>
            <a:pPr marL="457200" indent="-457200" algn="just" eaLnBrk="1" hangingPunct="1">
              <a:buFont typeface="Arial" charset="0"/>
              <a:buAutoNum type="arabicPeriod"/>
              <a:defRPr/>
            </a:pPr>
            <a:r>
              <a:rPr lang="it-IT" sz="2500" dirty="0">
                <a:latin typeface="Times New Roman" pitchFamily="18" charset="0"/>
                <a:cs typeface="Times New Roman" pitchFamily="18" charset="0"/>
              </a:rPr>
              <a:t>Ove non sia già direttamente stabilito per legge o per regolamento, le pubbliche amministrazioni sono tenute a determinare </a:t>
            </a:r>
            <a:r>
              <a:rPr lang="it-IT" sz="2500" u="sng" dirty="0">
                <a:latin typeface="Times New Roman" pitchFamily="18" charset="0"/>
                <a:cs typeface="Times New Roman" pitchFamily="18" charset="0"/>
              </a:rPr>
              <a:t>per ciascun tipo di procedimento</a:t>
            </a:r>
            <a:r>
              <a:rPr lang="it-IT" sz="2500" dirty="0">
                <a:latin typeface="Times New Roman" pitchFamily="18" charset="0"/>
                <a:cs typeface="Times New Roman" pitchFamily="18" charset="0"/>
              </a:rPr>
              <a:t> relativo ad atti di loro competenza l’</a:t>
            </a:r>
            <a:r>
              <a:rPr lang="it-IT" sz="2500" b="1" u="sng" dirty="0">
                <a:latin typeface="Times New Roman" pitchFamily="18" charset="0"/>
                <a:cs typeface="Times New Roman" pitchFamily="18" charset="0"/>
              </a:rPr>
              <a:t>unità organizzativa </a:t>
            </a:r>
            <a:r>
              <a:rPr lang="it-IT" sz="2500" dirty="0">
                <a:latin typeface="Times New Roman" pitchFamily="18" charset="0"/>
                <a:cs typeface="Times New Roman" pitchFamily="18" charset="0"/>
              </a:rPr>
              <a:t>responsabile della istruttoria e di ogni altro adempimento procedimentale, nonché dell’adozione del provvedimento finale.</a:t>
            </a:r>
          </a:p>
          <a:p>
            <a:pPr marL="457200" indent="-457200" algn="just" eaLnBrk="1" hangingPunct="1">
              <a:buFont typeface="Arial" charset="0"/>
              <a:buAutoNum type="arabicPeriod"/>
              <a:defRPr/>
            </a:pPr>
            <a:r>
              <a:rPr lang="it-IT" sz="2500" dirty="0">
                <a:latin typeface="Times New Roman" pitchFamily="18" charset="0"/>
                <a:cs typeface="Times New Roman" pitchFamily="18" charset="0"/>
              </a:rPr>
              <a:t>Le disposizioni adottate ai sensi del comma 1 sono rese pubbliche secondo quanto previsto dai singoli ordinamenti.</a:t>
            </a:r>
          </a:p>
          <a:p>
            <a:pPr algn="ctr" eaLnBrk="1" hangingPunct="1">
              <a:buFont typeface="Arial" charset="0"/>
              <a:buNone/>
              <a:defRPr/>
            </a:pPr>
            <a:r>
              <a:rPr lang="it-IT" sz="2400" dirty="0">
                <a:latin typeface="Times New Roman" pitchFamily="18" charset="0"/>
                <a:cs typeface="Times New Roman" pitchFamily="18" charset="0"/>
              </a:rPr>
              <a:t>ORGANIZZAZIONE PROCEDIMENTALE</a:t>
            </a:r>
          </a:p>
        </p:txBody>
      </p:sp>
    </p:spTree>
    <p:extLst>
      <p:ext uri="{BB962C8B-B14F-4D97-AF65-F5344CB8AC3E}">
        <p14:creationId xmlns:p14="http://schemas.microsoft.com/office/powerpoint/2010/main" val="3354100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a:extLst>
              <a:ext uri="{FF2B5EF4-FFF2-40B4-BE49-F238E27FC236}">
                <a16:creationId xmlns:a16="http://schemas.microsoft.com/office/drawing/2014/main" id="{4EE06AC0-F921-4A91-9B7C-E8F17218778C}"/>
              </a:ext>
            </a:extLst>
          </p:cNvPr>
          <p:cNvSpPr>
            <a:spLocks noGrp="1"/>
          </p:cNvSpPr>
          <p:nvPr>
            <p:ph type="title"/>
          </p:nvPr>
        </p:nvSpPr>
        <p:spPr/>
        <p:txBody>
          <a:bodyPr/>
          <a:lstStyle/>
          <a:p>
            <a:pPr eaLnBrk="1" hangingPunct="1"/>
            <a:r>
              <a:rPr lang="it-IT" altLang="it-IT" sz="1800" b="1" dirty="0">
                <a:latin typeface="Times New Roman" panose="02020603050405020304" pitchFamily="18" charset="0"/>
                <a:cs typeface="Times New Roman" panose="02020603050405020304" pitchFamily="18" charset="0"/>
              </a:rPr>
              <a:t>RESPONSABILE DEL PROCEDIMENTO</a:t>
            </a:r>
          </a:p>
        </p:txBody>
      </p:sp>
      <p:sp>
        <p:nvSpPr>
          <p:cNvPr id="10243" name="Segnaposto contenuto 2">
            <a:extLst>
              <a:ext uri="{FF2B5EF4-FFF2-40B4-BE49-F238E27FC236}">
                <a16:creationId xmlns:a16="http://schemas.microsoft.com/office/drawing/2014/main" id="{B1C6519C-490B-4F76-96F8-629D8F113964}"/>
              </a:ext>
            </a:extLst>
          </p:cNvPr>
          <p:cNvSpPr>
            <a:spLocks noGrp="1"/>
          </p:cNvSpPr>
          <p:nvPr>
            <p:ph idx="1"/>
          </p:nvPr>
        </p:nvSpPr>
        <p:spPr>
          <a:xfrm>
            <a:off x="457200" y="1125538"/>
            <a:ext cx="8229600" cy="5327650"/>
          </a:xfrm>
        </p:spPr>
        <p:txBody>
          <a:bodyPr/>
          <a:lstStyle/>
          <a:p>
            <a:pPr algn="ctr" eaLnBrk="1" hangingPunct="1">
              <a:buFont typeface="Arial" panose="020B0604020202020204" pitchFamily="34" charset="0"/>
              <a:buNone/>
            </a:pPr>
            <a:r>
              <a:rPr lang="it-IT" altLang="it-IT" sz="2400" b="1" dirty="0">
                <a:latin typeface="Times New Roman" panose="02020603050405020304" pitchFamily="18" charset="0"/>
                <a:cs typeface="Times New Roman" panose="02020603050405020304" pitchFamily="18" charset="0"/>
              </a:rPr>
              <a:t>Art. 5 (Responsabile del procedimento)</a:t>
            </a:r>
            <a:endParaRPr lang="it-IT" altLang="it-IT" sz="2400" dirty="0">
              <a:latin typeface="Times New Roman" panose="02020603050405020304" pitchFamily="18" charset="0"/>
              <a:cs typeface="Times New Roman" panose="02020603050405020304" pitchFamily="18" charset="0"/>
            </a:endParaRPr>
          </a:p>
          <a:p>
            <a:pPr algn="just" eaLnBrk="1" hangingPunct="1">
              <a:buFont typeface="Arial" panose="020B0604020202020204" pitchFamily="34" charset="0"/>
              <a:buNone/>
            </a:pPr>
            <a:r>
              <a:rPr lang="it-IT" altLang="it-IT" sz="2400" dirty="0">
                <a:latin typeface="Times New Roman" panose="02020603050405020304" pitchFamily="18" charset="0"/>
                <a:cs typeface="Times New Roman" panose="02020603050405020304" pitchFamily="18" charset="0"/>
              </a:rPr>
              <a:t>1. Il dirigente di ciascuna unità organizzativa provvede ad assegnare a sé o ad altro dipendente addetto all’unità la responsabilità della istruttoria e di ogni altro adempimento inerente il singolo procedimento nonché, eventualmente, dell’adozione del provvedimento finale.</a:t>
            </a:r>
          </a:p>
          <a:p>
            <a:pPr algn="just" eaLnBrk="1" hangingPunct="1">
              <a:buFont typeface="Arial" panose="020B0604020202020204" pitchFamily="34" charset="0"/>
              <a:buNone/>
            </a:pPr>
            <a:r>
              <a:rPr lang="it-IT" altLang="it-IT" sz="2400" dirty="0">
                <a:latin typeface="Times New Roman" panose="02020603050405020304" pitchFamily="18" charset="0"/>
                <a:cs typeface="Times New Roman" panose="02020603050405020304" pitchFamily="18" charset="0"/>
              </a:rPr>
              <a:t>2. Fino a quando non sia effettuata l’assegnazione di cui al comma 1, è considerato responsabile del singolo procedimento il funzionario preposto alla unità organizzativa determinata a norma del comma 1 dell’articolo 4.</a:t>
            </a:r>
          </a:p>
          <a:p>
            <a:pPr algn="just" eaLnBrk="1" hangingPunct="1">
              <a:buFont typeface="Arial" panose="020B0604020202020204" pitchFamily="34" charset="0"/>
              <a:buNone/>
            </a:pPr>
            <a:r>
              <a:rPr lang="it-IT" altLang="it-IT" sz="2400" dirty="0">
                <a:latin typeface="Times New Roman" panose="02020603050405020304" pitchFamily="18" charset="0"/>
                <a:cs typeface="Times New Roman" panose="02020603050405020304" pitchFamily="18" charset="0"/>
              </a:rPr>
              <a:t>3. L’unità organizzativa competente e il nominativo del responsabile del procedimento sono comunicati ai soggetti di cui all’articolo 7 e, a richiesta, a chiunque vi abbia interesse.</a:t>
            </a:r>
          </a:p>
          <a:p>
            <a:pPr algn="just" eaLnBrk="1" hangingPunct="1">
              <a:buFont typeface="Arial" panose="020B0604020202020204" pitchFamily="34" charset="0"/>
              <a:buNone/>
            </a:pPr>
            <a:endParaRPr lang="it-IT" altLang="it-IT" sz="2000" dirty="0"/>
          </a:p>
        </p:txBody>
      </p:sp>
    </p:spTree>
    <p:extLst>
      <p:ext uri="{BB962C8B-B14F-4D97-AF65-F5344CB8AC3E}">
        <p14:creationId xmlns:p14="http://schemas.microsoft.com/office/powerpoint/2010/main" val="2496361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a:extLst>
              <a:ext uri="{FF2B5EF4-FFF2-40B4-BE49-F238E27FC236}">
                <a16:creationId xmlns:a16="http://schemas.microsoft.com/office/drawing/2014/main" id="{60E2A1B8-CCC0-4810-9D9F-109BACC466DF}"/>
              </a:ext>
            </a:extLst>
          </p:cNvPr>
          <p:cNvSpPr>
            <a:spLocks noGrp="1"/>
          </p:cNvSpPr>
          <p:nvPr>
            <p:ph type="title"/>
          </p:nvPr>
        </p:nvSpPr>
        <p:spPr/>
        <p:txBody>
          <a:bodyPr/>
          <a:lstStyle/>
          <a:p>
            <a:pPr eaLnBrk="1" hangingPunct="1"/>
            <a:r>
              <a:rPr lang="it-IT" altLang="it-IT" sz="1800" b="1" dirty="0">
                <a:latin typeface="Times New Roman" panose="02020603050405020304" pitchFamily="18" charset="0"/>
                <a:cs typeface="Times New Roman" panose="02020603050405020304" pitchFamily="18" charset="0"/>
              </a:rPr>
              <a:t>RESPONSABILE DEL PROCEDIMENTO</a:t>
            </a:r>
            <a:endParaRPr lang="it-IT" altLang="it-IT" sz="1800" dirty="0">
              <a:latin typeface="Times New Roman" panose="02020603050405020304" pitchFamily="18" charset="0"/>
              <a:cs typeface="Times New Roman" panose="02020603050405020304" pitchFamily="18" charset="0"/>
            </a:endParaRPr>
          </a:p>
        </p:txBody>
      </p:sp>
      <p:sp>
        <p:nvSpPr>
          <p:cNvPr id="12291" name="Segnaposto contenuto 2">
            <a:extLst>
              <a:ext uri="{FF2B5EF4-FFF2-40B4-BE49-F238E27FC236}">
                <a16:creationId xmlns:a16="http://schemas.microsoft.com/office/drawing/2014/main" id="{AEE8D4DD-8B56-4D19-8FE4-77D284B3ED63}"/>
              </a:ext>
            </a:extLst>
          </p:cNvPr>
          <p:cNvSpPr>
            <a:spLocks noGrp="1"/>
          </p:cNvSpPr>
          <p:nvPr>
            <p:ph idx="1"/>
          </p:nvPr>
        </p:nvSpPr>
        <p:spPr>
          <a:xfrm>
            <a:off x="457200" y="1196981"/>
            <a:ext cx="8229600" cy="5256213"/>
          </a:xfrm>
        </p:spPr>
        <p:txBody>
          <a:bodyPr/>
          <a:lstStyle/>
          <a:p>
            <a:pPr algn="just" eaLnBrk="1" hangingPunct="1">
              <a:buFont typeface="Arial" panose="020B0604020202020204" pitchFamily="34" charset="0"/>
              <a:buNone/>
            </a:pPr>
            <a:r>
              <a:rPr lang="it-IT" altLang="it-IT" sz="2400" b="1" dirty="0">
                <a:latin typeface="Times New Roman" panose="02020603050405020304" pitchFamily="18" charset="0"/>
                <a:cs typeface="Times New Roman" panose="02020603050405020304" pitchFamily="18" charset="0"/>
              </a:rPr>
              <a:t>Effetti della mancata nomina del responsabile del procedimento</a:t>
            </a:r>
            <a:r>
              <a:rPr lang="it-IT" altLang="it-IT" sz="2400" dirty="0">
                <a:latin typeface="Times New Roman" panose="02020603050405020304" pitchFamily="18" charset="0"/>
                <a:cs typeface="Times New Roman" panose="02020603050405020304" pitchFamily="18" charset="0"/>
              </a:rPr>
              <a:t>:</a:t>
            </a:r>
          </a:p>
          <a:p>
            <a:pPr algn="just" eaLnBrk="1" hangingPunct="1">
              <a:buFont typeface="Arial" panose="020B0604020202020204" pitchFamily="34" charset="0"/>
              <a:buNone/>
            </a:pPr>
            <a:r>
              <a:rPr lang="it-IT" altLang="it-IT" sz="2400" dirty="0">
                <a:latin typeface="Times New Roman" panose="02020603050405020304" pitchFamily="18" charset="0"/>
                <a:cs typeface="Times New Roman" panose="02020603050405020304" pitchFamily="18" charset="0"/>
              </a:rPr>
              <a:t>“ </a:t>
            </a:r>
            <a:r>
              <a:rPr lang="it-IT" altLang="it-IT" sz="2400" i="1" u="sng" dirty="0">
                <a:latin typeface="Times New Roman" panose="02020603050405020304" pitchFamily="18" charset="0"/>
                <a:cs typeface="Times New Roman" panose="02020603050405020304" pitchFamily="18" charset="0"/>
              </a:rPr>
              <a:t>La mancata indicazione del nominativo del responsabile del procedimento</a:t>
            </a:r>
            <a:r>
              <a:rPr lang="it-IT" altLang="it-IT" sz="2400" i="1" dirty="0">
                <a:latin typeface="Times New Roman" panose="02020603050405020304" pitchFamily="18" charset="0"/>
                <a:cs typeface="Times New Roman" panose="02020603050405020304" pitchFamily="18" charset="0"/>
              </a:rPr>
              <a:t> ex art. 4 comma 1 della legge n. 241/1990  costituisce in linea di principio (e cioè salve le ipotesi in cui sia dimostrato un concreto pregiudizio) </a:t>
            </a:r>
            <a:r>
              <a:rPr lang="it-IT" altLang="it-IT" sz="2400" b="1" i="1" dirty="0">
                <a:latin typeface="Times New Roman" panose="02020603050405020304" pitchFamily="18" charset="0"/>
                <a:cs typeface="Times New Roman" panose="02020603050405020304" pitchFamily="18" charset="0"/>
              </a:rPr>
              <a:t>semplice irregolarità</a:t>
            </a:r>
            <a:r>
              <a:rPr lang="it-IT" altLang="it-IT" sz="2400" i="1" dirty="0">
                <a:latin typeface="Times New Roman" panose="02020603050405020304" pitchFamily="18" charset="0"/>
                <a:cs typeface="Times New Roman" panose="02020603050405020304" pitchFamily="18" charset="0"/>
              </a:rPr>
              <a:t>, che non refluisce in illegittimità del provvedimento finale. Trova infatti applicazione la norma suppletiva recata dal successivo art. 5, comma 2, della stessa legge secondo il quale, in difetto di tale designazione, è considerato responsabile del singolo procedimento il funzionario preposto all'unità organizzativa competente</a:t>
            </a:r>
            <a:r>
              <a:rPr lang="it-IT" altLang="it-IT" sz="2400" dirty="0">
                <a:latin typeface="Times New Roman" panose="02020603050405020304" pitchFamily="18" charset="0"/>
                <a:cs typeface="Times New Roman" panose="02020603050405020304" pitchFamily="18" charset="0"/>
              </a:rPr>
              <a:t>” (</a:t>
            </a:r>
            <a:r>
              <a:rPr lang="it-IT" altLang="it-IT" sz="2400" dirty="0" err="1">
                <a:latin typeface="Times New Roman" panose="02020603050405020304" pitchFamily="18" charset="0"/>
                <a:cs typeface="Times New Roman" panose="02020603050405020304" pitchFamily="18" charset="0"/>
              </a:rPr>
              <a:t>CdS</a:t>
            </a:r>
            <a:r>
              <a:rPr lang="it-IT" altLang="it-IT" sz="2400" dirty="0">
                <a:latin typeface="Times New Roman" panose="02020603050405020304" pitchFamily="18" charset="0"/>
                <a:cs typeface="Times New Roman" panose="02020603050405020304" pitchFamily="18" charset="0"/>
              </a:rPr>
              <a:t>, sez. IV^, n. 2.941/2012).</a:t>
            </a:r>
          </a:p>
          <a:p>
            <a:pPr eaLnBrk="1" hangingPunct="1">
              <a:buFont typeface="Arial" panose="020B0604020202020204" pitchFamily="34" charset="0"/>
              <a:buNone/>
            </a:pPr>
            <a:endParaRPr lang="it-IT" altLang="it-IT" dirty="0"/>
          </a:p>
        </p:txBody>
      </p:sp>
    </p:spTree>
    <p:extLst>
      <p:ext uri="{BB962C8B-B14F-4D97-AF65-F5344CB8AC3E}">
        <p14:creationId xmlns:p14="http://schemas.microsoft.com/office/powerpoint/2010/main" val="812556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a:extLst>
              <a:ext uri="{FF2B5EF4-FFF2-40B4-BE49-F238E27FC236}">
                <a16:creationId xmlns:a16="http://schemas.microsoft.com/office/drawing/2014/main" id="{6D25254D-7DF7-4786-BA98-CE2BBAFF6220}"/>
              </a:ext>
            </a:extLst>
          </p:cNvPr>
          <p:cNvSpPr>
            <a:spLocks noGrp="1"/>
          </p:cNvSpPr>
          <p:nvPr>
            <p:ph type="title"/>
          </p:nvPr>
        </p:nvSpPr>
        <p:spPr/>
        <p:txBody>
          <a:bodyPr/>
          <a:lstStyle/>
          <a:p>
            <a:pPr eaLnBrk="1" hangingPunct="1"/>
            <a:r>
              <a:rPr lang="it-IT" altLang="it-IT" sz="1800" b="1" dirty="0">
                <a:latin typeface="Times New Roman" panose="02020603050405020304" pitchFamily="18" charset="0"/>
                <a:cs typeface="Times New Roman" panose="02020603050405020304" pitchFamily="18" charset="0"/>
              </a:rPr>
              <a:t>RESPONSABILE DEL PROCEDIMENTO</a:t>
            </a:r>
            <a:endParaRPr lang="it-IT" altLang="it-IT" sz="1800" dirty="0">
              <a:latin typeface="Times New Roman" panose="02020603050405020304" pitchFamily="18" charset="0"/>
              <a:cs typeface="Times New Roman" panose="02020603050405020304" pitchFamily="18" charset="0"/>
            </a:endParaRPr>
          </a:p>
        </p:txBody>
      </p:sp>
      <p:sp>
        <p:nvSpPr>
          <p:cNvPr id="13315" name="Segnaposto contenuto 2">
            <a:extLst>
              <a:ext uri="{FF2B5EF4-FFF2-40B4-BE49-F238E27FC236}">
                <a16:creationId xmlns:a16="http://schemas.microsoft.com/office/drawing/2014/main" id="{F1F6B01B-BEEE-4F84-99A4-6E70539801CE}"/>
              </a:ext>
            </a:extLst>
          </p:cNvPr>
          <p:cNvSpPr>
            <a:spLocks noGrp="1"/>
          </p:cNvSpPr>
          <p:nvPr>
            <p:ph idx="1"/>
          </p:nvPr>
        </p:nvSpPr>
        <p:spPr>
          <a:xfrm>
            <a:off x="457200" y="1052513"/>
            <a:ext cx="8229600" cy="5073650"/>
          </a:xfrm>
        </p:spPr>
        <p:txBody>
          <a:bodyPr/>
          <a:lstStyle/>
          <a:p>
            <a:pPr algn="just" eaLnBrk="1" hangingPunct="1">
              <a:buFont typeface="Arial" panose="020B0604020202020204" pitchFamily="34" charset="0"/>
              <a:buNone/>
            </a:pPr>
            <a:r>
              <a:rPr lang="it-IT" altLang="it-IT" sz="2400" dirty="0">
                <a:latin typeface="Times New Roman" panose="02020603050405020304" pitchFamily="18" charset="0"/>
                <a:cs typeface="Times New Roman" panose="02020603050405020304" pitchFamily="18" charset="0"/>
              </a:rPr>
              <a:t>LA DESIGNAZIONE DEL RESPONSABILE DEL PROCEDIMENTO PUÒ ESSERE ESTESA A PIÙ PROCEDIMENTI?   </a:t>
            </a:r>
            <a:r>
              <a:rPr lang="it-IT" altLang="it-IT" sz="2400" b="1" dirty="0">
                <a:latin typeface="Times New Roman" panose="02020603050405020304" pitchFamily="18" charset="0"/>
                <a:cs typeface="Times New Roman" panose="02020603050405020304" pitchFamily="18" charset="0"/>
              </a:rPr>
              <a:t>SI</a:t>
            </a:r>
          </a:p>
          <a:p>
            <a:pPr algn="just" eaLnBrk="1" hangingPunct="1">
              <a:buFont typeface="Arial" panose="020B0604020202020204" pitchFamily="34" charset="0"/>
              <a:buNone/>
            </a:pPr>
            <a:r>
              <a:rPr lang="it-IT" altLang="it-IT" sz="2400" dirty="0">
                <a:latin typeface="Times New Roman" panose="02020603050405020304" pitchFamily="18" charset="0"/>
                <a:cs typeface="Times New Roman" panose="02020603050405020304" pitchFamily="18" charset="0"/>
              </a:rPr>
              <a:t>“</a:t>
            </a:r>
            <a:r>
              <a:rPr lang="it-IT" altLang="it-IT" sz="2400" i="1" dirty="0">
                <a:latin typeface="Times New Roman" panose="02020603050405020304" pitchFamily="18" charset="0"/>
                <a:cs typeface="Times New Roman" panose="02020603050405020304" pitchFamily="18" charset="0"/>
              </a:rPr>
              <a:t>La ratio sottesa all’individuazione del responsabile del procedimento non è in alcun modo compromessa ove la designazione effettuata dal dirigente dell’unità organizzativa riguardi, non un determinato procedimento, ma </a:t>
            </a:r>
            <a:r>
              <a:rPr lang="it-IT" altLang="it-IT" sz="2400" i="1" u="sng" dirty="0">
                <a:latin typeface="Times New Roman" panose="02020603050405020304" pitchFamily="18" charset="0"/>
                <a:cs typeface="Times New Roman" panose="02020603050405020304" pitchFamily="18" charset="0"/>
              </a:rPr>
              <a:t>tutti i procedimenti relativi ad una delle materie rientranti nella competenza dell’ufficio</a:t>
            </a:r>
            <a:r>
              <a:rPr lang="it-IT" altLang="it-IT" sz="2400" i="1" dirty="0">
                <a:latin typeface="Times New Roman" panose="02020603050405020304" pitchFamily="18" charset="0"/>
                <a:cs typeface="Times New Roman" panose="02020603050405020304" pitchFamily="18" charset="0"/>
              </a:rPr>
              <a:t>. Anzi, una designazione generale siffatta, in quanto ancorata al criterio oggettivo della materia, garantisce il rispetto del principio di imparzialità più e meglio delle designazioni svolte caso per caso</a:t>
            </a:r>
            <a:r>
              <a:rPr lang="it-IT" altLang="it-IT" sz="2400" dirty="0">
                <a:latin typeface="Times New Roman" panose="02020603050405020304" pitchFamily="18" charset="0"/>
                <a:cs typeface="Times New Roman" panose="02020603050405020304" pitchFamily="18" charset="0"/>
              </a:rPr>
              <a:t>” (Tar Liguria n. 979/2006).</a:t>
            </a:r>
          </a:p>
        </p:txBody>
      </p:sp>
    </p:spTree>
    <p:extLst>
      <p:ext uri="{BB962C8B-B14F-4D97-AF65-F5344CB8AC3E}">
        <p14:creationId xmlns:p14="http://schemas.microsoft.com/office/powerpoint/2010/main" val="4215638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a:extLst>
              <a:ext uri="{FF2B5EF4-FFF2-40B4-BE49-F238E27FC236}">
                <a16:creationId xmlns:a16="http://schemas.microsoft.com/office/drawing/2014/main" id="{A9CD5210-92BD-42BB-9835-A58D701C5DEA}"/>
              </a:ext>
            </a:extLst>
          </p:cNvPr>
          <p:cNvSpPr>
            <a:spLocks noGrp="1"/>
          </p:cNvSpPr>
          <p:nvPr>
            <p:ph type="title"/>
          </p:nvPr>
        </p:nvSpPr>
        <p:spPr/>
        <p:txBody>
          <a:bodyPr/>
          <a:lstStyle/>
          <a:p>
            <a:pPr eaLnBrk="1" hangingPunct="1"/>
            <a:r>
              <a:rPr lang="it-IT" altLang="it-IT" sz="1800" b="1" dirty="0">
                <a:latin typeface="Times New Roman" panose="02020603050405020304" pitchFamily="18" charset="0"/>
                <a:cs typeface="Times New Roman" panose="02020603050405020304" pitchFamily="18" charset="0"/>
              </a:rPr>
              <a:t>RESPONSABILE DEL PROCEDIMENTO</a:t>
            </a:r>
            <a:endParaRPr lang="it-IT" altLang="it-IT" sz="1800" dirty="0">
              <a:latin typeface="Times New Roman" panose="02020603050405020304" pitchFamily="18" charset="0"/>
              <a:cs typeface="Times New Roman" panose="02020603050405020304" pitchFamily="18" charset="0"/>
            </a:endParaRPr>
          </a:p>
        </p:txBody>
      </p:sp>
      <p:sp>
        <p:nvSpPr>
          <p:cNvPr id="14339" name="Segnaposto contenuto 2">
            <a:extLst>
              <a:ext uri="{FF2B5EF4-FFF2-40B4-BE49-F238E27FC236}">
                <a16:creationId xmlns:a16="http://schemas.microsoft.com/office/drawing/2014/main" id="{34755EF9-3700-4615-B080-77E85F9B3E69}"/>
              </a:ext>
            </a:extLst>
          </p:cNvPr>
          <p:cNvSpPr>
            <a:spLocks noGrp="1"/>
          </p:cNvSpPr>
          <p:nvPr>
            <p:ph idx="1"/>
          </p:nvPr>
        </p:nvSpPr>
        <p:spPr>
          <a:xfrm>
            <a:off x="457200" y="1196975"/>
            <a:ext cx="8229600" cy="4929188"/>
          </a:xfrm>
        </p:spPr>
        <p:txBody>
          <a:bodyPr/>
          <a:lstStyle/>
          <a:p>
            <a:pPr algn="just" eaLnBrk="1" hangingPunct="1">
              <a:buFont typeface="Arial" panose="020B0604020202020204" pitchFamily="34" charset="0"/>
              <a:buNone/>
            </a:pPr>
            <a:r>
              <a:rPr lang="it-IT" altLang="it-IT" sz="2600" dirty="0">
                <a:latin typeface="Times New Roman" panose="02020603050405020304" pitchFamily="18" charset="0"/>
                <a:cs typeface="Times New Roman" panose="02020603050405020304" pitchFamily="18" charset="0"/>
              </a:rPr>
              <a:t>POSSONO COESISTERE PIÙ RESPONSABILI DEL PROCEDIMENTO?  </a:t>
            </a:r>
            <a:r>
              <a:rPr lang="it-IT" altLang="it-IT" sz="2600" i="1" dirty="0">
                <a:latin typeface="Times New Roman" panose="02020603050405020304" pitchFamily="18" charset="0"/>
                <a:cs typeface="Times New Roman" panose="02020603050405020304" pitchFamily="18" charset="0"/>
              </a:rPr>
              <a:t>TESI POSITIVA:  </a:t>
            </a:r>
            <a:r>
              <a:rPr lang="it-IT" altLang="it-IT" sz="2600" dirty="0">
                <a:latin typeface="Times New Roman" panose="02020603050405020304" pitchFamily="18" charset="0"/>
                <a:cs typeface="Times New Roman" panose="02020603050405020304" pitchFamily="18" charset="0"/>
              </a:rPr>
              <a:t>Nel caso in cui il </a:t>
            </a:r>
            <a:r>
              <a:rPr lang="it-IT" altLang="it-IT" sz="2600" u="sng" dirty="0">
                <a:latin typeface="Times New Roman" panose="02020603050405020304" pitchFamily="18" charset="0"/>
                <a:cs typeface="Times New Roman" panose="02020603050405020304" pitchFamily="18" charset="0"/>
              </a:rPr>
              <a:t>procedimento sia articolato in più fasi</a:t>
            </a:r>
            <a:r>
              <a:rPr lang="it-IT" altLang="it-IT" sz="2600" dirty="0">
                <a:latin typeface="Times New Roman" panose="02020603050405020304" pitchFamily="18" charset="0"/>
                <a:cs typeface="Times New Roman" panose="02020603050405020304" pitchFamily="18" charset="0"/>
              </a:rPr>
              <a:t>, potrebbe ipotizzarsi la presenza di più responsabili (Circolare del 5 dicembre 1990 del Ministero della funzione pubblica, n. 58.307). Parte della dottrina ha ritenuto che in tal caso dovrebbero essere individuati più responsabili. Ciò può valere nel caso di PROCEDIMENTI COMPLESSI O ARTICOLATI che coinvolgano molteplici amministrazioni o enti diversi (C.D. PROCEDIMENTI PLURISOGGETTIVATI)</a:t>
            </a:r>
          </a:p>
        </p:txBody>
      </p:sp>
    </p:spTree>
    <p:extLst>
      <p:ext uri="{BB962C8B-B14F-4D97-AF65-F5344CB8AC3E}">
        <p14:creationId xmlns:p14="http://schemas.microsoft.com/office/powerpoint/2010/main" val="1913811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a:extLst>
              <a:ext uri="{FF2B5EF4-FFF2-40B4-BE49-F238E27FC236}">
                <a16:creationId xmlns:a16="http://schemas.microsoft.com/office/drawing/2014/main" id="{3C3B09F2-C001-44CA-969B-A6FAA5CAA999}"/>
              </a:ext>
            </a:extLst>
          </p:cNvPr>
          <p:cNvSpPr>
            <a:spLocks noGrp="1"/>
          </p:cNvSpPr>
          <p:nvPr>
            <p:ph type="title"/>
          </p:nvPr>
        </p:nvSpPr>
        <p:spPr/>
        <p:txBody>
          <a:bodyPr/>
          <a:lstStyle/>
          <a:p>
            <a:pPr eaLnBrk="1" hangingPunct="1"/>
            <a:r>
              <a:rPr lang="it-IT" altLang="it-IT" sz="1800" b="1" dirty="0">
                <a:latin typeface="Times New Roman" panose="02020603050405020304" pitchFamily="18" charset="0"/>
                <a:cs typeface="Times New Roman" panose="02020603050405020304" pitchFamily="18" charset="0"/>
              </a:rPr>
              <a:t>RESPONSABILE DEL PROCEDIMENTO</a:t>
            </a:r>
            <a:endParaRPr lang="it-IT" altLang="it-IT" sz="1800" dirty="0">
              <a:latin typeface="Times New Roman" panose="02020603050405020304" pitchFamily="18" charset="0"/>
              <a:cs typeface="Times New Roman" panose="02020603050405020304" pitchFamily="18" charset="0"/>
            </a:endParaRPr>
          </a:p>
        </p:txBody>
      </p:sp>
      <p:sp>
        <p:nvSpPr>
          <p:cNvPr id="15363" name="Segnaposto contenuto 2">
            <a:extLst>
              <a:ext uri="{FF2B5EF4-FFF2-40B4-BE49-F238E27FC236}">
                <a16:creationId xmlns:a16="http://schemas.microsoft.com/office/drawing/2014/main" id="{B1895616-E782-4FB6-9FCC-BE4FC7389B49}"/>
              </a:ext>
            </a:extLst>
          </p:cNvPr>
          <p:cNvSpPr>
            <a:spLocks noGrp="1"/>
          </p:cNvSpPr>
          <p:nvPr>
            <p:ph idx="1"/>
          </p:nvPr>
        </p:nvSpPr>
        <p:spPr>
          <a:xfrm>
            <a:off x="457200" y="1052519"/>
            <a:ext cx="8229600" cy="5616575"/>
          </a:xfrm>
        </p:spPr>
        <p:txBody>
          <a:bodyPr/>
          <a:lstStyle/>
          <a:p>
            <a:pPr algn="just" eaLnBrk="1" hangingPunct="1">
              <a:buFont typeface="Arial" panose="020B0604020202020204" pitchFamily="34" charset="0"/>
              <a:buNone/>
            </a:pPr>
            <a:r>
              <a:rPr lang="it-IT" altLang="it-IT" sz="2200" dirty="0">
                <a:latin typeface="Times New Roman" panose="02020603050405020304" pitchFamily="18" charset="0"/>
                <a:cs typeface="Times New Roman" panose="02020603050405020304" pitchFamily="18" charset="0"/>
              </a:rPr>
              <a:t>POSSONO COESISTERE PIÙ RESPONSABILI DEL PROCEDIMENTO?  </a:t>
            </a:r>
            <a:r>
              <a:rPr lang="it-IT" altLang="it-IT" sz="2200" b="1" i="1" u="sng" dirty="0">
                <a:latin typeface="Times New Roman" panose="02020603050405020304" pitchFamily="18" charset="0"/>
                <a:cs typeface="Times New Roman" panose="02020603050405020304" pitchFamily="18" charset="0"/>
              </a:rPr>
              <a:t>TESI NEGATIVA</a:t>
            </a:r>
            <a:r>
              <a:rPr lang="it-IT" altLang="it-IT" sz="2200" i="1" dirty="0">
                <a:latin typeface="Times New Roman" panose="02020603050405020304" pitchFamily="18" charset="0"/>
                <a:cs typeface="Times New Roman" panose="02020603050405020304" pitchFamily="18" charset="0"/>
              </a:rPr>
              <a:t>:</a:t>
            </a:r>
            <a:endParaRPr lang="it-IT" altLang="it-IT" sz="2200" dirty="0">
              <a:latin typeface="Times New Roman" panose="02020603050405020304" pitchFamily="18" charset="0"/>
              <a:cs typeface="Times New Roman" panose="02020603050405020304" pitchFamily="18" charset="0"/>
            </a:endParaRPr>
          </a:p>
          <a:p>
            <a:pPr algn="just" eaLnBrk="1" hangingPunct="1">
              <a:buFont typeface="Arial" panose="020B0604020202020204" pitchFamily="34" charset="0"/>
              <a:buNone/>
            </a:pPr>
            <a:r>
              <a:rPr lang="it-IT" altLang="it-IT" sz="2200" dirty="0">
                <a:latin typeface="Times New Roman" panose="02020603050405020304" pitchFamily="18" charset="0"/>
                <a:cs typeface="Times New Roman" panose="02020603050405020304" pitchFamily="18" charset="0"/>
              </a:rPr>
              <a:t>La moltiplicazione dei soggetti responsabili, tuttavia, appare in contrasto con l’</a:t>
            </a:r>
            <a:r>
              <a:rPr lang="it-IT" altLang="it-IT" sz="2200" u="sng" dirty="0">
                <a:latin typeface="Times New Roman" panose="02020603050405020304" pitchFamily="18" charset="0"/>
                <a:cs typeface="Times New Roman" panose="02020603050405020304" pitchFamily="18" charset="0"/>
              </a:rPr>
              <a:t>esigenza del privato di rapportarsi con un solo soggetto</a:t>
            </a:r>
            <a:r>
              <a:rPr lang="it-IT" altLang="it-IT" sz="2200" dirty="0">
                <a:latin typeface="Times New Roman" panose="02020603050405020304" pitchFamily="18" charset="0"/>
                <a:cs typeface="Times New Roman" panose="02020603050405020304" pitchFamily="18" charset="0"/>
              </a:rPr>
              <a:t>. Nei procedimenti Invero, l’art. 2, c. 1, </a:t>
            </a:r>
            <a:r>
              <a:rPr lang="it-IT" altLang="it-IT" sz="2200" dirty="0" err="1">
                <a:latin typeface="Times New Roman" panose="02020603050405020304" pitchFamily="18" charset="0"/>
                <a:cs typeface="Times New Roman" panose="02020603050405020304" pitchFamily="18" charset="0"/>
              </a:rPr>
              <a:t>lett</a:t>
            </a:r>
            <a:r>
              <a:rPr lang="it-IT" altLang="it-IT" sz="2200" dirty="0">
                <a:latin typeface="Times New Roman" panose="02020603050405020304" pitchFamily="18" charset="0"/>
                <a:cs typeface="Times New Roman" panose="02020603050405020304" pitchFamily="18" charset="0"/>
              </a:rPr>
              <a:t>. d), d.lgs. 165/2001, chiarisce che le p.a. ispirano la loro organizzazione all'imparzialità e alla trasparenza dell'azione amministrativa “</a:t>
            </a:r>
            <a:r>
              <a:rPr lang="it-IT" altLang="it-IT" sz="2200" i="1" dirty="0">
                <a:latin typeface="Times New Roman" panose="02020603050405020304" pitchFamily="18" charset="0"/>
                <a:cs typeface="Times New Roman" panose="02020603050405020304" pitchFamily="18" charset="0"/>
              </a:rPr>
              <a:t>anche attraverso l'istituzione di apposite strutture per l'informazione ai cittadini e </a:t>
            </a:r>
            <a:r>
              <a:rPr lang="it-IT" altLang="it-IT" sz="2200" i="1" u="sng" dirty="0">
                <a:latin typeface="Times New Roman" panose="02020603050405020304" pitchFamily="18" charset="0"/>
                <a:cs typeface="Times New Roman" panose="02020603050405020304" pitchFamily="18" charset="0"/>
              </a:rPr>
              <a:t>attribuzione ad un unico ufficio</a:t>
            </a:r>
            <a:r>
              <a:rPr lang="it-IT" altLang="it-IT" sz="2200" i="1" dirty="0">
                <a:latin typeface="Times New Roman" panose="02020603050405020304" pitchFamily="18" charset="0"/>
                <a:cs typeface="Times New Roman" panose="02020603050405020304" pitchFamily="18" charset="0"/>
              </a:rPr>
              <a:t>, per ciascun procedimento, della responsabilità complessiva dello stesso”.</a:t>
            </a:r>
          </a:p>
          <a:p>
            <a:pPr algn="just" eaLnBrk="1" hangingPunct="1">
              <a:buFont typeface="Arial" panose="020B0604020202020204" pitchFamily="34" charset="0"/>
              <a:buNone/>
            </a:pPr>
            <a:r>
              <a:rPr lang="it-IT" altLang="it-IT" sz="2200" dirty="0">
                <a:latin typeface="Times New Roman" panose="02020603050405020304" pitchFamily="18" charset="0"/>
                <a:cs typeface="Times New Roman" panose="02020603050405020304" pitchFamily="18" charset="0"/>
              </a:rPr>
              <a:t>La responsabilità complessiva del procedimento deve essere attribuita ad un unico ufficio, in quanto il responsabile deve assicurare il coordinamento, l’economicità, la concentrazione e la partecipazione degli interessati e deve assolvere alla finalità di assicurare al cittadino un interlocutore unico e qualificato (</a:t>
            </a:r>
            <a:r>
              <a:rPr lang="it-IT" altLang="it-IT" sz="2200" dirty="0" err="1">
                <a:latin typeface="Times New Roman" panose="02020603050405020304" pitchFamily="18" charset="0"/>
                <a:cs typeface="Times New Roman" panose="02020603050405020304" pitchFamily="18" charset="0"/>
              </a:rPr>
              <a:t>CdS</a:t>
            </a:r>
            <a:r>
              <a:rPr lang="it-IT" altLang="it-IT" sz="2200" dirty="0">
                <a:latin typeface="Times New Roman" panose="02020603050405020304" pitchFamily="18" charset="0"/>
                <a:cs typeface="Times New Roman" panose="02020603050405020304" pitchFamily="18" charset="0"/>
              </a:rPr>
              <a:t>, parere 4 giugno 2001, n. 146).</a:t>
            </a:r>
          </a:p>
          <a:p>
            <a:pPr algn="just" eaLnBrk="1" hangingPunct="1">
              <a:buFont typeface="Arial" panose="020B0604020202020204" pitchFamily="34" charset="0"/>
              <a:buNone/>
            </a:pPr>
            <a:endParaRPr lang="it-IT" alt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5355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a:extLst>
              <a:ext uri="{FF2B5EF4-FFF2-40B4-BE49-F238E27FC236}">
                <a16:creationId xmlns:a16="http://schemas.microsoft.com/office/drawing/2014/main" id="{84861CF1-6CA7-480D-A268-2AE3A49675E4}"/>
              </a:ext>
            </a:extLst>
          </p:cNvPr>
          <p:cNvSpPr>
            <a:spLocks noGrp="1"/>
          </p:cNvSpPr>
          <p:nvPr>
            <p:ph type="title"/>
          </p:nvPr>
        </p:nvSpPr>
        <p:spPr/>
        <p:txBody>
          <a:bodyPr/>
          <a:lstStyle/>
          <a:p>
            <a:pPr eaLnBrk="1" hangingPunct="1"/>
            <a:r>
              <a:rPr lang="it-IT" altLang="it-IT" sz="1800" b="1" dirty="0">
                <a:latin typeface="Times New Roman" panose="02020603050405020304" pitchFamily="18" charset="0"/>
                <a:cs typeface="Times New Roman" panose="02020603050405020304" pitchFamily="18" charset="0"/>
              </a:rPr>
              <a:t>COMPITI DEL RESPONSABILE DEL PROCEDIMENTO</a:t>
            </a:r>
          </a:p>
        </p:txBody>
      </p:sp>
      <p:sp>
        <p:nvSpPr>
          <p:cNvPr id="16387" name="Segnaposto contenuto 2">
            <a:extLst>
              <a:ext uri="{FF2B5EF4-FFF2-40B4-BE49-F238E27FC236}">
                <a16:creationId xmlns:a16="http://schemas.microsoft.com/office/drawing/2014/main" id="{55021687-E251-4090-A7A7-173769CD7713}"/>
              </a:ext>
            </a:extLst>
          </p:cNvPr>
          <p:cNvSpPr>
            <a:spLocks noGrp="1"/>
          </p:cNvSpPr>
          <p:nvPr>
            <p:ph idx="1"/>
          </p:nvPr>
        </p:nvSpPr>
        <p:spPr>
          <a:xfrm>
            <a:off x="457200" y="1052512"/>
            <a:ext cx="8229600" cy="5805488"/>
          </a:xfrm>
        </p:spPr>
        <p:txBody>
          <a:bodyPr>
            <a:normAutofit/>
          </a:bodyPr>
          <a:lstStyle/>
          <a:p>
            <a:pPr algn="ctr" eaLnBrk="1" hangingPunct="1">
              <a:buFont typeface="Arial" panose="020B0604020202020204" pitchFamily="34" charset="0"/>
              <a:buNone/>
            </a:pPr>
            <a:r>
              <a:rPr lang="it-IT" altLang="it-IT" sz="2800" b="1" dirty="0">
                <a:latin typeface="Times New Roman" panose="02020603050405020304" pitchFamily="18" charset="0"/>
                <a:cs typeface="Times New Roman" panose="02020603050405020304" pitchFamily="18" charset="0"/>
              </a:rPr>
              <a:t>Art. 6  Compiti del responsabile del procedimento: </a:t>
            </a:r>
          </a:p>
          <a:p>
            <a:pPr algn="just" eaLnBrk="1" hangingPunct="1">
              <a:buFont typeface="Arial" panose="020B0604020202020204" pitchFamily="34" charset="0"/>
              <a:buNone/>
            </a:pPr>
            <a:r>
              <a:rPr lang="it-IT" altLang="it-IT" sz="2800" dirty="0">
                <a:latin typeface="Times New Roman" panose="02020603050405020304" pitchFamily="18" charset="0"/>
                <a:cs typeface="Times New Roman" panose="02020603050405020304" pitchFamily="18" charset="0"/>
              </a:rPr>
              <a:t>1.  Il responsabile del procedimento:</a:t>
            </a:r>
          </a:p>
          <a:p>
            <a:pPr algn="just" eaLnBrk="1" hangingPunct="1">
              <a:buFont typeface="Arial" panose="020B0604020202020204" pitchFamily="34" charset="0"/>
              <a:buNone/>
            </a:pPr>
            <a:r>
              <a:rPr lang="it-IT" altLang="it-IT" sz="2800" dirty="0">
                <a:latin typeface="Times New Roman" panose="02020603050405020304" pitchFamily="18" charset="0"/>
                <a:cs typeface="Times New Roman" panose="02020603050405020304" pitchFamily="18" charset="0"/>
              </a:rPr>
              <a:t>a)  </a:t>
            </a:r>
            <a:r>
              <a:rPr lang="it-IT" altLang="it-IT" sz="2800" b="1" u="sng" dirty="0">
                <a:solidFill>
                  <a:srgbClr val="FF0000"/>
                </a:solidFill>
                <a:latin typeface="Times New Roman" panose="02020603050405020304" pitchFamily="18" charset="0"/>
                <a:cs typeface="Times New Roman" panose="02020603050405020304" pitchFamily="18" charset="0"/>
              </a:rPr>
              <a:t>valuta</a:t>
            </a:r>
            <a:r>
              <a:rPr lang="it-IT" altLang="it-IT" sz="2800" dirty="0">
                <a:latin typeface="Times New Roman" panose="02020603050405020304" pitchFamily="18" charset="0"/>
                <a:cs typeface="Times New Roman" panose="02020603050405020304" pitchFamily="18" charset="0"/>
              </a:rPr>
              <a:t>, ai fini istruttori, </a:t>
            </a:r>
            <a:r>
              <a:rPr lang="it-IT" altLang="it-IT" sz="2800" dirty="0">
                <a:solidFill>
                  <a:srgbClr val="FF0000"/>
                </a:solidFill>
                <a:latin typeface="Times New Roman" panose="02020603050405020304" pitchFamily="18" charset="0"/>
                <a:cs typeface="Times New Roman" panose="02020603050405020304" pitchFamily="18" charset="0"/>
              </a:rPr>
              <a:t>le </a:t>
            </a:r>
            <a:r>
              <a:rPr lang="it-IT" altLang="it-IT" sz="2800" u="sng" dirty="0">
                <a:solidFill>
                  <a:srgbClr val="FF0000"/>
                </a:solidFill>
                <a:latin typeface="Times New Roman" panose="02020603050405020304" pitchFamily="18" charset="0"/>
                <a:cs typeface="Times New Roman" panose="02020603050405020304" pitchFamily="18" charset="0"/>
              </a:rPr>
              <a:t>condizioni di ammissibilità, i requisiti di legittimazione ed i presupposti</a:t>
            </a:r>
            <a:r>
              <a:rPr lang="it-IT" altLang="it-IT" sz="2800" dirty="0">
                <a:latin typeface="Times New Roman" panose="02020603050405020304" pitchFamily="18" charset="0"/>
                <a:cs typeface="Times New Roman" panose="02020603050405020304" pitchFamily="18" charset="0"/>
              </a:rPr>
              <a:t> che siano rilevanti per l'emanazione di provvedimento;</a:t>
            </a:r>
          </a:p>
          <a:p>
            <a:pPr algn="just" eaLnBrk="1" hangingPunct="1">
              <a:buFont typeface="Arial" panose="020B0604020202020204" pitchFamily="34" charset="0"/>
              <a:buNone/>
            </a:pPr>
            <a:r>
              <a:rPr lang="it-IT" altLang="it-IT" sz="2000" dirty="0">
                <a:latin typeface="Times New Roman" panose="02020603050405020304" pitchFamily="18" charset="0"/>
                <a:cs typeface="Times New Roman" panose="02020603050405020304" pitchFamily="18" charset="0"/>
              </a:rPr>
              <a:t>Si tratta di verificare la sussistenza di tutti gli elementi di fatto e di diritto necessari all’adozione dell’atto finale; al contrario, nel caso di loro assenza, avrà luogo l’interruzione della sequenza procedimentale che sfocerà, comunque, in un atto espresso (art. 2) e motivato (art. 3), avendo, comunque, l’interessato diritto alla risposta (“</a:t>
            </a:r>
            <a:r>
              <a:rPr lang="it-IT" altLang="it-IT" sz="2000" i="1" dirty="0">
                <a:latin typeface="Times New Roman" panose="02020603050405020304" pitchFamily="18" charset="0"/>
                <a:cs typeface="Times New Roman" panose="02020603050405020304" pitchFamily="18" charset="0"/>
              </a:rPr>
              <a:t>E’ fatto obbligo all’amministrazione provvedere sulle istanze dei privati che non appaiano manifestamente infondate”; </a:t>
            </a:r>
            <a:r>
              <a:rPr lang="it-IT" altLang="it-IT" sz="2000" dirty="0">
                <a:latin typeface="Times New Roman" panose="02020603050405020304" pitchFamily="18" charset="0"/>
                <a:cs typeface="Times New Roman" panose="02020603050405020304" pitchFamily="18" charset="0"/>
              </a:rPr>
              <a:t>TAR Catania, sez. II, n. 24/2004).</a:t>
            </a:r>
          </a:p>
        </p:txBody>
      </p:sp>
    </p:spTree>
    <p:extLst>
      <p:ext uri="{BB962C8B-B14F-4D97-AF65-F5344CB8AC3E}">
        <p14:creationId xmlns:p14="http://schemas.microsoft.com/office/powerpoint/2010/main" val="486069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a:extLst>
              <a:ext uri="{FF2B5EF4-FFF2-40B4-BE49-F238E27FC236}">
                <a16:creationId xmlns:a16="http://schemas.microsoft.com/office/drawing/2014/main" id="{E1D185B3-894C-48BE-91F1-F8735690501A}"/>
              </a:ext>
            </a:extLst>
          </p:cNvPr>
          <p:cNvSpPr>
            <a:spLocks noGrp="1"/>
          </p:cNvSpPr>
          <p:nvPr>
            <p:ph type="title"/>
          </p:nvPr>
        </p:nvSpPr>
        <p:spPr/>
        <p:txBody>
          <a:bodyPr/>
          <a:lstStyle/>
          <a:p>
            <a:pPr eaLnBrk="1" hangingPunct="1"/>
            <a:r>
              <a:rPr lang="it-IT" altLang="it-IT" sz="1800" b="1" dirty="0">
                <a:latin typeface="Times New Roman" panose="02020603050405020304" pitchFamily="18" charset="0"/>
                <a:cs typeface="Times New Roman" panose="02020603050405020304" pitchFamily="18" charset="0"/>
              </a:rPr>
              <a:t>COMPITI DEL RESPONSABILE DEL PROCEDIMENTO</a:t>
            </a:r>
            <a:endParaRPr lang="it-IT" altLang="it-IT" sz="1800" dirty="0">
              <a:latin typeface="Times New Roman" panose="02020603050405020304" pitchFamily="18" charset="0"/>
              <a:cs typeface="Times New Roman" panose="02020603050405020304" pitchFamily="18" charset="0"/>
            </a:endParaRPr>
          </a:p>
        </p:txBody>
      </p:sp>
      <p:sp>
        <p:nvSpPr>
          <p:cNvPr id="17411" name="Segnaposto contenuto 2">
            <a:extLst>
              <a:ext uri="{FF2B5EF4-FFF2-40B4-BE49-F238E27FC236}">
                <a16:creationId xmlns:a16="http://schemas.microsoft.com/office/drawing/2014/main" id="{5CCD53F1-0B0B-4BAC-9C79-39DA5530D8E4}"/>
              </a:ext>
            </a:extLst>
          </p:cNvPr>
          <p:cNvSpPr>
            <a:spLocks noGrp="1"/>
          </p:cNvSpPr>
          <p:nvPr>
            <p:ph idx="1"/>
          </p:nvPr>
        </p:nvSpPr>
        <p:spPr>
          <a:xfrm>
            <a:off x="457200" y="1268414"/>
            <a:ext cx="8229600" cy="5184923"/>
          </a:xfrm>
        </p:spPr>
        <p:txBody>
          <a:bodyPr/>
          <a:lstStyle/>
          <a:p>
            <a:pPr algn="just" eaLnBrk="1" hangingPunct="1">
              <a:buFont typeface="Arial" panose="020B0604020202020204" pitchFamily="34" charset="0"/>
              <a:buNone/>
            </a:pPr>
            <a:r>
              <a:rPr lang="it-IT" altLang="it-IT" sz="2800" dirty="0">
                <a:latin typeface="Times New Roman" panose="02020603050405020304" pitchFamily="18" charset="0"/>
                <a:cs typeface="Times New Roman" panose="02020603050405020304" pitchFamily="18" charset="0"/>
              </a:rPr>
              <a:t>b)  </a:t>
            </a:r>
            <a:r>
              <a:rPr lang="it-IT" altLang="it-IT" sz="2800" b="1" dirty="0">
                <a:solidFill>
                  <a:srgbClr val="FF0000"/>
                </a:solidFill>
                <a:latin typeface="Times New Roman" panose="02020603050405020304" pitchFamily="18" charset="0"/>
                <a:cs typeface="Times New Roman" panose="02020603050405020304" pitchFamily="18" charset="0"/>
              </a:rPr>
              <a:t>accerta di ufficio i fatti</a:t>
            </a:r>
            <a:r>
              <a:rPr lang="it-IT" altLang="it-IT" sz="2800" dirty="0">
                <a:latin typeface="Times New Roman" panose="02020603050405020304" pitchFamily="18" charset="0"/>
                <a:cs typeface="Times New Roman" panose="02020603050405020304" pitchFamily="18" charset="0"/>
              </a:rPr>
              <a:t>, disponendo il compimento degli atti all'uopo necessari, e </a:t>
            </a:r>
            <a:r>
              <a:rPr lang="it-IT" altLang="it-IT" sz="2800" u="sng" dirty="0">
                <a:solidFill>
                  <a:srgbClr val="FF0000"/>
                </a:solidFill>
                <a:latin typeface="Times New Roman" panose="02020603050405020304" pitchFamily="18" charset="0"/>
                <a:cs typeface="Times New Roman" panose="02020603050405020304" pitchFamily="18" charset="0"/>
              </a:rPr>
              <a:t>adotta ogni misura per l'adeguato e sollecito svolgimento dell'istruttoria</a:t>
            </a:r>
            <a:r>
              <a:rPr lang="it-IT" altLang="it-IT" sz="2800" dirty="0">
                <a:latin typeface="Times New Roman" panose="02020603050405020304" pitchFamily="18" charset="0"/>
                <a:cs typeface="Times New Roman" panose="02020603050405020304" pitchFamily="18" charset="0"/>
              </a:rPr>
              <a:t>. In particolare, può chiedere il rilascio di dichiarazioni e la </a:t>
            </a:r>
            <a:r>
              <a:rPr lang="it-IT" altLang="it-IT" sz="2800" b="1" u="sng" dirty="0">
                <a:solidFill>
                  <a:srgbClr val="FF0000"/>
                </a:solidFill>
                <a:latin typeface="Times New Roman" panose="02020603050405020304" pitchFamily="18" charset="0"/>
                <a:cs typeface="Times New Roman" panose="02020603050405020304" pitchFamily="18" charset="0"/>
              </a:rPr>
              <a:t>rettifica di dichiarazioni o istanze erronee o incomplete</a:t>
            </a:r>
            <a:r>
              <a:rPr lang="it-IT" altLang="it-IT" sz="2800" b="1" dirty="0">
                <a:solidFill>
                  <a:srgbClr val="FF0000"/>
                </a:solidFill>
                <a:latin typeface="Times New Roman" panose="02020603050405020304" pitchFamily="18" charset="0"/>
                <a:cs typeface="Times New Roman" panose="02020603050405020304" pitchFamily="18" charset="0"/>
              </a:rPr>
              <a:t> </a:t>
            </a:r>
            <a:r>
              <a:rPr lang="it-IT" altLang="it-IT" sz="2800" dirty="0">
                <a:latin typeface="Times New Roman" panose="02020603050405020304" pitchFamily="18" charset="0"/>
                <a:cs typeface="Times New Roman" panose="02020603050405020304" pitchFamily="18" charset="0"/>
              </a:rPr>
              <a:t>e può esperire </a:t>
            </a:r>
            <a:r>
              <a:rPr lang="it-IT" altLang="it-IT" sz="2800" u="sng" dirty="0">
                <a:solidFill>
                  <a:srgbClr val="FF0000"/>
                </a:solidFill>
                <a:latin typeface="Times New Roman" panose="02020603050405020304" pitchFamily="18" charset="0"/>
                <a:cs typeface="Times New Roman" panose="02020603050405020304" pitchFamily="18" charset="0"/>
              </a:rPr>
              <a:t>accertamenti tecnici</a:t>
            </a:r>
            <a:r>
              <a:rPr lang="it-IT" altLang="it-IT" sz="2800" dirty="0">
                <a:solidFill>
                  <a:srgbClr val="FF0000"/>
                </a:solidFill>
                <a:latin typeface="Times New Roman" panose="02020603050405020304" pitchFamily="18" charset="0"/>
                <a:cs typeface="Times New Roman" panose="02020603050405020304" pitchFamily="18" charset="0"/>
              </a:rPr>
              <a:t> </a:t>
            </a:r>
            <a:r>
              <a:rPr lang="it-IT" altLang="it-IT" sz="2800" dirty="0">
                <a:latin typeface="Times New Roman" panose="02020603050405020304" pitchFamily="18" charset="0"/>
                <a:cs typeface="Times New Roman" panose="02020603050405020304" pitchFamily="18" charset="0"/>
              </a:rPr>
              <a:t>ed </a:t>
            </a:r>
            <a:r>
              <a:rPr lang="it-IT" altLang="it-IT" sz="2800" u="sng" dirty="0">
                <a:solidFill>
                  <a:srgbClr val="FF0000"/>
                </a:solidFill>
                <a:latin typeface="Times New Roman" panose="02020603050405020304" pitchFamily="18" charset="0"/>
                <a:cs typeface="Times New Roman" panose="02020603050405020304" pitchFamily="18" charset="0"/>
              </a:rPr>
              <a:t>ispezioni</a:t>
            </a:r>
            <a:r>
              <a:rPr lang="it-IT" altLang="it-IT" sz="2800" dirty="0">
                <a:latin typeface="Times New Roman" panose="02020603050405020304" pitchFamily="18" charset="0"/>
                <a:cs typeface="Times New Roman" panose="02020603050405020304" pitchFamily="18" charset="0"/>
              </a:rPr>
              <a:t> ed ordinare </a:t>
            </a:r>
            <a:r>
              <a:rPr lang="it-IT" altLang="it-IT" sz="2800" u="sng" dirty="0">
                <a:solidFill>
                  <a:srgbClr val="FF0000"/>
                </a:solidFill>
                <a:latin typeface="Times New Roman" panose="02020603050405020304" pitchFamily="18" charset="0"/>
                <a:cs typeface="Times New Roman" panose="02020603050405020304" pitchFamily="18" charset="0"/>
              </a:rPr>
              <a:t>esibizioni documentali</a:t>
            </a:r>
            <a:r>
              <a:rPr lang="it-IT" altLang="it-IT" sz="2800" dirty="0">
                <a:latin typeface="Times New Roman" panose="02020603050405020304" pitchFamily="18" charset="0"/>
                <a:cs typeface="Times New Roman" panose="02020603050405020304" pitchFamily="18" charset="0"/>
              </a:rPr>
              <a:t>;</a:t>
            </a:r>
          </a:p>
          <a:p>
            <a:pPr algn="just" eaLnBrk="1" hangingPunct="1">
              <a:buFont typeface="Arial" panose="020B0604020202020204" pitchFamily="34" charset="0"/>
              <a:buNone/>
            </a:pPr>
            <a:r>
              <a:rPr lang="it-IT" altLang="it-IT" sz="2000" dirty="0">
                <a:latin typeface="Times New Roman" panose="02020603050405020304" pitchFamily="18" charset="0"/>
                <a:cs typeface="Times New Roman" panose="02020603050405020304" pitchFamily="18" charset="0"/>
              </a:rPr>
              <a:t>Questa disposizione va coordinata con quella di cui all’art. 18, secondo comma, secondo cui qualora l’interessato dichiari che fatti, stati e qualità sono attestati in documenti già in possesso della stessa amministrazione procedente o di altra pubblica amministrazione, il responsabile del procedimento &lt;&lt;</a:t>
            </a:r>
            <a:r>
              <a:rPr lang="it-IT" altLang="it-IT" sz="2000" i="1" dirty="0">
                <a:latin typeface="Times New Roman" panose="02020603050405020304" pitchFamily="18" charset="0"/>
                <a:cs typeface="Times New Roman" panose="02020603050405020304" pitchFamily="18" charset="0"/>
              </a:rPr>
              <a:t>provvede d’ufficio all’acquisizione dei documenti stessi &gt;&gt;.</a:t>
            </a:r>
            <a:endParaRPr lang="it-IT" alt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8213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a:extLst>
              <a:ext uri="{FF2B5EF4-FFF2-40B4-BE49-F238E27FC236}">
                <a16:creationId xmlns:a16="http://schemas.microsoft.com/office/drawing/2014/main" id="{68797E27-4CBF-463E-AE36-A40C907B4F0E}"/>
              </a:ext>
            </a:extLst>
          </p:cNvPr>
          <p:cNvSpPr>
            <a:spLocks noGrp="1"/>
          </p:cNvSpPr>
          <p:nvPr>
            <p:ph type="title"/>
          </p:nvPr>
        </p:nvSpPr>
        <p:spPr/>
        <p:txBody>
          <a:bodyPr/>
          <a:lstStyle/>
          <a:p>
            <a:pPr eaLnBrk="1" hangingPunct="1"/>
            <a:r>
              <a:rPr lang="it-IT" altLang="it-IT" sz="1800" b="1" dirty="0">
                <a:latin typeface="Times New Roman" panose="02020603050405020304" pitchFamily="18" charset="0"/>
                <a:cs typeface="Times New Roman" panose="02020603050405020304" pitchFamily="18" charset="0"/>
              </a:rPr>
              <a:t>COMPITI DEL RESPONSABILE DEL PROCEDIMENTO</a:t>
            </a:r>
            <a:endParaRPr lang="it-IT" altLang="it-IT" sz="1800" dirty="0">
              <a:latin typeface="Times New Roman" panose="02020603050405020304" pitchFamily="18" charset="0"/>
              <a:cs typeface="Times New Roman" panose="02020603050405020304" pitchFamily="18" charset="0"/>
            </a:endParaRPr>
          </a:p>
        </p:txBody>
      </p:sp>
      <p:sp>
        <p:nvSpPr>
          <p:cNvPr id="18435" name="Segnaposto contenuto 2">
            <a:extLst>
              <a:ext uri="{FF2B5EF4-FFF2-40B4-BE49-F238E27FC236}">
                <a16:creationId xmlns:a16="http://schemas.microsoft.com/office/drawing/2014/main" id="{6A616C3A-3AA1-4FC3-A398-E667116B25F8}"/>
              </a:ext>
            </a:extLst>
          </p:cNvPr>
          <p:cNvSpPr>
            <a:spLocks noGrp="1"/>
          </p:cNvSpPr>
          <p:nvPr>
            <p:ph idx="1"/>
          </p:nvPr>
        </p:nvSpPr>
        <p:spPr>
          <a:xfrm>
            <a:off x="457200" y="1125538"/>
            <a:ext cx="8229600" cy="5000625"/>
          </a:xfrm>
        </p:spPr>
        <p:txBody>
          <a:bodyPr/>
          <a:lstStyle/>
          <a:p>
            <a:pPr algn="just" eaLnBrk="1" hangingPunct="1">
              <a:buFont typeface="Arial" panose="020B0604020202020204" pitchFamily="34" charset="0"/>
              <a:buNone/>
            </a:pPr>
            <a:r>
              <a:rPr lang="it-IT" altLang="it-IT" sz="2400" dirty="0">
                <a:latin typeface="Times New Roman" panose="02020603050405020304" pitchFamily="18" charset="0"/>
                <a:cs typeface="Times New Roman" panose="02020603050405020304" pitchFamily="18" charset="0"/>
              </a:rPr>
              <a:t>“</a:t>
            </a:r>
            <a:r>
              <a:rPr lang="it-IT" altLang="it-IT" sz="2400" i="1" dirty="0">
                <a:latin typeface="Times New Roman" panose="02020603050405020304" pitchFamily="18" charset="0"/>
                <a:cs typeface="Times New Roman" panose="02020603050405020304" pitchFamily="18" charset="0"/>
              </a:rPr>
              <a:t>Il responsabile del procedimento amministrativo ha come compito essenziale, ai sensi del combinato disposto degli artt. 4 e 6 della legge n. 241/1990, l'</a:t>
            </a:r>
            <a:r>
              <a:rPr lang="it-IT" altLang="it-IT" sz="2400" b="1" i="1" u="sng" dirty="0">
                <a:latin typeface="Times New Roman" panose="02020603050405020304" pitchFamily="18" charset="0"/>
                <a:cs typeface="Times New Roman" panose="02020603050405020304" pitchFamily="18" charset="0"/>
              </a:rPr>
              <a:t>accertamento dei fatti </a:t>
            </a:r>
            <a:r>
              <a:rPr lang="it-IT" altLang="it-IT" sz="2400" i="1" dirty="0">
                <a:latin typeface="Times New Roman" panose="02020603050405020304" pitchFamily="18" charset="0"/>
                <a:cs typeface="Times New Roman" panose="02020603050405020304" pitchFamily="18" charset="0"/>
              </a:rPr>
              <a:t>disponendo il compimento degli atti all'uopo necessari. La legge affida, pertanto, all'apprezzamento della menzionata figura il compito di individuare i mezzi istruttori più idonei per l'accertamento dei fatti da porre a fondamento del provvedimento conclusivo. La scelta può intendersi viziata sotto il profilo della legittimità solo allorché appaia incongrua rispetto al fine voluto dal legislatore, ovvero porti a risultati aberranti o a travisamento dei fatti</a:t>
            </a:r>
            <a:r>
              <a:rPr lang="it-IT" altLang="it-IT" sz="2400" dirty="0">
                <a:latin typeface="Times New Roman" panose="02020603050405020304" pitchFamily="18" charset="0"/>
                <a:cs typeface="Times New Roman" panose="02020603050405020304" pitchFamily="18" charset="0"/>
              </a:rPr>
              <a:t>” (</a:t>
            </a:r>
            <a:r>
              <a:rPr lang="it-IT" altLang="it-IT" sz="2400" dirty="0" err="1">
                <a:latin typeface="Times New Roman" panose="02020603050405020304" pitchFamily="18" charset="0"/>
                <a:cs typeface="Times New Roman" panose="02020603050405020304" pitchFamily="18" charset="0"/>
              </a:rPr>
              <a:t>CdS</a:t>
            </a:r>
            <a:r>
              <a:rPr lang="it-IT" altLang="it-IT" sz="2400" dirty="0">
                <a:latin typeface="Times New Roman" panose="02020603050405020304" pitchFamily="18" charset="0"/>
                <a:cs typeface="Times New Roman" panose="02020603050405020304" pitchFamily="18" charset="0"/>
              </a:rPr>
              <a:t>, sez. IV^, n. 2.941/2012).</a:t>
            </a:r>
          </a:p>
        </p:txBody>
      </p:sp>
    </p:spTree>
    <p:extLst>
      <p:ext uri="{BB962C8B-B14F-4D97-AF65-F5344CB8AC3E}">
        <p14:creationId xmlns:p14="http://schemas.microsoft.com/office/powerpoint/2010/main" val="13013778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olo 1">
            <a:extLst>
              <a:ext uri="{FF2B5EF4-FFF2-40B4-BE49-F238E27FC236}">
                <a16:creationId xmlns:a16="http://schemas.microsoft.com/office/drawing/2014/main" id="{C5D13CFB-7FFA-4225-92FD-CA376E8153DC}"/>
              </a:ext>
            </a:extLst>
          </p:cNvPr>
          <p:cNvSpPr>
            <a:spLocks noGrp="1"/>
          </p:cNvSpPr>
          <p:nvPr>
            <p:ph type="title"/>
          </p:nvPr>
        </p:nvSpPr>
        <p:spPr/>
        <p:txBody>
          <a:bodyPr/>
          <a:lstStyle/>
          <a:p>
            <a:pPr eaLnBrk="1" hangingPunct="1"/>
            <a:r>
              <a:rPr lang="it-IT" altLang="it-IT" sz="1800" b="1" dirty="0">
                <a:latin typeface="Times New Roman" panose="02020603050405020304" pitchFamily="18" charset="0"/>
                <a:cs typeface="Times New Roman" panose="02020603050405020304" pitchFamily="18" charset="0"/>
              </a:rPr>
              <a:t>COMPITI DEL RESPONSABILE DEL PROCEDIMENTO</a:t>
            </a:r>
            <a:endParaRPr lang="it-IT" altLang="it-IT" sz="1800" dirty="0">
              <a:latin typeface="Times New Roman" panose="02020603050405020304" pitchFamily="18" charset="0"/>
              <a:cs typeface="Times New Roman" panose="02020603050405020304" pitchFamily="18" charset="0"/>
            </a:endParaRPr>
          </a:p>
        </p:txBody>
      </p:sp>
      <p:sp>
        <p:nvSpPr>
          <p:cNvPr id="47107" name="Segnaposto contenuto 2">
            <a:extLst>
              <a:ext uri="{FF2B5EF4-FFF2-40B4-BE49-F238E27FC236}">
                <a16:creationId xmlns:a16="http://schemas.microsoft.com/office/drawing/2014/main" id="{CE71AEF1-3806-454F-961F-C70195E0864D}"/>
              </a:ext>
            </a:extLst>
          </p:cNvPr>
          <p:cNvSpPr>
            <a:spLocks noGrp="1"/>
          </p:cNvSpPr>
          <p:nvPr>
            <p:ph idx="1"/>
          </p:nvPr>
        </p:nvSpPr>
        <p:spPr>
          <a:xfrm>
            <a:off x="457200" y="1196974"/>
            <a:ext cx="8229600" cy="5386387"/>
          </a:xfrm>
        </p:spPr>
        <p:txBody>
          <a:bodyPr>
            <a:normAutofit lnSpcReduction="10000"/>
          </a:bodyPr>
          <a:lstStyle/>
          <a:p>
            <a:pPr algn="just" eaLnBrk="1" hangingPunct="1">
              <a:buFont typeface="Arial" panose="020B0604020202020204" pitchFamily="34" charset="0"/>
              <a:buNone/>
            </a:pPr>
            <a:r>
              <a:rPr lang="it-IT" altLang="it-IT" sz="2800" dirty="0">
                <a:latin typeface="Times New Roman" panose="02020603050405020304" pitchFamily="18" charset="0"/>
                <a:cs typeface="Times New Roman" panose="02020603050405020304" pitchFamily="18" charset="0"/>
              </a:rPr>
              <a:t>c) </a:t>
            </a:r>
            <a:r>
              <a:rPr lang="it-IT" altLang="it-IT" sz="2800" u="sng" dirty="0">
                <a:solidFill>
                  <a:srgbClr val="FF0000"/>
                </a:solidFill>
                <a:latin typeface="Times New Roman" panose="02020603050405020304" pitchFamily="18" charset="0"/>
                <a:cs typeface="Times New Roman" panose="02020603050405020304" pitchFamily="18" charset="0"/>
              </a:rPr>
              <a:t>propone l'indizione </a:t>
            </a:r>
            <a:r>
              <a:rPr lang="it-IT" altLang="it-IT" sz="2800" dirty="0">
                <a:latin typeface="Times New Roman" panose="02020603050405020304" pitchFamily="18" charset="0"/>
                <a:cs typeface="Times New Roman" panose="02020603050405020304" pitchFamily="18" charset="0"/>
              </a:rPr>
              <a:t>o, avendone la competenza, indice le </a:t>
            </a:r>
            <a:r>
              <a:rPr lang="it-IT" altLang="it-IT" sz="2800" u="sng" dirty="0">
                <a:solidFill>
                  <a:srgbClr val="FF0000"/>
                </a:solidFill>
                <a:latin typeface="Times New Roman" panose="02020603050405020304" pitchFamily="18" charset="0"/>
                <a:cs typeface="Times New Roman" panose="02020603050405020304" pitchFamily="18" charset="0"/>
              </a:rPr>
              <a:t>conferenze di servizi </a:t>
            </a:r>
            <a:r>
              <a:rPr lang="it-IT" altLang="it-IT" sz="2800" dirty="0">
                <a:latin typeface="Times New Roman" panose="02020603050405020304" pitchFamily="18" charset="0"/>
                <a:cs typeface="Times New Roman" panose="02020603050405020304" pitchFamily="18" charset="0"/>
              </a:rPr>
              <a:t>di cui all’articolo 14;</a:t>
            </a:r>
          </a:p>
          <a:p>
            <a:pPr algn="just" eaLnBrk="1" hangingPunct="1">
              <a:buFont typeface="Arial" panose="020B0604020202020204" pitchFamily="34" charset="0"/>
              <a:buNone/>
            </a:pPr>
            <a:r>
              <a:rPr lang="it-IT" altLang="it-IT" sz="2800" dirty="0">
                <a:latin typeface="Times New Roman" panose="02020603050405020304" pitchFamily="18" charset="0"/>
                <a:cs typeface="Times New Roman" panose="02020603050405020304" pitchFamily="18" charset="0"/>
              </a:rPr>
              <a:t>d)  </a:t>
            </a:r>
            <a:r>
              <a:rPr lang="it-IT" altLang="it-IT" sz="2800" u="sng" dirty="0">
                <a:latin typeface="Times New Roman" panose="02020603050405020304" pitchFamily="18" charset="0"/>
                <a:cs typeface="Times New Roman" panose="02020603050405020304" pitchFamily="18" charset="0"/>
              </a:rPr>
              <a:t>cura le comunicazioni</a:t>
            </a:r>
            <a:r>
              <a:rPr lang="it-IT" altLang="it-IT" sz="2800" dirty="0">
                <a:latin typeface="Times New Roman" panose="02020603050405020304" pitchFamily="18" charset="0"/>
                <a:cs typeface="Times New Roman" panose="02020603050405020304" pitchFamily="18" charset="0"/>
              </a:rPr>
              <a:t>, le pubblicazioni e le notificazioni previste dalle leggi e dai regolamenti;</a:t>
            </a:r>
          </a:p>
          <a:p>
            <a:pPr algn="just" eaLnBrk="1" hangingPunct="1">
              <a:buFont typeface="Arial" panose="020B0604020202020204" pitchFamily="34" charset="0"/>
              <a:buNone/>
            </a:pPr>
            <a:r>
              <a:rPr lang="it-IT" altLang="it-IT" sz="2800" dirty="0">
                <a:latin typeface="Times New Roman" panose="02020603050405020304" pitchFamily="18" charset="0"/>
                <a:cs typeface="Times New Roman" panose="02020603050405020304" pitchFamily="18" charset="0"/>
              </a:rPr>
              <a:t>e)  </a:t>
            </a:r>
            <a:r>
              <a:rPr lang="it-IT" altLang="it-IT" sz="2800" b="1" dirty="0">
                <a:solidFill>
                  <a:srgbClr val="FF0000"/>
                </a:solidFill>
                <a:latin typeface="Times New Roman" panose="02020603050405020304" pitchFamily="18" charset="0"/>
                <a:cs typeface="Times New Roman" panose="02020603050405020304" pitchFamily="18" charset="0"/>
              </a:rPr>
              <a:t>adotta</a:t>
            </a:r>
            <a:r>
              <a:rPr lang="it-IT" altLang="it-IT" sz="2800" dirty="0">
                <a:latin typeface="Times New Roman" panose="02020603050405020304" pitchFamily="18" charset="0"/>
                <a:cs typeface="Times New Roman" panose="02020603050405020304" pitchFamily="18" charset="0"/>
              </a:rPr>
              <a:t>, </a:t>
            </a:r>
            <a:r>
              <a:rPr lang="it-IT" altLang="it-IT" sz="2800" u="sng" dirty="0">
                <a:latin typeface="Times New Roman" panose="02020603050405020304" pitchFamily="18" charset="0"/>
                <a:cs typeface="Times New Roman" panose="02020603050405020304" pitchFamily="18" charset="0"/>
              </a:rPr>
              <a:t>ove ne abbia la competenza</a:t>
            </a:r>
            <a:r>
              <a:rPr lang="it-IT" altLang="it-IT" sz="2800" dirty="0">
                <a:latin typeface="Times New Roman" panose="02020603050405020304" pitchFamily="18" charset="0"/>
                <a:cs typeface="Times New Roman" panose="02020603050405020304" pitchFamily="18" charset="0"/>
              </a:rPr>
              <a:t>, </a:t>
            </a:r>
            <a:r>
              <a:rPr lang="it-IT" altLang="it-IT" sz="2800" b="1" dirty="0">
                <a:solidFill>
                  <a:srgbClr val="FF0000"/>
                </a:solidFill>
                <a:latin typeface="Times New Roman" panose="02020603050405020304" pitchFamily="18" charset="0"/>
                <a:cs typeface="Times New Roman" panose="02020603050405020304" pitchFamily="18" charset="0"/>
              </a:rPr>
              <a:t>il provvedimento finale</a:t>
            </a:r>
            <a:r>
              <a:rPr lang="it-IT" altLang="it-IT" sz="2800" dirty="0">
                <a:latin typeface="Times New Roman" panose="02020603050405020304" pitchFamily="18" charset="0"/>
                <a:cs typeface="Times New Roman" panose="02020603050405020304" pitchFamily="18" charset="0"/>
              </a:rPr>
              <a:t>, ovvero trasmette gli atti all'organo competente per l'adozione. </a:t>
            </a:r>
            <a:r>
              <a:rPr lang="it-IT" altLang="it-IT" sz="2800" dirty="0">
                <a:solidFill>
                  <a:srgbClr val="FF0000"/>
                </a:solidFill>
                <a:latin typeface="Times New Roman" panose="02020603050405020304" pitchFamily="18" charset="0"/>
                <a:cs typeface="Times New Roman" panose="02020603050405020304" pitchFamily="18" charset="0"/>
              </a:rPr>
              <a:t>L'organo competente per l'adozione del provvedimento finale</a:t>
            </a:r>
            <a:r>
              <a:rPr lang="it-IT" altLang="it-IT" sz="2800" dirty="0">
                <a:latin typeface="Times New Roman" panose="02020603050405020304" pitchFamily="18" charset="0"/>
                <a:cs typeface="Times New Roman" panose="02020603050405020304" pitchFamily="18" charset="0"/>
              </a:rPr>
              <a:t>, ove diverso dal responsabile del procedimento, </a:t>
            </a:r>
            <a:r>
              <a:rPr lang="it-IT" altLang="it-IT" sz="2800" dirty="0">
                <a:solidFill>
                  <a:srgbClr val="FF0000"/>
                </a:solidFill>
                <a:latin typeface="Times New Roman" panose="02020603050405020304" pitchFamily="18" charset="0"/>
                <a:cs typeface="Times New Roman" panose="02020603050405020304" pitchFamily="18" charset="0"/>
              </a:rPr>
              <a:t>non può discostarsi dalle risultanze dell'istruttoria condotta dal responsabile del procedimento </a:t>
            </a:r>
            <a:r>
              <a:rPr lang="it-IT" altLang="it-IT" sz="2800" dirty="0">
                <a:latin typeface="Times New Roman" panose="02020603050405020304" pitchFamily="18" charset="0"/>
                <a:cs typeface="Times New Roman" panose="02020603050405020304" pitchFamily="18" charset="0"/>
              </a:rPr>
              <a:t>se non indicandone la motivazione nel provvedimento finale </a:t>
            </a:r>
            <a:r>
              <a:rPr lang="it-IT" altLang="it-IT" sz="1900" dirty="0">
                <a:latin typeface="Times New Roman" panose="02020603050405020304" pitchFamily="18" charset="0"/>
                <a:cs typeface="Times New Roman" panose="02020603050405020304" pitchFamily="18" charset="0"/>
              </a:rPr>
              <a:t>  (lettera così modificata dall'art. 4 della legge n. 15 del 2005)</a:t>
            </a:r>
          </a:p>
          <a:p>
            <a:pPr eaLnBrk="1" hangingPunct="1"/>
            <a:endParaRPr lang="it-IT" altLang="it-IT" dirty="0"/>
          </a:p>
        </p:txBody>
      </p:sp>
    </p:spTree>
    <p:extLst>
      <p:ext uri="{BB962C8B-B14F-4D97-AF65-F5344CB8AC3E}">
        <p14:creationId xmlns:p14="http://schemas.microsoft.com/office/powerpoint/2010/main" val="1090225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sz="1600" b="1" dirty="0">
                <a:latin typeface="Times New Roman" pitchFamily="18" charset="0"/>
                <a:cs typeface="Times New Roman" pitchFamily="18" charset="0"/>
              </a:rPr>
              <a:t>LE NUOVE DIRETTIVE EUROPEE IN MATERIA </a:t>
            </a:r>
            <a:r>
              <a:rPr lang="it-IT" altLang="it-IT" sz="1600" b="1" dirty="0" err="1">
                <a:latin typeface="Times New Roman" pitchFamily="18" charset="0"/>
                <a:cs typeface="Times New Roman" pitchFamily="18" charset="0"/>
              </a:rPr>
              <a:t>DI</a:t>
            </a:r>
            <a:r>
              <a:rPr lang="it-IT" altLang="it-IT" sz="1600" b="1" dirty="0">
                <a:latin typeface="Times New Roman" pitchFamily="18" charset="0"/>
                <a:cs typeface="Times New Roman" pitchFamily="18" charset="0"/>
              </a:rPr>
              <a:t> APPALTI E CONCESSIONI</a:t>
            </a:r>
            <a:endParaRPr lang="it-IT" sz="1600" dirty="0"/>
          </a:p>
        </p:txBody>
      </p:sp>
      <p:sp>
        <p:nvSpPr>
          <p:cNvPr id="3" name="Segnaposto contenuto 2"/>
          <p:cNvSpPr>
            <a:spLocks noGrp="1"/>
          </p:cNvSpPr>
          <p:nvPr>
            <p:ph idx="1"/>
          </p:nvPr>
        </p:nvSpPr>
        <p:spPr>
          <a:xfrm>
            <a:off x="457200" y="1628800"/>
            <a:ext cx="8229600" cy="4752528"/>
          </a:xfrm>
        </p:spPr>
        <p:txBody>
          <a:bodyPr/>
          <a:lstStyle/>
          <a:p>
            <a:pPr algn="just" eaLnBrk="1" hangingPunct="1">
              <a:lnSpc>
                <a:spcPct val="90000"/>
              </a:lnSpc>
              <a:buNone/>
            </a:pPr>
            <a:r>
              <a:rPr lang="it-IT" altLang="it-IT" sz="3000" b="1" u="sng" dirty="0">
                <a:latin typeface="Times New Roman" pitchFamily="18" charset="0"/>
                <a:cs typeface="Times New Roman" pitchFamily="18" charset="0"/>
              </a:rPr>
              <a:t>LE TRE NUOVE DIRETTIVE</a:t>
            </a:r>
          </a:p>
          <a:p>
            <a:pPr algn="just" eaLnBrk="1" hangingPunct="1">
              <a:lnSpc>
                <a:spcPct val="90000"/>
              </a:lnSpc>
              <a:buFont typeface="Calibri" charset="0"/>
              <a:buAutoNum type="arabicParenR"/>
            </a:pPr>
            <a:r>
              <a:rPr lang="it-IT" altLang="it-IT" sz="3000" b="1" dirty="0">
                <a:solidFill>
                  <a:srgbClr val="FF0000"/>
                </a:solidFill>
                <a:latin typeface="Times New Roman" pitchFamily="18" charset="0"/>
                <a:cs typeface="Times New Roman" pitchFamily="18" charset="0"/>
              </a:rPr>
              <a:t>Direttiva 2014/</a:t>
            </a:r>
            <a:r>
              <a:rPr lang="it-IT" altLang="it-IT" sz="3000" b="1" u="sng" dirty="0">
                <a:solidFill>
                  <a:srgbClr val="FF0000"/>
                </a:solidFill>
                <a:latin typeface="Times New Roman" pitchFamily="18" charset="0"/>
                <a:cs typeface="Times New Roman" pitchFamily="18" charset="0"/>
              </a:rPr>
              <a:t>23</a:t>
            </a:r>
            <a:r>
              <a:rPr lang="it-IT" altLang="it-IT" sz="3000" b="1" dirty="0">
                <a:solidFill>
                  <a:srgbClr val="FF0000"/>
                </a:solidFill>
                <a:latin typeface="Times New Roman" pitchFamily="18" charset="0"/>
                <a:cs typeface="Times New Roman" pitchFamily="18" charset="0"/>
              </a:rPr>
              <a:t>/UE</a:t>
            </a:r>
            <a:r>
              <a:rPr lang="it-IT" altLang="it-IT" sz="3000" dirty="0">
                <a:solidFill>
                  <a:srgbClr val="FF0000"/>
                </a:solidFill>
                <a:latin typeface="Times New Roman" pitchFamily="18" charset="0"/>
                <a:cs typeface="Times New Roman" pitchFamily="18" charset="0"/>
              </a:rPr>
              <a:t> </a:t>
            </a:r>
            <a:r>
              <a:rPr lang="it-IT" altLang="it-IT" sz="3000" dirty="0">
                <a:latin typeface="Times New Roman" pitchFamily="18" charset="0"/>
                <a:cs typeface="Times New Roman" pitchFamily="18" charset="0"/>
              </a:rPr>
              <a:t>sull’aggiudicazione dei contratti di </a:t>
            </a:r>
            <a:r>
              <a:rPr lang="it-IT" altLang="it-IT" sz="3000" dirty="0">
                <a:solidFill>
                  <a:srgbClr val="FF0000"/>
                </a:solidFill>
                <a:latin typeface="Times New Roman" pitchFamily="18" charset="0"/>
                <a:cs typeface="Times New Roman" pitchFamily="18" charset="0"/>
              </a:rPr>
              <a:t>concessione</a:t>
            </a:r>
            <a:r>
              <a:rPr lang="it-IT" altLang="it-IT" sz="3000" dirty="0">
                <a:latin typeface="Times New Roman" pitchFamily="18" charset="0"/>
                <a:cs typeface="Times New Roman" pitchFamily="18" charset="0"/>
              </a:rPr>
              <a:t> (assoluta novità);</a:t>
            </a:r>
          </a:p>
          <a:p>
            <a:pPr algn="just" eaLnBrk="1" hangingPunct="1">
              <a:lnSpc>
                <a:spcPct val="90000"/>
              </a:lnSpc>
              <a:buFont typeface="Calibri" charset="0"/>
              <a:buAutoNum type="arabicParenR"/>
            </a:pPr>
            <a:r>
              <a:rPr lang="it-IT" altLang="it-IT" sz="3000" b="1" dirty="0">
                <a:solidFill>
                  <a:srgbClr val="0070C0"/>
                </a:solidFill>
                <a:latin typeface="Times New Roman" pitchFamily="18" charset="0"/>
                <a:cs typeface="Times New Roman" pitchFamily="18" charset="0"/>
              </a:rPr>
              <a:t>Direttiva 2014/</a:t>
            </a:r>
            <a:r>
              <a:rPr lang="it-IT" altLang="it-IT" sz="3000" b="1" u="sng" dirty="0">
                <a:solidFill>
                  <a:srgbClr val="0070C0"/>
                </a:solidFill>
                <a:latin typeface="Times New Roman" pitchFamily="18" charset="0"/>
                <a:cs typeface="Times New Roman" pitchFamily="18" charset="0"/>
              </a:rPr>
              <a:t>24</a:t>
            </a:r>
            <a:r>
              <a:rPr lang="it-IT" altLang="it-IT" sz="3000" b="1" dirty="0">
                <a:solidFill>
                  <a:srgbClr val="0070C0"/>
                </a:solidFill>
                <a:latin typeface="Times New Roman" pitchFamily="18" charset="0"/>
                <a:cs typeface="Times New Roman" pitchFamily="18" charset="0"/>
              </a:rPr>
              <a:t>/UE</a:t>
            </a:r>
            <a:r>
              <a:rPr lang="it-IT" altLang="it-IT" sz="3000" dirty="0">
                <a:solidFill>
                  <a:srgbClr val="0070C0"/>
                </a:solidFill>
                <a:latin typeface="Times New Roman" pitchFamily="18" charset="0"/>
                <a:cs typeface="Times New Roman" pitchFamily="18" charset="0"/>
              </a:rPr>
              <a:t> </a:t>
            </a:r>
            <a:r>
              <a:rPr lang="it-IT" altLang="it-IT" sz="3000" dirty="0">
                <a:latin typeface="Times New Roman" pitchFamily="18" charset="0"/>
                <a:cs typeface="Times New Roman" pitchFamily="18" charset="0"/>
              </a:rPr>
              <a:t>sugli appalti pubblici, che abroga la direttiva 2004/18/CE (</a:t>
            </a:r>
            <a:r>
              <a:rPr lang="it-IT" altLang="it-IT" sz="3000" b="1" i="1" dirty="0">
                <a:solidFill>
                  <a:srgbClr val="0070C0"/>
                </a:solidFill>
                <a:latin typeface="Times New Roman" pitchFamily="18" charset="0"/>
                <a:cs typeface="Times New Roman" pitchFamily="18" charset="0"/>
              </a:rPr>
              <a:t>settori ordinari</a:t>
            </a:r>
            <a:r>
              <a:rPr lang="it-IT" altLang="it-IT" sz="3000" dirty="0">
                <a:latin typeface="Times New Roman" pitchFamily="18" charset="0"/>
                <a:cs typeface="Times New Roman" pitchFamily="18" charset="0"/>
              </a:rPr>
              <a:t>);</a:t>
            </a:r>
          </a:p>
          <a:p>
            <a:pPr algn="just" eaLnBrk="1" hangingPunct="1">
              <a:lnSpc>
                <a:spcPct val="90000"/>
              </a:lnSpc>
              <a:buFont typeface="Calibri" charset="0"/>
              <a:buAutoNum type="arabicParenR"/>
            </a:pPr>
            <a:r>
              <a:rPr lang="it-IT" altLang="it-IT" sz="3000" b="1" dirty="0">
                <a:solidFill>
                  <a:srgbClr val="C00000"/>
                </a:solidFill>
                <a:latin typeface="Times New Roman" pitchFamily="18" charset="0"/>
                <a:cs typeface="Times New Roman" pitchFamily="18" charset="0"/>
              </a:rPr>
              <a:t>Direttiva 2014/</a:t>
            </a:r>
            <a:r>
              <a:rPr lang="it-IT" altLang="it-IT" sz="3000" b="1" u="sng" dirty="0">
                <a:solidFill>
                  <a:srgbClr val="C00000"/>
                </a:solidFill>
                <a:latin typeface="Times New Roman" pitchFamily="18" charset="0"/>
                <a:cs typeface="Times New Roman" pitchFamily="18" charset="0"/>
              </a:rPr>
              <a:t>25</a:t>
            </a:r>
            <a:r>
              <a:rPr lang="it-IT" altLang="it-IT" sz="3000" b="1" dirty="0">
                <a:solidFill>
                  <a:srgbClr val="C00000"/>
                </a:solidFill>
                <a:latin typeface="Times New Roman" pitchFamily="18" charset="0"/>
                <a:cs typeface="Times New Roman" pitchFamily="18" charset="0"/>
              </a:rPr>
              <a:t>/UE</a:t>
            </a:r>
            <a:r>
              <a:rPr lang="it-IT" altLang="it-IT" sz="3000" dirty="0">
                <a:solidFill>
                  <a:srgbClr val="C00000"/>
                </a:solidFill>
                <a:latin typeface="Times New Roman" pitchFamily="18" charset="0"/>
                <a:cs typeface="Times New Roman" pitchFamily="18" charset="0"/>
              </a:rPr>
              <a:t> </a:t>
            </a:r>
            <a:r>
              <a:rPr lang="it-IT" altLang="it-IT" sz="3000" dirty="0">
                <a:latin typeface="Times New Roman" pitchFamily="18" charset="0"/>
                <a:cs typeface="Times New Roman" pitchFamily="18" charset="0"/>
              </a:rPr>
              <a:t>sulle procedure d’appalto degli enti erogatori nei settori dell’acqua, dell’energia, dei trasporti e dei servizi postali e che abroga la direttiva 2004/17/CE (</a:t>
            </a:r>
            <a:r>
              <a:rPr lang="it-IT" altLang="it-IT" sz="3000" i="1" dirty="0">
                <a:solidFill>
                  <a:srgbClr val="C00000"/>
                </a:solidFill>
                <a:latin typeface="Times New Roman" pitchFamily="18" charset="0"/>
                <a:cs typeface="Times New Roman" pitchFamily="18" charset="0"/>
              </a:rPr>
              <a:t>settori speciali</a:t>
            </a:r>
            <a:r>
              <a:rPr lang="it-IT" altLang="it-IT" sz="3000" dirty="0">
                <a:latin typeface="Times New Roman" pitchFamily="18" charset="0"/>
                <a:cs typeface="Times New Roman" pitchFamily="18" charset="0"/>
              </a:rPr>
              <a:t>).</a:t>
            </a:r>
          </a:p>
          <a:p>
            <a:pPr algn="just">
              <a:buNone/>
            </a:pPr>
            <a:endParaRPr lang="it-IT"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olo 1">
            <a:extLst>
              <a:ext uri="{FF2B5EF4-FFF2-40B4-BE49-F238E27FC236}">
                <a16:creationId xmlns:a16="http://schemas.microsoft.com/office/drawing/2014/main" id="{CC34F332-2164-48C2-A436-D2D4D40DBF85}"/>
              </a:ext>
            </a:extLst>
          </p:cNvPr>
          <p:cNvSpPr>
            <a:spLocks noGrp="1"/>
          </p:cNvSpPr>
          <p:nvPr>
            <p:ph type="title"/>
          </p:nvPr>
        </p:nvSpPr>
        <p:spPr/>
        <p:txBody>
          <a:bodyPr/>
          <a:lstStyle/>
          <a:p>
            <a:pPr eaLnBrk="1" hangingPunct="1"/>
            <a:r>
              <a:rPr lang="it-IT" altLang="it-IT" sz="1800" b="1" dirty="0">
                <a:latin typeface="Times New Roman" panose="02020603050405020304" pitchFamily="18" charset="0"/>
                <a:cs typeface="Times New Roman" panose="02020603050405020304" pitchFamily="18" charset="0"/>
              </a:rPr>
              <a:t>COMPITI DEL RESPONSABILE DEL PROCEDIMENTO</a:t>
            </a:r>
            <a:endParaRPr lang="it-IT" altLang="it-IT" sz="1800" dirty="0">
              <a:latin typeface="Times New Roman" panose="02020603050405020304" pitchFamily="18" charset="0"/>
              <a:cs typeface="Times New Roman" panose="02020603050405020304" pitchFamily="18" charset="0"/>
            </a:endParaRPr>
          </a:p>
        </p:txBody>
      </p:sp>
      <p:sp>
        <p:nvSpPr>
          <p:cNvPr id="51203" name="Segnaposto contenuto 2">
            <a:extLst>
              <a:ext uri="{FF2B5EF4-FFF2-40B4-BE49-F238E27FC236}">
                <a16:creationId xmlns:a16="http://schemas.microsoft.com/office/drawing/2014/main" id="{2DB0E934-DFDD-4104-B65B-64F7C60C40E7}"/>
              </a:ext>
            </a:extLst>
          </p:cNvPr>
          <p:cNvSpPr>
            <a:spLocks noGrp="1"/>
          </p:cNvSpPr>
          <p:nvPr>
            <p:ph idx="1"/>
          </p:nvPr>
        </p:nvSpPr>
        <p:spPr>
          <a:xfrm>
            <a:off x="457200" y="1052513"/>
            <a:ext cx="8229600" cy="5472112"/>
          </a:xfrm>
        </p:spPr>
        <p:txBody>
          <a:bodyPr/>
          <a:lstStyle/>
          <a:p>
            <a:pPr algn="just" eaLnBrk="1" hangingPunct="1">
              <a:buFont typeface="Arial" panose="020B0604020202020204" pitchFamily="34" charset="0"/>
              <a:buNone/>
            </a:pPr>
            <a:r>
              <a:rPr lang="it-IT" altLang="it-IT" sz="2400" dirty="0">
                <a:latin typeface="Times New Roman" panose="02020603050405020304" pitchFamily="18" charset="0"/>
                <a:cs typeface="Times New Roman" panose="02020603050405020304" pitchFamily="18" charset="0"/>
              </a:rPr>
              <a:t>Tenuta ferma la responsabilità amministrativa del dirigente, dovrà poi valutarsi se a tale responsabilità </a:t>
            </a:r>
            <a:r>
              <a:rPr lang="it-IT" altLang="it-IT" sz="2400" b="1" dirty="0">
                <a:latin typeface="Times New Roman" panose="02020603050405020304" pitchFamily="18" charset="0"/>
                <a:cs typeface="Times New Roman" panose="02020603050405020304" pitchFamily="18" charset="0"/>
              </a:rPr>
              <a:t>potrà aggiungersi quella del responsabile del procedimento</a:t>
            </a:r>
            <a:r>
              <a:rPr lang="it-IT" altLang="it-IT" sz="2400" dirty="0">
                <a:latin typeface="Times New Roman" panose="02020603050405020304" pitchFamily="18" charset="0"/>
                <a:cs typeface="Times New Roman" panose="02020603050405020304" pitchFamily="18" charset="0"/>
              </a:rPr>
              <a:t>, allorché la determinazione del contenuto dispositivo del provvedimento o l’atto/accadimento </a:t>
            </a:r>
            <a:r>
              <a:rPr lang="it-IT" altLang="it-IT" sz="2400" dirty="0" err="1">
                <a:latin typeface="Times New Roman" panose="02020603050405020304" pitchFamily="18" charset="0"/>
                <a:cs typeface="Times New Roman" panose="02020603050405020304" pitchFamily="18" charset="0"/>
              </a:rPr>
              <a:t>endoprocedimentale</a:t>
            </a:r>
            <a:r>
              <a:rPr lang="it-IT" altLang="it-IT" sz="2400" dirty="0">
                <a:latin typeface="Times New Roman" panose="02020603050405020304" pitchFamily="18" charset="0"/>
                <a:cs typeface="Times New Roman" panose="02020603050405020304" pitchFamily="18" charset="0"/>
              </a:rPr>
              <a:t>, che abbia provocato danni al terzo, sia riferibile all’esercizio frutto di </a:t>
            </a:r>
            <a:r>
              <a:rPr lang="it-IT" altLang="it-IT" sz="2400" u="sng" dirty="0">
                <a:latin typeface="Times New Roman" panose="02020603050405020304" pitchFamily="18" charset="0"/>
                <a:cs typeface="Times New Roman" panose="02020603050405020304" pitchFamily="18" charset="0"/>
              </a:rPr>
              <a:t>dolo o colpa grave di uno dei compiti previsti dall’art. 6, comma 1, l. 241/1990</a:t>
            </a:r>
            <a:r>
              <a:rPr lang="it-IT" altLang="it-IT" sz="2400" dirty="0">
                <a:latin typeface="Times New Roman" panose="02020603050405020304" pitchFamily="18" charset="0"/>
                <a:cs typeface="Times New Roman" panose="02020603050405020304" pitchFamily="18" charset="0"/>
              </a:rPr>
              <a:t>. In questi casi, troverebbe applicazione l’art. 1, comma 1-</a:t>
            </a:r>
            <a:r>
              <a:rPr lang="it-IT" altLang="it-IT" sz="2400" i="1" dirty="0">
                <a:latin typeface="Times New Roman" panose="02020603050405020304" pitchFamily="18" charset="0"/>
                <a:cs typeface="Times New Roman" panose="02020603050405020304" pitchFamily="18" charset="0"/>
              </a:rPr>
              <a:t>quater</a:t>
            </a:r>
            <a:r>
              <a:rPr lang="it-IT" altLang="it-IT" sz="2400" dirty="0">
                <a:latin typeface="Times New Roman" panose="02020603050405020304" pitchFamily="18" charset="0"/>
                <a:cs typeface="Times New Roman" panose="02020603050405020304" pitchFamily="18" charset="0"/>
              </a:rPr>
              <a:t>, l. 14 gennaio 1994, n. 20, secondo cui « </a:t>
            </a:r>
            <a:r>
              <a:rPr lang="it-IT" altLang="it-IT" sz="2400" i="1" dirty="0">
                <a:latin typeface="Times New Roman" panose="02020603050405020304" pitchFamily="18" charset="0"/>
                <a:cs typeface="Times New Roman" panose="02020603050405020304" pitchFamily="18" charset="0"/>
              </a:rPr>
              <a:t>Se il fatto dannoso è causato da più persone, la Corte dei conti, valutate le singole responsabilità, condanna ciascuno per la parte che vi ha preso </a:t>
            </a:r>
            <a:r>
              <a:rPr lang="it-IT" altLang="it-IT" sz="2400" dirty="0">
                <a:latin typeface="Times New Roman" panose="02020603050405020304" pitchFamily="18" charset="0"/>
                <a:cs typeface="Times New Roman" panose="02020603050405020304" pitchFamily="18" charset="0"/>
              </a:rPr>
              <a:t>».</a:t>
            </a:r>
          </a:p>
          <a:p>
            <a:pPr algn="ctr" eaLnBrk="1" hangingPunct="1">
              <a:buFont typeface="Arial" panose="020B0604020202020204" pitchFamily="34" charset="0"/>
              <a:buNone/>
            </a:pPr>
            <a:r>
              <a:rPr lang="it-IT" altLang="it-IT" sz="2400" u="sng" dirty="0">
                <a:latin typeface="Times New Roman" panose="02020603050405020304" pitchFamily="18" charset="0"/>
                <a:cs typeface="Times New Roman" panose="02020603050405020304" pitchFamily="18" charset="0"/>
              </a:rPr>
              <a:t>RESPONSABILITA’ PROCEDIMENTALE COME RESPONSABILITA’ AGGIUNTIVA</a:t>
            </a:r>
          </a:p>
        </p:txBody>
      </p:sp>
    </p:spTree>
    <p:extLst>
      <p:ext uri="{BB962C8B-B14F-4D97-AF65-F5344CB8AC3E}">
        <p14:creationId xmlns:p14="http://schemas.microsoft.com/office/powerpoint/2010/main" val="5652123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olo 1">
            <a:extLst>
              <a:ext uri="{FF2B5EF4-FFF2-40B4-BE49-F238E27FC236}">
                <a16:creationId xmlns:a16="http://schemas.microsoft.com/office/drawing/2014/main" id="{5D1A612E-2697-4444-BF94-08027C4D10D3}"/>
              </a:ext>
            </a:extLst>
          </p:cNvPr>
          <p:cNvSpPr>
            <a:spLocks noGrp="1"/>
          </p:cNvSpPr>
          <p:nvPr>
            <p:ph type="title"/>
          </p:nvPr>
        </p:nvSpPr>
        <p:spPr/>
        <p:txBody>
          <a:bodyPr/>
          <a:lstStyle/>
          <a:p>
            <a:pPr eaLnBrk="1" hangingPunct="1"/>
            <a:r>
              <a:rPr lang="it-IT" altLang="it-IT" sz="1800" b="1" dirty="0">
                <a:latin typeface="Times New Roman" panose="02020603050405020304" pitchFamily="18" charset="0"/>
                <a:cs typeface="Times New Roman" panose="02020603050405020304" pitchFamily="18" charset="0"/>
              </a:rPr>
              <a:t>COMPITI DEL RESPONSABILE DEL PROCEDIMENTO</a:t>
            </a:r>
            <a:endParaRPr lang="it-IT" altLang="it-IT" sz="1800"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FA480339-C1F4-49A2-8418-9279A40D4196}"/>
              </a:ext>
            </a:extLst>
          </p:cNvPr>
          <p:cNvSpPr>
            <a:spLocks noGrp="1"/>
          </p:cNvSpPr>
          <p:nvPr>
            <p:ph idx="1"/>
          </p:nvPr>
        </p:nvSpPr>
        <p:spPr>
          <a:xfrm>
            <a:off x="457200" y="1052519"/>
            <a:ext cx="8229600" cy="5400675"/>
          </a:xfrm>
        </p:spPr>
        <p:txBody>
          <a:bodyPr/>
          <a:lstStyle/>
          <a:p>
            <a:pPr algn="just" eaLnBrk="1" hangingPunct="1">
              <a:buFont typeface="Arial" charset="0"/>
              <a:buNone/>
              <a:defRPr/>
            </a:pPr>
            <a:r>
              <a:rPr lang="it-IT" sz="2400" b="1" dirty="0">
                <a:latin typeface="Times New Roman" pitchFamily="18" charset="0"/>
                <a:cs typeface="Times New Roman" pitchFamily="18" charset="0"/>
              </a:rPr>
              <a:t>RIFLESSIONI</a:t>
            </a:r>
            <a:r>
              <a:rPr lang="it-IT" sz="2400" dirty="0">
                <a:latin typeface="Times New Roman" pitchFamily="18" charset="0"/>
                <a:cs typeface="Times New Roman" pitchFamily="18" charset="0"/>
              </a:rPr>
              <a:t>:</a:t>
            </a:r>
          </a:p>
          <a:p>
            <a:pPr algn="just" eaLnBrk="1" hangingPunct="1">
              <a:buFont typeface="Arial" charset="0"/>
              <a:buNone/>
              <a:defRPr/>
            </a:pPr>
            <a:r>
              <a:rPr lang="it-IT" sz="2400" dirty="0">
                <a:latin typeface="Times New Roman" pitchFamily="18" charset="0"/>
                <a:cs typeface="Times New Roman" pitchFamily="18" charset="0"/>
              </a:rPr>
              <a:t>“</a:t>
            </a:r>
            <a:r>
              <a:rPr lang="it-IT" sz="2400" i="1" dirty="0">
                <a:latin typeface="Times New Roman" pitchFamily="18" charset="0"/>
                <a:cs typeface="Times New Roman" pitchFamily="18" charset="0"/>
              </a:rPr>
              <a:t>Non si può infatti tacere che l’attuale ordinamento giuridico favorisca il rischio che il </a:t>
            </a:r>
            <a:r>
              <a:rPr lang="it-IT" sz="2400" i="1" u="sng" dirty="0">
                <a:latin typeface="Times New Roman" pitchFamily="18" charset="0"/>
                <a:cs typeface="Times New Roman" pitchFamily="18" charset="0"/>
              </a:rPr>
              <a:t>dirigente sia portato a forzare le maglie della legittimità per realizzare gli obiettivi assegnatigli dalla componente di indirizzo politico-amministrativo </a:t>
            </a:r>
            <a:r>
              <a:rPr lang="it-IT" sz="2400" i="1" dirty="0">
                <a:latin typeface="Times New Roman" pitchFamily="18" charset="0"/>
                <a:cs typeface="Times New Roman" pitchFamily="18" charset="0"/>
              </a:rPr>
              <a:t>(il che mostra la non coincidenza tra responsabilità dirigenziale e responsabilità amministrativa), ovvero per </a:t>
            </a:r>
            <a:r>
              <a:rPr lang="it-IT" sz="2400" i="1" u="sng" dirty="0">
                <a:latin typeface="Times New Roman" pitchFamily="18" charset="0"/>
                <a:cs typeface="Times New Roman" pitchFamily="18" charset="0"/>
              </a:rPr>
              <a:t>assecondare gli organi di governo dell’ente</a:t>
            </a:r>
            <a:r>
              <a:rPr lang="it-IT" sz="2400" i="1" dirty="0">
                <a:latin typeface="Times New Roman" pitchFamily="18" charset="0"/>
                <a:cs typeface="Times New Roman" pitchFamily="18" charset="0"/>
              </a:rPr>
              <a:t> di appartenenza con lo scopo di ottenere il rinnovo nel conferimento dell’incarico di funzione dirigenziale (esigenza particolarmente sentita nelle ipotesi degli incarichi conferiti a dirigenti non di ruolo, ma scelti al di fuori della dotazione organica)”      </a:t>
            </a:r>
            <a:r>
              <a:rPr lang="it-IT" sz="2400" dirty="0">
                <a:latin typeface="Times New Roman" pitchFamily="18" charset="0"/>
                <a:cs typeface="Times New Roman" pitchFamily="18" charset="0"/>
              </a:rPr>
              <a:t>(</a:t>
            </a:r>
            <a:r>
              <a:rPr lang="it-IT" sz="2400" cap="small" dirty="0">
                <a:latin typeface="Times New Roman" pitchFamily="18" charset="0"/>
                <a:cs typeface="Times New Roman" pitchFamily="18" charset="0"/>
              </a:rPr>
              <a:t>E. Racca</a:t>
            </a:r>
            <a:r>
              <a:rPr lang="it-IT" sz="2400" dirty="0">
                <a:latin typeface="Times New Roman" pitchFamily="18" charset="0"/>
                <a:cs typeface="Times New Roman" pitchFamily="18" charset="0"/>
              </a:rPr>
              <a:t>, </a:t>
            </a:r>
            <a:r>
              <a:rPr lang="it-IT" sz="2400" i="1" dirty="0">
                <a:latin typeface="Times New Roman" pitchFamily="18" charset="0"/>
                <a:cs typeface="Times New Roman" pitchFamily="18" charset="0"/>
              </a:rPr>
              <a:t>L’esercito dei dirigenti senza bandiera</a:t>
            </a:r>
            <a:r>
              <a:rPr lang="it-IT" sz="2400" dirty="0">
                <a:latin typeface="Times New Roman" pitchFamily="18" charset="0"/>
                <a:cs typeface="Times New Roman" pitchFamily="18" charset="0"/>
              </a:rPr>
              <a:t>, in </a:t>
            </a:r>
            <a:r>
              <a:rPr lang="it-IT" sz="2400" i="1" dirty="0">
                <a:latin typeface="Times New Roman" pitchFamily="18" charset="0"/>
                <a:cs typeface="Times New Roman" pitchFamily="18" charset="0"/>
              </a:rPr>
              <a:t>Guida agli enti locali de Il Sole-24 Ore</a:t>
            </a:r>
            <a:r>
              <a:rPr lang="it-IT" sz="2400" dirty="0">
                <a:latin typeface="Times New Roman" pitchFamily="18" charset="0"/>
                <a:cs typeface="Times New Roman" pitchFamily="18" charset="0"/>
              </a:rPr>
              <a:t>, 12 marzo 2005, n. 10, 5).</a:t>
            </a:r>
            <a:endParaRPr lang="it-IT"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2683436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olo 1">
            <a:extLst>
              <a:ext uri="{FF2B5EF4-FFF2-40B4-BE49-F238E27FC236}">
                <a16:creationId xmlns:a16="http://schemas.microsoft.com/office/drawing/2014/main" id="{EB1CBB3E-98C7-4C86-8FD2-61A847CABC91}"/>
              </a:ext>
            </a:extLst>
          </p:cNvPr>
          <p:cNvSpPr>
            <a:spLocks noGrp="1"/>
          </p:cNvSpPr>
          <p:nvPr>
            <p:ph type="title"/>
          </p:nvPr>
        </p:nvSpPr>
        <p:spPr/>
        <p:txBody>
          <a:bodyPr/>
          <a:lstStyle/>
          <a:p>
            <a:pPr eaLnBrk="1" hangingPunct="1"/>
            <a:r>
              <a:rPr lang="it-IT" altLang="it-IT" sz="1800" b="1" dirty="0">
                <a:latin typeface="Times New Roman" panose="02020603050405020304" pitchFamily="18" charset="0"/>
                <a:cs typeface="Times New Roman" panose="02020603050405020304" pitchFamily="18" charset="0"/>
              </a:rPr>
              <a:t>COMPITI DEL RESPONSABILE DEL PROCEDIMENTO</a:t>
            </a:r>
            <a:endParaRPr lang="it-IT" altLang="it-IT" sz="1800"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FAEE2F1E-CEFA-44C9-9077-94EAE9A512B1}"/>
              </a:ext>
            </a:extLst>
          </p:cNvPr>
          <p:cNvSpPr>
            <a:spLocks noGrp="1"/>
          </p:cNvSpPr>
          <p:nvPr>
            <p:ph idx="1"/>
          </p:nvPr>
        </p:nvSpPr>
        <p:spPr>
          <a:xfrm>
            <a:off x="457200" y="1125538"/>
            <a:ext cx="8229600" cy="5472112"/>
          </a:xfrm>
        </p:spPr>
        <p:txBody>
          <a:bodyPr/>
          <a:lstStyle/>
          <a:p>
            <a:pPr algn="just" eaLnBrk="1" hangingPunct="1">
              <a:buFont typeface="Arial" charset="0"/>
              <a:buNone/>
              <a:defRPr/>
            </a:pPr>
            <a:r>
              <a:rPr lang="it-IT" sz="2260" b="1" dirty="0">
                <a:latin typeface="Times New Roman" pitchFamily="18" charset="0"/>
                <a:cs typeface="Times New Roman" pitchFamily="18" charset="0"/>
              </a:rPr>
              <a:t>RIFLESSIONI</a:t>
            </a:r>
            <a:r>
              <a:rPr lang="it-IT" sz="2260" dirty="0">
                <a:latin typeface="Times New Roman" pitchFamily="18" charset="0"/>
                <a:cs typeface="Times New Roman" pitchFamily="18" charset="0"/>
              </a:rPr>
              <a:t>:</a:t>
            </a:r>
          </a:p>
          <a:p>
            <a:pPr algn="just" eaLnBrk="1" hangingPunct="1">
              <a:buFont typeface="Arial" charset="0"/>
              <a:buNone/>
              <a:defRPr/>
            </a:pPr>
            <a:r>
              <a:rPr lang="it-IT" sz="2260" dirty="0">
                <a:latin typeface="Times New Roman" pitchFamily="18" charset="0"/>
                <a:cs typeface="Times New Roman" pitchFamily="18" charset="0"/>
              </a:rPr>
              <a:t>In questo quadro, allora, il nuovo periodo introdotto dalla l. 15/2005 all’art. 6, l. 241/1990 potrebbe costituire valido appiglio per tenere separate le “irresponsabilità” dei funzionari che svolgono l’istruttoria seguendo i principi e i canoni posti dalla disciplina sul procedimento amministrativo dalle responsabilità dei dirigenti, che decidono, “forzando” le risultanze istruttorie, al fine di seguire le direttive impartite dagli apparati politici. La circostanza che il contenuto dispositivo del provvedimento possa non trovare conforto nelle risultanze dell’istruttoria purché il dirigente ne renda conto nella motivazione, farebbe ricadere esclusivamente in capo all’organo decidente le conseguenze connesse ai danni erariali subiti dall’amministrazione a seguito dell’ottenimento di una condanna risarcitoria da parte del privato che abbia subito un danno ingiusto.</a:t>
            </a:r>
          </a:p>
        </p:txBody>
      </p:sp>
    </p:spTree>
    <p:extLst>
      <p:ext uri="{BB962C8B-B14F-4D97-AF65-F5344CB8AC3E}">
        <p14:creationId xmlns:p14="http://schemas.microsoft.com/office/powerpoint/2010/main" val="27844738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altLang="it-IT" sz="1800" b="1" dirty="0">
                <a:latin typeface="Times New Roman" panose="02020603050405020304" pitchFamily="18" charset="0"/>
                <a:cs typeface="Times New Roman" panose="02020603050405020304" pitchFamily="18" charset="0"/>
              </a:rPr>
              <a:t>COMPITI DEL RESPONSABILE DEL PROCEDIMENTO</a:t>
            </a:r>
            <a:endParaRPr lang="it-IT" sz="1800" dirty="0"/>
          </a:p>
        </p:txBody>
      </p:sp>
      <p:sp>
        <p:nvSpPr>
          <p:cNvPr id="3" name="Segnaposto contenuto 2"/>
          <p:cNvSpPr>
            <a:spLocks noGrp="1"/>
          </p:cNvSpPr>
          <p:nvPr>
            <p:ph idx="1"/>
          </p:nvPr>
        </p:nvSpPr>
        <p:spPr>
          <a:xfrm>
            <a:off x="179512" y="980728"/>
            <a:ext cx="8784976" cy="5688632"/>
          </a:xfrm>
        </p:spPr>
        <p:txBody>
          <a:bodyPr>
            <a:normAutofit/>
          </a:bodyPr>
          <a:lstStyle/>
          <a:p>
            <a:pPr marL="0" indent="0" algn="ctr">
              <a:buNone/>
            </a:pPr>
            <a:r>
              <a:rPr lang="it-IT" sz="4000" dirty="0">
                <a:latin typeface="Times New Roman" panose="02020603050405020304" pitchFamily="18" charset="0"/>
                <a:cs typeface="Times New Roman" panose="02020603050405020304" pitchFamily="18" charset="0"/>
              </a:rPr>
              <a:t>Il RUP, se privo delle competenze decisionali, non può adottare provvedimenti (con efficacia esterna)</a:t>
            </a:r>
          </a:p>
          <a:p>
            <a:pPr marL="0" indent="0" algn="just">
              <a:buNone/>
            </a:pPr>
            <a:endParaRPr lang="it-IT" dirty="0">
              <a:latin typeface="Times New Roman" panose="02020603050405020304" pitchFamily="18" charset="0"/>
              <a:cs typeface="Times New Roman" panose="02020603050405020304" pitchFamily="18" charset="0"/>
            </a:endParaRPr>
          </a:p>
          <a:p>
            <a:pPr marL="0" indent="0" algn="just">
              <a:buNone/>
            </a:pPr>
            <a:endParaRPr lang="it-IT" dirty="0">
              <a:latin typeface="Times New Roman" panose="02020603050405020304" pitchFamily="18" charset="0"/>
              <a:cs typeface="Times New Roman" panose="02020603050405020304" pitchFamily="18" charset="0"/>
            </a:endParaRPr>
          </a:p>
          <a:p>
            <a:pPr marL="0" indent="0" algn="just">
              <a:buNone/>
            </a:pPr>
            <a:r>
              <a:rPr lang="it-IT" sz="2400" dirty="0">
                <a:latin typeface="Times New Roman" panose="02020603050405020304" pitchFamily="18" charset="0"/>
                <a:cs typeface="Times New Roman" panose="02020603050405020304" pitchFamily="18" charset="0"/>
              </a:rPr>
              <a:t>«</a:t>
            </a:r>
            <a:r>
              <a:rPr lang="it-IT" sz="2400" i="1" dirty="0">
                <a:latin typeface="Times New Roman" panose="02020603050405020304" pitchFamily="18" charset="0"/>
                <a:cs typeface="Times New Roman" panose="02020603050405020304" pitchFamily="18" charset="0"/>
              </a:rPr>
              <a:t>L’attribuzione a funzionari privi qualifica dirigenziale, o equivalente, del compito di adottare atti amministrativi con rilevanza esterna contrasta con la normativa in materia di Enti Locali, oltre che con il </a:t>
            </a:r>
            <a:r>
              <a:rPr lang="it-IT" sz="2400" i="1" dirty="0" err="1">
                <a:latin typeface="Times New Roman" panose="02020603050405020304" pitchFamily="18" charset="0"/>
                <a:cs typeface="Times New Roman" panose="02020603050405020304" pitchFamily="18" charset="0"/>
              </a:rPr>
              <a:t>D.Lgs</a:t>
            </a:r>
            <a:r>
              <a:rPr lang="it-IT" sz="2400" i="1" dirty="0">
                <a:latin typeface="Times New Roman" panose="02020603050405020304" pitchFamily="18" charset="0"/>
                <a:cs typeface="Times New Roman" panose="02020603050405020304" pitchFamily="18" charset="0"/>
              </a:rPr>
              <a:t> n. 165/2001.  A ciò occorre aggiungere che il provvedimento sottoscritto dal dipendente non dirigente è nullo e non semplicemente annullabile</a:t>
            </a:r>
            <a:r>
              <a:rPr lang="it-IT" sz="24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(Tar Toscana, sez. III^, n. 1576/2017).</a:t>
            </a:r>
          </a:p>
        </p:txBody>
      </p:sp>
      <p:sp>
        <p:nvSpPr>
          <p:cNvPr id="4" name="Freccia in giù 3"/>
          <p:cNvSpPr/>
          <p:nvPr/>
        </p:nvSpPr>
        <p:spPr>
          <a:xfrm>
            <a:off x="3923928" y="306896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43431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1800" b="1" dirty="0">
                <a:latin typeface="Times New Roman" panose="02020603050405020304" pitchFamily="18" charset="0"/>
                <a:cs typeface="Times New Roman" panose="02020603050405020304" pitchFamily="18" charset="0"/>
              </a:rPr>
              <a:t>COMPITI DEL RESPONSABILE DEL PROCEDIMENTO</a:t>
            </a:r>
            <a:endParaRPr lang="it-IT" sz="1800" dirty="0"/>
          </a:p>
        </p:txBody>
      </p:sp>
      <p:sp>
        <p:nvSpPr>
          <p:cNvPr id="3" name="Segnaposto contenuto 2"/>
          <p:cNvSpPr>
            <a:spLocks noGrp="1"/>
          </p:cNvSpPr>
          <p:nvPr>
            <p:ph idx="1"/>
          </p:nvPr>
        </p:nvSpPr>
        <p:spPr>
          <a:xfrm>
            <a:off x="457200" y="1052737"/>
            <a:ext cx="8229600" cy="4608512"/>
          </a:xfrm>
        </p:spPr>
        <p:txBody>
          <a:bodyPr/>
          <a:lstStyle/>
          <a:p>
            <a:pPr marL="0" indent="0" algn="ctr">
              <a:buNone/>
            </a:pPr>
            <a:r>
              <a:rPr lang="it-IT" sz="4000" dirty="0">
                <a:latin typeface="Times New Roman" panose="02020603050405020304" pitchFamily="18" charset="0"/>
                <a:cs typeface="Times New Roman" panose="02020603050405020304" pitchFamily="18" charset="0"/>
              </a:rPr>
              <a:t>Quindi, in piena aderenza alla legge n. 241/1990, possiamo avere due RUP:</a:t>
            </a:r>
          </a:p>
          <a:p>
            <a:pPr marL="0" indent="0" algn="ctr">
              <a:buNone/>
            </a:pPr>
            <a:endParaRPr lang="it-IT"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it-IT" sz="3000" dirty="0">
                <a:latin typeface="Times New Roman" panose="02020603050405020304" pitchFamily="18" charset="0"/>
                <a:cs typeface="Times New Roman" panose="02020603050405020304" pitchFamily="18" charset="0"/>
              </a:rPr>
              <a:t>Un </a:t>
            </a:r>
            <a:r>
              <a:rPr lang="it-IT" sz="3000" b="1" dirty="0">
                <a:solidFill>
                  <a:srgbClr val="FF0000"/>
                </a:solidFill>
                <a:latin typeface="Times New Roman" panose="02020603050405020304" pitchFamily="18" charset="0"/>
                <a:cs typeface="Times New Roman" panose="02020603050405020304" pitchFamily="18" charset="0"/>
              </a:rPr>
              <a:t>RUP «decisore»</a:t>
            </a:r>
            <a:r>
              <a:rPr lang="it-IT" sz="3000" b="1" dirty="0">
                <a:latin typeface="Times New Roman" panose="02020603050405020304" pitchFamily="18" charset="0"/>
                <a:cs typeface="Times New Roman" panose="02020603050405020304" pitchFamily="18" charset="0"/>
              </a:rPr>
              <a:t> </a:t>
            </a:r>
            <a:r>
              <a:rPr lang="it-IT" sz="3000" dirty="0">
                <a:latin typeface="Times New Roman" panose="02020603050405020304" pitchFamily="18" charset="0"/>
                <a:cs typeface="Times New Roman" panose="02020603050405020304" pitchFamily="18" charset="0"/>
              </a:rPr>
              <a:t>&gt; emana atti e provvedimenti con rilevanza esterna.</a:t>
            </a:r>
          </a:p>
          <a:p>
            <a:pPr algn="just">
              <a:buFont typeface="Wingdings" panose="05000000000000000000" pitchFamily="2" charset="2"/>
              <a:buChar char="§"/>
            </a:pPr>
            <a:r>
              <a:rPr lang="it-IT" sz="3000" dirty="0">
                <a:latin typeface="Times New Roman" panose="02020603050405020304" pitchFamily="18" charset="0"/>
                <a:cs typeface="Times New Roman" panose="02020603050405020304" pitchFamily="18" charset="0"/>
              </a:rPr>
              <a:t>Un </a:t>
            </a:r>
            <a:r>
              <a:rPr lang="it-IT" sz="3000" b="1" dirty="0">
                <a:solidFill>
                  <a:srgbClr val="0070C0"/>
                </a:solidFill>
                <a:latin typeface="Times New Roman" panose="02020603050405020304" pitchFamily="18" charset="0"/>
                <a:cs typeface="Times New Roman" panose="02020603050405020304" pitchFamily="18" charset="0"/>
              </a:rPr>
              <a:t>RUP «istruttore» </a:t>
            </a:r>
            <a:r>
              <a:rPr lang="it-IT" sz="3000" dirty="0">
                <a:latin typeface="Times New Roman" panose="02020603050405020304" pitchFamily="18" charset="0"/>
                <a:cs typeface="Times New Roman" panose="02020603050405020304" pitchFamily="18" charset="0"/>
              </a:rPr>
              <a:t>&gt; effettua solo atti ed operazioni istruttorie.</a:t>
            </a:r>
          </a:p>
          <a:p>
            <a:pPr marL="0" indent="0">
              <a:buNone/>
            </a:pPr>
            <a:endParaRPr lang="it-IT" dirty="0"/>
          </a:p>
        </p:txBody>
      </p:sp>
      <p:sp>
        <p:nvSpPr>
          <p:cNvPr id="4" name="Freccia in giù 3"/>
          <p:cNvSpPr/>
          <p:nvPr/>
        </p:nvSpPr>
        <p:spPr>
          <a:xfrm>
            <a:off x="4329684" y="2420888"/>
            <a:ext cx="484632" cy="7237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11394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706090"/>
          </a:xfrm>
        </p:spPr>
        <p:txBody>
          <a:bodyPr>
            <a:normAutofit/>
          </a:bodyPr>
          <a:lstStyle/>
          <a:p>
            <a:pPr algn="ctr"/>
            <a:r>
              <a:rPr lang="it-IT" altLang="it-IT" sz="1800" b="1" dirty="0">
                <a:latin typeface="Times New Roman" pitchFamily="18" charset="0"/>
                <a:cs typeface="Times New Roman" pitchFamily="18" charset="0"/>
              </a:rPr>
              <a:t>IL CONFLITTO DI INTERESSI</a:t>
            </a:r>
            <a:endParaRPr lang="it-IT" sz="1800" dirty="0"/>
          </a:p>
        </p:txBody>
      </p:sp>
      <p:sp>
        <p:nvSpPr>
          <p:cNvPr id="3" name="Segnaposto contenuto 2"/>
          <p:cNvSpPr>
            <a:spLocks noGrp="1"/>
          </p:cNvSpPr>
          <p:nvPr>
            <p:ph sz="quarter" idx="1"/>
          </p:nvPr>
        </p:nvSpPr>
        <p:spPr>
          <a:xfrm>
            <a:off x="457200" y="1052736"/>
            <a:ext cx="7467600" cy="5616624"/>
          </a:xfrm>
        </p:spPr>
        <p:txBody>
          <a:bodyPr>
            <a:normAutofit fontScale="92500" lnSpcReduction="10000"/>
          </a:bodyPr>
          <a:lstStyle/>
          <a:p>
            <a:pPr marL="0" indent="0" algn="just">
              <a:buNone/>
            </a:pPr>
            <a:r>
              <a:rPr lang="it-IT" u="sng" dirty="0">
                <a:solidFill>
                  <a:srgbClr val="7030A0"/>
                </a:solidFill>
                <a:latin typeface="Times New Roman" panose="02020603050405020304" pitchFamily="18" charset="0"/>
                <a:cs typeface="Times New Roman" panose="02020603050405020304" pitchFamily="18" charset="0"/>
              </a:rPr>
              <a:t>ANAC</a:t>
            </a:r>
            <a:r>
              <a:rPr lang="it-IT" dirty="0">
                <a:latin typeface="Times New Roman" panose="02020603050405020304" pitchFamily="18" charset="0"/>
                <a:cs typeface="Times New Roman" panose="02020603050405020304" pitchFamily="18" charset="0"/>
              </a:rPr>
              <a:t> </a:t>
            </a:r>
            <a:r>
              <a:rPr lang="it-IT" sz="1600" dirty="0">
                <a:latin typeface="Times New Roman" panose="02020603050405020304" pitchFamily="18" charset="0"/>
                <a:cs typeface="Times New Roman" panose="02020603050405020304" pitchFamily="18" charset="0"/>
              </a:rPr>
              <a:t>(Cantone, Università di Perugia, </a:t>
            </a:r>
            <a:r>
              <a:rPr lang="it-IT" sz="1600" dirty="0">
                <a:solidFill>
                  <a:srgbClr val="FF0000"/>
                </a:solidFill>
                <a:latin typeface="Times New Roman" panose="02020603050405020304" pitchFamily="18" charset="0"/>
                <a:cs typeface="Times New Roman" panose="02020603050405020304" pitchFamily="18" charset="0"/>
              </a:rPr>
              <a:t>21 novembre 2017</a:t>
            </a:r>
            <a:r>
              <a:rPr lang="it-IT" sz="1600" dirty="0">
                <a:latin typeface="Times New Roman" panose="02020603050405020304" pitchFamily="18" charset="0"/>
                <a:cs typeface="Times New Roman" panose="02020603050405020304" pitchFamily="18" charset="0"/>
              </a:rPr>
              <a:t>): </a:t>
            </a:r>
          </a:p>
          <a:p>
            <a:pPr marL="0" indent="0" algn="ctr">
              <a:buNone/>
            </a:pPr>
            <a:r>
              <a:rPr lang="it-IT" sz="2800" b="1" dirty="0">
                <a:latin typeface="Times New Roman" panose="02020603050405020304" pitchFamily="18" charset="0"/>
                <a:cs typeface="Times New Roman" panose="02020603050405020304" pitchFamily="18" charset="0"/>
              </a:rPr>
              <a:t>Strategia di contrasto alla corruzione </a:t>
            </a:r>
          </a:p>
          <a:p>
            <a:pPr marL="0" indent="0" algn="just">
              <a:buNone/>
            </a:pPr>
            <a:endParaRPr lang="it-IT" dirty="0">
              <a:latin typeface="Times New Roman" panose="02020603050405020304" pitchFamily="18" charset="0"/>
              <a:cs typeface="Times New Roman" panose="02020603050405020304" pitchFamily="18" charset="0"/>
            </a:endParaRPr>
          </a:p>
          <a:p>
            <a:pPr marL="0" indent="0" algn="just">
              <a:buNone/>
            </a:pPr>
            <a:endParaRPr lang="it-IT" dirty="0">
              <a:latin typeface="Times New Roman" panose="02020603050405020304" pitchFamily="18" charset="0"/>
              <a:cs typeface="Times New Roman" panose="02020603050405020304" pitchFamily="18" charset="0"/>
            </a:endParaRPr>
          </a:p>
          <a:p>
            <a:pPr marL="0" indent="0" algn="just">
              <a:buNone/>
            </a:pPr>
            <a:endParaRPr lang="it-IT" dirty="0">
              <a:latin typeface="Times New Roman" panose="02020603050405020304" pitchFamily="18" charset="0"/>
              <a:cs typeface="Times New Roman" panose="02020603050405020304" pitchFamily="18" charset="0"/>
            </a:endParaRPr>
          </a:p>
          <a:p>
            <a:pPr marL="0" indent="0" algn="ctr">
              <a:buNone/>
            </a:pPr>
            <a:r>
              <a:rPr lang="it-IT" sz="4000" b="1" u="sng" dirty="0">
                <a:solidFill>
                  <a:srgbClr val="FF0000"/>
                </a:solidFill>
                <a:latin typeface="Times New Roman" panose="02020603050405020304" pitchFamily="18" charset="0"/>
                <a:cs typeface="Times New Roman" panose="02020603050405020304" pitchFamily="18" charset="0"/>
              </a:rPr>
              <a:t>CONFLITTI DI INTERESSE</a:t>
            </a:r>
            <a:endParaRPr lang="it-IT" sz="40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it-IT" sz="2800" u="sng" dirty="0">
                <a:latin typeface="Times New Roman" panose="02020603050405020304" pitchFamily="18" charset="0"/>
                <a:cs typeface="Times New Roman" panose="02020603050405020304" pitchFamily="18" charset="0"/>
              </a:rPr>
              <a:t>Da</a:t>
            </a:r>
            <a:r>
              <a:rPr lang="it-IT" sz="2800"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
            </a:pPr>
            <a:r>
              <a:rPr lang="it-IT" sz="2800" b="1" dirty="0">
                <a:solidFill>
                  <a:srgbClr val="0070C0"/>
                </a:solidFill>
                <a:latin typeface="Times New Roman" panose="02020603050405020304" pitchFamily="18" charset="0"/>
                <a:cs typeface="Times New Roman" panose="02020603050405020304" pitchFamily="18" charset="0"/>
              </a:rPr>
              <a:t>Conoscere;</a:t>
            </a:r>
          </a:p>
          <a:p>
            <a:pPr algn="just">
              <a:buFont typeface="Wingdings" panose="05000000000000000000" pitchFamily="2" charset="2"/>
              <a:buChar char="§"/>
            </a:pPr>
            <a:r>
              <a:rPr lang="it-IT" sz="2800" b="1" dirty="0">
                <a:solidFill>
                  <a:srgbClr val="7030A0"/>
                </a:solidFill>
                <a:latin typeface="Times New Roman" panose="02020603050405020304" pitchFamily="18" charset="0"/>
                <a:cs typeface="Times New Roman" panose="02020603050405020304" pitchFamily="18" charset="0"/>
              </a:rPr>
              <a:t>Controllare</a:t>
            </a:r>
            <a:r>
              <a:rPr lang="it-IT" sz="2800" b="1"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
            </a:pPr>
            <a:r>
              <a:rPr lang="it-IT" sz="2800" b="1" dirty="0">
                <a:solidFill>
                  <a:srgbClr val="C00000"/>
                </a:solidFill>
                <a:latin typeface="Times New Roman" panose="02020603050405020304" pitchFamily="18" charset="0"/>
                <a:cs typeface="Times New Roman" panose="02020603050405020304" pitchFamily="18" charset="0"/>
              </a:rPr>
              <a:t>Mettere in trasparenza</a:t>
            </a:r>
            <a:r>
              <a:rPr lang="it-IT" sz="2800" b="1"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
            </a:pPr>
            <a:r>
              <a:rPr lang="it-IT" sz="2800" b="1" dirty="0">
                <a:solidFill>
                  <a:srgbClr val="00B050"/>
                </a:solidFill>
                <a:latin typeface="Times New Roman" panose="02020603050405020304" pitchFamily="18" charset="0"/>
                <a:cs typeface="Times New Roman" panose="02020603050405020304" pitchFamily="18" charset="0"/>
              </a:rPr>
              <a:t>Evitare</a:t>
            </a:r>
            <a:r>
              <a:rPr lang="it-IT" sz="2800" b="1" dirty="0">
                <a:latin typeface="Times New Roman" panose="02020603050405020304" pitchFamily="18" charset="0"/>
                <a:cs typeface="Times New Roman" panose="02020603050405020304" pitchFamily="18" charset="0"/>
              </a:rPr>
              <a:t>.</a:t>
            </a:r>
          </a:p>
        </p:txBody>
      </p:sp>
      <p:sp>
        <p:nvSpPr>
          <p:cNvPr id="4" name="Freccia in giù 3"/>
          <p:cNvSpPr/>
          <p:nvPr/>
        </p:nvSpPr>
        <p:spPr>
          <a:xfrm>
            <a:off x="3948684" y="213285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922222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1"/>
          <p:cNvSpPr>
            <a:spLocks noGrp="1"/>
          </p:cNvSpPr>
          <p:nvPr>
            <p:ph type="title"/>
          </p:nvPr>
        </p:nvSpPr>
        <p:spPr>
          <a:xfrm>
            <a:off x="457200" y="274638"/>
            <a:ext cx="7467600" cy="706090"/>
          </a:xfrm>
        </p:spPr>
        <p:txBody>
          <a:bodyPr/>
          <a:lstStyle/>
          <a:p>
            <a:pPr algn="ctr"/>
            <a:r>
              <a:rPr lang="it-IT" altLang="it-IT" sz="1800" b="1" dirty="0">
                <a:latin typeface="Times New Roman" pitchFamily="18" charset="0"/>
                <a:cs typeface="Times New Roman" pitchFamily="18" charset="0"/>
              </a:rPr>
              <a:t>IL CONFLITTO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INTERESSI</a:t>
            </a:r>
          </a:p>
        </p:txBody>
      </p:sp>
      <p:sp>
        <p:nvSpPr>
          <p:cNvPr id="3" name="Segnaposto contenuto 2"/>
          <p:cNvSpPr>
            <a:spLocks noGrp="1"/>
          </p:cNvSpPr>
          <p:nvPr>
            <p:ph sz="quarter" idx="1"/>
          </p:nvPr>
        </p:nvSpPr>
        <p:spPr>
          <a:xfrm>
            <a:off x="457200" y="1052736"/>
            <a:ext cx="8229600" cy="5544616"/>
          </a:xfrm>
        </p:spPr>
        <p:txBody>
          <a:bodyPr>
            <a:normAutofit/>
          </a:bodyPr>
          <a:lstStyle/>
          <a:p>
            <a:pPr algn="just" eaLnBrk="1" hangingPunct="1">
              <a:buFont typeface="Arial" charset="0"/>
              <a:buNone/>
              <a:defRPr/>
            </a:pPr>
            <a:r>
              <a:rPr lang="it-IT" altLang="it-IT" sz="2600" b="1" dirty="0">
                <a:latin typeface="Times New Roman" pitchFamily="18" charset="0"/>
                <a:cs typeface="Times New Roman" pitchFamily="18" charset="0"/>
              </a:rPr>
              <a:t>Art. 6-bis. (Conflitto di interessi) </a:t>
            </a:r>
            <a:r>
              <a:rPr lang="it-IT" altLang="it-IT" sz="1800" i="1" dirty="0">
                <a:latin typeface="Times New Roman" pitchFamily="18" charset="0"/>
                <a:cs typeface="Times New Roman" pitchFamily="18" charset="0"/>
              </a:rPr>
              <a:t>(introdotto dall'art. 1, comma 41, legge n. 190 del 2012)</a:t>
            </a:r>
            <a:endParaRPr lang="it-IT" altLang="it-IT" sz="1800" dirty="0">
              <a:latin typeface="Times New Roman" pitchFamily="18" charset="0"/>
              <a:cs typeface="Times New Roman" pitchFamily="18" charset="0"/>
            </a:endParaRPr>
          </a:p>
          <a:p>
            <a:pPr marL="514350" indent="-514350" algn="just" eaLnBrk="1" hangingPunct="1">
              <a:buFont typeface="Arial" charset="0"/>
              <a:buAutoNum type="arabicPeriod"/>
              <a:defRPr/>
            </a:pPr>
            <a:r>
              <a:rPr lang="it-IT" altLang="it-IT" sz="3000" i="1" dirty="0">
                <a:latin typeface="Times New Roman" pitchFamily="18" charset="0"/>
                <a:cs typeface="Times New Roman" pitchFamily="18" charset="0"/>
              </a:rPr>
              <a:t>Il </a:t>
            </a:r>
            <a:r>
              <a:rPr lang="it-IT" altLang="it-IT" sz="3000" i="1" u="sng" dirty="0">
                <a:latin typeface="Times New Roman" pitchFamily="18" charset="0"/>
                <a:cs typeface="Times New Roman" pitchFamily="18" charset="0"/>
              </a:rPr>
              <a:t>responsabile del procedimento </a:t>
            </a:r>
            <a:r>
              <a:rPr lang="it-IT" altLang="it-IT" sz="3000" i="1" dirty="0">
                <a:latin typeface="Times New Roman" pitchFamily="18" charset="0"/>
                <a:cs typeface="Times New Roman" pitchFamily="18" charset="0"/>
              </a:rPr>
              <a:t>e i </a:t>
            </a:r>
            <a:r>
              <a:rPr lang="it-IT" altLang="it-IT" sz="3000" i="1" u="sng" dirty="0">
                <a:latin typeface="Times New Roman" pitchFamily="18" charset="0"/>
                <a:cs typeface="Times New Roman" pitchFamily="18" charset="0"/>
              </a:rPr>
              <a:t>titolari degli uffici competenti ad adottare</a:t>
            </a:r>
            <a:r>
              <a:rPr lang="it-IT" altLang="it-IT" sz="3000" i="1" dirty="0">
                <a:latin typeface="Times New Roman" pitchFamily="18" charset="0"/>
                <a:cs typeface="Times New Roman" pitchFamily="18" charset="0"/>
              </a:rPr>
              <a:t> i </a:t>
            </a:r>
            <a:r>
              <a:rPr lang="it-IT" altLang="it-IT" sz="3000" i="1" u="sng" dirty="0">
                <a:latin typeface="Times New Roman" pitchFamily="18" charset="0"/>
                <a:cs typeface="Times New Roman" pitchFamily="18" charset="0"/>
              </a:rPr>
              <a:t>pareri</a:t>
            </a:r>
            <a:r>
              <a:rPr lang="it-IT" altLang="it-IT" sz="3000" i="1" dirty="0">
                <a:latin typeface="Times New Roman" pitchFamily="18" charset="0"/>
                <a:cs typeface="Times New Roman" pitchFamily="18" charset="0"/>
              </a:rPr>
              <a:t>, le </a:t>
            </a:r>
            <a:r>
              <a:rPr lang="it-IT" altLang="it-IT" sz="3000" i="1" u="sng" dirty="0">
                <a:latin typeface="Times New Roman" pitchFamily="18" charset="0"/>
                <a:cs typeface="Times New Roman" pitchFamily="18" charset="0"/>
              </a:rPr>
              <a:t>valutazioni tecniche</a:t>
            </a:r>
            <a:r>
              <a:rPr lang="it-IT" altLang="it-IT" sz="3000" i="1" dirty="0">
                <a:latin typeface="Times New Roman" pitchFamily="18" charset="0"/>
                <a:cs typeface="Times New Roman" pitchFamily="18" charset="0"/>
              </a:rPr>
              <a:t>, gli </a:t>
            </a:r>
            <a:r>
              <a:rPr lang="it-IT" altLang="it-IT" sz="3000" i="1" u="sng" dirty="0">
                <a:solidFill>
                  <a:srgbClr val="00B0F0"/>
                </a:solidFill>
                <a:latin typeface="Times New Roman" pitchFamily="18" charset="0"/>
                <a:cs typeface="Times New Roman" pitchFamily="18" charset="0"/>
              </a:rPr>
              <a:t>atti </a:t>
            </a:r>
            <a:r>
              <a:rPr lang="it-IT" altLang="it-IT" sz="3000" i="1" u="sng" dirty="0" err="1">
                <a:solidFill>
                  <a:srgbClr val="00B0F0"/>
                </a:solidFill>
                <a:latin typeface="Times New Roman" pitchFamily="18" charset="0"/>
                <a:cs typeface="Times New Roman" pitchFamily="18" charset="0"/>
              </a:rPr>
              <a:t>endoprocedimentali</a:t>
            </a:r>
            <a:r>
              <a:rPr lang="it-IT" altLang="it-IT" sz="3000" i="1" dirty="0">
                <a:solidFill>
                  <a:srgbClr val="00B0F0"/>
                </a:solidFill>
                <a:latin typeface="Times New Roman" pitchFamily="18" charset="0"/>
                <a:cs typeface="Times New Roman" pitchFamily="18" charset="0"/>
              </a:rPr>
              <a:t> </a:t>
            </a:r>
            <a:r>
              <a:rPr lang="it-IT" altLang="it-IT" sz="3000" i="1" dirty="0">
                <a:latin typeface="Times New Roman" pitchFamily="18" charset="0"/>
                <a:cs typeface="Times New Roman" pitchFamily="18" charset="0"/>
              </a:rPr>
              <a:t>e il </a:t>
            </a:r>
            <a:r>
              <a:rPr lang="it-IT" altLang="it-IT" sz="3000" i="1" u="sng" dirty="0">
                <a:latin typeface="Times New Roman" pitchFamily="18" charset="0"/>
                <a:cs typeface="Times New Roman" pitchFamily="18" charset="0"/>
              </a:rPr>
              <a:t>provvedimento finale</a:t>
            </a:r>
            <a:r>
              <a:rPr lang="it-IT" altLang="it-IT" sz="3000" i="1" dirty="0">
                <a:latin typeface="Times New Roman" pitchFamily="18" charset="0"/>
                <a:cs typeface="Times New Roman" pitchFamily="18" charset="0"/>
              </a:rPr>
              <a:t> devono astenersi in caso di conflitto di interessi, segnalando ogni situazione di conflitto, anche potenziale</a:t>
            </a:r>
            <a:r>
              <a:rPr lang="it-IT" altLang="it-IT" sz="3000" dirty="0">
                <a:latin typeface="Times New Roman" pitchFamily="18" charset="0"/>
                <a:cs typeface="Times New Roman" pitchFamily="18" charset="0"/>
              </a:rPr>
              <a:t>.</a:t>
            </a:r>
            <a:endParaRPr lang="it-IT" altLang="it-IT" sz="2600" dirty="0">
              <a:latin typeface="Times New Roman" pitchFamily="18" charset="0"/>
              <a:cs typeface="Times New Roman" pitchFamily="18" charset="0"/>
            </a:endParaRPr>
          </a:p>
          <a:p>
            <a:pPr marL="514350" indent="-514350" algn="ctr" eaLnBrk="1" hangingPunct="1">
              <a:buFont typeface="Arial" charset="0"/>
              <a:buNone/>
              <a:defRPr/>
            </a:pPr>
            <a:r>
              <a:rPr lang="it-IT" altLang="it-IT" sz="4000" u="sng" dirty="0">
                <a:solidFill>
                  <a:srgbClr val="FF0000"/>
                </a:solidFill>
                <a:latin typeface="Times New Roman" pitchFamily="18" charset="0"/>
                <a:cs typeface="Times New Roman" pitchFamily="18" charset="0"/>
              </a:rPr>
              <a:t>INCOMPATIBILITA’ DIFFUSA</a:t>
            </a:r>
          </a:p>
          <a:p>
            <a:pPr marL="514350" indent="-514350" algn="ctr" eaLnBrk="1" hangingPunct="1">
              <a:buFont typeface="Arial" charset="0"/>
              <a:buNone/>
              <a:defRPr/>
            </a:pPr>
            <a:r>
              <a:rPr lang="it-IT" altLang="it-IT" b="1" dirty="0">
                <a:solidFill>
                  <a:srgbClr val="7030A0"/>
                </a:solidFill>
                <a:latin typeface="Times New Roman" pitchFamily="18" charset="0"/>
                <a:cs typeface="Times New Roman" pitchFamily="18" charset="0"/>
              </a:rPr>
              <a:t>CHI SONO I SOGGETTI TEORICAMENTE IN CONFLITTO </a:t>
            </a:r>
            <a:r>
              <a:rPr lang="it-IT" altLang="it-IT" b="1" dirty="0" err="1">
                <a:solidFill>
                  <a:srgbClr val="7030A0"/>
                </a:solidFill>
                <a:latin typeface="Times New Roman" pitchFamily="18" charset="0"/>
                <a:cs typeface="Times New Roman" pitchFamily="18" charset="0"/>
              </a:rPr>
              <a:t>DI</a:t>
            </a:r>
            <a:r>
              <a:rPr lang="it-IT" altLang="it-IT" b="1" dirty="0">
                <a:solidFill>
                  <a:srgbClr val="7030A0"/>
                </a:solidFill>
                <a:latin typeface="Times New Roman" pitchFamily="18" charset="0"/>
                <a:cs typeface="Times New Roman" pitchFamily="18" charset="0"/>
              </a:rPr>
              <a:t> INTERESSE??</a:t>
            </a:r>
          </a:p>
          <a:p>
            <a:pPr algn="just">
              <a:buFont typeface="Arial" charset="0"/>
              <a:buNone/>
              <a:defRPr/>
            </a:pPr>
            <a:endParaRPr lang="it-IT" sz="2400" dirty="0"/>
          </a:p>
        </p:txBody>
      </p:sp>
    </p:spTree>
    <p:extLst>
      <p:ext uri="{BB962C8B-B14F-4D97-AF65-F5344CB8AC3E}">
        <p14:creationId xmlns:p14="http://schemas.microsoft.com/office/powerpoint/2010/main" val="1269720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olo 1"/>
          <p:cNvSpPr>
            <a:spLocks noGrp="1"/>
          </p:cNvSpPr>
          <p:nvPr>
            <p:ph type="title"/>
          </p:nvPr>
        </p:nvSpPr>
        <p:spPr>
          <a:xfrm>
            <a:off x="457200" y="274638"/>
            <a:ext cx="7467600" cy="562074"/>
          </a:xfrm>
        </p:spPr>
        <p:txBody>
          <a:bodyPr/>
          <a:lstStyle/>
          <a:p>
            <a:pPr algn="ctr"/>
            <a:r>
              <a:rPr lang="it-IT" altLang="it-IT" sz="1800" b="1" dirty="0">
                <a:latin typeface="Times New Roman" pitchFamily="18" charset="0"/>
                <a:cs typeface="Times New Roman" pitchFamily="18" charset="0"/>
              </a:rPr>
              <a:t>IL CONFLITTO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INTERESSI</a:t>
            </a:r>
            <a:endParaRPr lang="it-IT" altLang="it-IT" sz="1800" dirty="0"/>
          </a:p>
        </p:txBody>
      </p:sp>
      <p:sp>
        <p:nvSpPr>
          <p:cNvPr id="80899" name="Segnaposto contenuto 2"/>
          <p:cNvSpPr>
            <a:spLocks noGrp="1"/>
          </p:cNvSpPr>
          <p:nvPr>
            <p:ph sz="quarter" idx="1"/>
          </p:nvPr>
        </p:nvSpPr>
        <p:spPr>
          <a:xfrm>
            <a:off x="457200" y="1124744"/>
            <a:ext cx="8229600" cy="5544344"/>
          </a:xfrm>
        </p:spPr>
        <p:txBody>
          <a:bodyPr>
            <a:normAutofit/>
          </a:bodyPr>
          <a:lstStyle/>
          <a:p>
            <a:pPr algn="just" eaLnBrk="1" hangingPunct="1">
              <a:buFont typeface="Arial" charset="0"/>
              <a:buNone/>
            </a:pPr>
            <a:r>
              <a:rPr lang="it-IT" altLang="it-IT" sz="2800" dirty="0">
                <a:latin typeface="Times New Roman" pitchFamily="18" charset="0"/>
                <a:cs typeface="Times New Roman" pitchFamily="18" charset="0"/>
              </a:rPr>
              <a:t>La norma prevede due prescrizioni:</a:t>
            </a:r>
          </a:p>
          <a:p>
            <a:pPr algn="just" eaLnBrk="1" hangingPunct="1">
              <a:buFont typeface="Arial" charset="0"/>
              <a:buNone/>
            </a:pPr>
            <a:r>
              <a:rPr lang="it-IT" altLang="it-IT" sz="2800" dirty="0">
                <a:latin typeface="Times New Roman" pitchFamily="18" charset="0"/>
                <a:cs typeface="Times New Roman" pitchFamily="18" charset="0"/>
              </a:rPr>
              <a:t>1) l’</a:t>
            </a:r>
            <a:r>
              <a:rPr lang="it-IT" altLang="it-IT" sz="2800" b="1" dirty="0">
                <a:latin typeface="Times New Roman" pitchFamily="18" charset="0"/>
                <a:cs typeface="Times New Roman" pitchFamily="18" charset="0"/>
              </a:rPr>
              <a:t>obbligo di astensione </a:t>
            </a:r>
            <a:r>
              <a:rPr lang="it-IT" altLang="it-IT" sz="2800" dirty="0">
                <a:latin typeface="Times New Roman" pitchFamily="18" charset="0"/>
                <a:cs typeface="Times New Roman" pitchFamily="18" charset="0"/>
              </a:rPr>
              <a:t>per il responsabile del procedimento, il titolare dell’ufficio competente ad adottare il provvedimento finale ed i titolari degli uffici competenti ad adottare atti </a:t>
            </a:r>
            <a:r>
              <a:rPr lang="it-IT" altLang="it-IT" sz="2800" dirty="0" err="1">
                <a:latin typeface="Times New Roman" pitchFamily="18" charset="0"/>
                <a:cs typeface="Times New Roman" pitchFamily="18" charset="0"/>
              </a:rPr>
              <a:t>endoprocedimentali</a:t>
            </a:r>
            <a:r>
              <a:rPr lang="it-IT" altLang="it-IT" sz="2800" dirty="0">
                <a:latin typeface="Times New Roman" pitchFamily="18" charset="0"/>
                <a:cs typeface="Times New Roman" pitchFamily="18" charset="0"/>
              </a:rPr>
              <a:t> nel caso di conflitto di interesse anche solo potenziali;</a:t>
            </a:r>
          </a:p>
          <a:p>
            <a:pPr algn="just" eaLnBrk="1" hangingPunct="1">
              <a:buFont typeface="Arial" charset="0"/>
              <a:buNone/>
            </a:pPr>
            <a:r>
              <a:rPr lang="it-IT" altLang="it-IT" sz="2800" dirty="0">
                <a:latin typeface="Times New Roman" pitchFamily="18" charset="0"/>
                <a:cs typeface="Times New Roman" pitchFamily="18" charset="0"/>
              </a:rPr>
              <a:t>2) un </a:t>
            </a:r>
            <a:r>
              <a:rPr lang="it-IT" altLang="it-IT" sz="2800" b="1" dirty="0">
                <a:latin typeface="Times New Roman" pitchFamily="18" charset="0"/>
                <a:cs typeface="Times New Roman" pitchFamily="18" charset="0"/>
              </a:rPr>
              <a:t>dovere di segnalazione </a:t>
            </a:r>
            <a:r>
              <a:rPr lang="it-IT" altLang="it-IT" sz="2800" dirty="0">
                <a:latin typeface="Times New Roman" pitchFamily="18" charset="0"/>
                <a:cs typeface="Times New Roman" pitchFamily="18" charset="0"/>
              </a:rPr>
              <a:t>a carico dei medesimi soggetti.</a:t>
            </a:r>
          </a:p>
          <a:p>
            <a:pPr algn="just" eaLnBrk="1" hangingPunct="1">
              <a:buFont typeface="Arial" charset="0"/>
              <a:buNone/>
            </a:pPr>
            <a:r>
              <a:rPr lang="it-IT" altLang="it-IT" sz="1800" dirty="0">
                <a:latin typeface="Times New Roman" pitchFamily="18" charset="0"/>
                <a:cs typeface="Times New Roman" pitchFamily="18" charset="0"/>
              </a:rPr>
              <a:t>Il Piano Nazionale Anticorruzione (PNA) ha precisato che la norma persegue una </a:t>
            </a:r>
            <a:r>
              <a:rPr lang="it-IT" altLang="it-IT" sz="1800" u="sng" dirty="0">
                <a:latin typeface="Times New Roman" pitchFamily="18" charset="0"/>
                <a:cs typeface="Times New Roman" pitchFamily="18" charset="0"/>
              </a:rPr>
              <a:t>finalità di prevenzione</a:t>
            </a:r>
            <a:r>
              <a:rPr lang="it-IT" altLang="it-IT" sz="1800" dirty="0">
                <a:latin typeface="Times New Roman" pitchFamily="18" charset="0"/>
                <a:cs typeface="Times New Roman" pitchFamily="18" charset="0"/>
              </a:rPr>
              <a:t>, che si realizza mediante l’astensione dalla partecipazione alla decisione (sia essa </a:t>
            </a:r>
            <a:r>
              <a:rPr lang="it-IT" altLang="it-IT" sz="1800" dirty="0" err="1">
                <a:latin typeface="Times New Roman" pitchFamily="18" charset="0"/>
                <a:cs typeface="Times New Roman" pitchFamily="18" charset="0"/>
              </a:rPr>
              <a:t>endoprocedimentale</a:t>
            </a:r>
            <a:r>
              <a:rPr lang="it-IT" altLang="it-IT" sz="1800" dirty="0">
                <a:latin typeface="Times New Roman" pitchFamily="18" charset="0"/>
                <a:cs typeface="Times New Roman" pitchFamily="18" charset="0"/>
              </a:rPr>
              <a:t> o meno) del titolare dell’interesse, che potrebbe porsi in conflitto con l’interesse perseguito mediante l’esercizio della funzione e/o con l’interesse di cui sono portatori il destinatario del procedimento, gli altri interessati e contro interessati.</a:t>
            </a:r>
          </a:p>
          <a:p>
            <a:pPr algn="just">
              <a:buFont typeface="Arial" charset="0"/>
              <a:buNone/>
            </a:pPr>
            <a:endParaRPr lang="it-IT" altLang="it-IT" sz="2000" dirty="0"/>
          </a:p>
        </p:txBody>
      </p:sp>
    </p:spTree>
    <p:extLst>
      <p:ext uri="{BB962C8B-B14F-4D97-AF65-F5344CB8AC3E}">
        <p14:creationId xmlns:p14="http://schemas.microsoft.com/office/powerpoint/2010/main" val="36197739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634082"/>
          </a:xfrm>
        </p:spPr>
        <p:txBody>
          <a:bodyPr/>
          <a:lstStyle/>
          <a:p>
            <a:pPr algn="ctr"/>
            <a:r>
              <a:rPr lang="it-IT" altLang="it-IT" sz="3200" b="1" dirty="0">
                <a:solidFill>
                  <a:schemeClr val="tx1"/>
                </a:solidFill>
                <a:latin typeface="Times New Roman" pitchFamily="18" charset="0"/>
                <a:cs typeface="Times New Roman" pitchFamily="18" charset="0"/>
              </a:rPr>
              <a:t>IL CONFLITTO </a:t>
            </a:r>
            <a:r>
              <a:rPr lang="it-IT" altLang="it-IT" sz="3200" b="1" dirty="0" err="1">
                <a:solidFill>
                  <a:schemeClr val="tx1"/>
                </a:solidFill>
                <a:latin typeface="Times New Roman" pitchFamily="18" charset="0"/>
                <a:cs typeface="Times New Roman" pitchFamily="18" charset="0"/>
              </a:rPr>
              <a:t>DI</a:t>
            </a:r>
            <a:r>
              <a:rPr lang="it-IT" altLang="it-IT" sz="3200" b="1" dirty="0">
                <a:solidFill>
                  <a:schemeClr val="tx1"/>
                </a:solidFill>
                <a:latin typeface="Times New Roman" pitchFamily="18" charset="0"/>
                <a:cs typeface="Times New Roman" pitchFamily="18" charset="0"/>
              </a:rPr>
              <a:t> INTERESSI</a:t>
            </a:r>
            <a:endParaRPr lang="it-IT" dirty="0">
              <a:solidFill>
                <a:schemeClr val="tx1"/>
              </a:solidFill>
            </a:endParaRPr>
          </a:p>
        </p:txBody>
      </p:sp>
      <p:sp>
        <p:nvSpPr>
          <p:cNvPr id="3" name="Segnaposto contenuto 2"/>
          <p:cNvSpPr>
            <a:spLocks noGrp="1"/>
          </p:cNvSpPr>
          <p:nvPr>
            <p:ph sz="quarter" idx="1"/>
          </p:nvPr>
        </p:nvSpPr>
        <p:spPr>
          <a:xfrm>
            <a:off x="457200" y="1844824"/>
            <a:ext cx="7467600" cy="4176464"/>
          </a:xfrm>
        </p:spPr>
        <p:txBody>
          <a:bodyPr>
            <a:normAutofit/>
          </a:bodyPr>
          <a:lstStyle/>
          <a:p>
            <a:pPr algn="just">
              <a:buNone/>
            </a:pPr>
            <a:r>
              <a:rPr lang="it-IT" sz="4000" dirty="0">
                <a:solidFill>
                  <a:srgbClr val="C00000"/>
                </a:solidFill>
                <a:latin typeface="Times New Roman" pitchFamily="18" charset="0"/>
                <a:cs typeface="Times New Roman" pitchFamily="18" charset="0"/>
              </a:rPr>
              <a:t>QUALI SONO LE POSSIBILI SITUZIONI </a:t>
            </a:r>
            <a:r>
              <a:rPr lang="it-IT" sz="4000" dirty="0" err="1">
                <a:solidFill>
                  <a:srgbClr val="C00000"/>
                </a:solidFill>
                <a:latin typeface="Times New Roman" pitchFamily="18" charset="0"/>
                <a:cs typeface="Times New Roman" pitchFamily="18" charset="0"/>
              </a:rPr>
              <a:t>DI</a:t>
            </a:r>
            <a:r>
              <a:rPr lang="it-IT" sz="4000" dirty="0">
                <a:solidFill>
                  <a:srgbClr val="C00000"/>
                </a:solidFill>
                <a:latin typeface="Times New Roman" pitchFamily="18" charset="0"/>
                <a:cs typeface="Times New Roman" pitchFamily="18" charset="0"/>
              </a:rPr>
              <a:t> CONFLITTO </a:t>
            </a:r>
            <a:r>
              <a:rPr lang="it-IT" sz="4000" dirty="0" err="1">
                <a:solidFill>
                  <a:srgbClr val="C00000"/>
                </a:solidFill>
                <a:latin typeface="Times New Roman" pitchFamily="18" charset="0"/>
                <a:cs typeface="Times New Roman" pitchFamily="18" charset="0"/>
              </a:rPr>
              <a:t>DI</a:t>
            </a:r>
            <a:r>
              <a:rPr lang="it-IT" sz="4000" dirty="0">
                <a:solidFill>
                  <a:srgbClr val="C00000"/>
                </a:solidFill>
                <a:latin typeface="Times New Roman" pitchFamily="18" charset="0"/>
                <a:cs typeface="Times New Roman" pitchFamily="18" charset="0"/>
              </a:rPr>
              <a:t> INTERESSE?</a:t>
            </a:r>
          </a:p>
          <a:p>
            <a:pPr algn="just">
              <a:buNone/>
            </a:pPr>
            <a:r>
              <a:rPr lang="it-IT" sz="4000" b="1" dirty="0">
                <a:solidFill>
                  <a:srgbClr val="C00000"/>
                </a:solidFill>
                <a:latin typeface="Times New Roman" pitchFamily="18" charset="0"/>
                <a:cs typeface="Times New Roman" pitchFamily="18" charset="0"/>
              </a:rPr>
              <a:t>COS’E’ UN CONFLITTO </a:t>
            </a:r>
            <a:r>
              <a:rPr lang="it-IT" sz="4000" b="1" dirty="0" err="1">
                <a:solidFill>
                  <a:srgbClr val="C00000"/>
                </a:solidFill>
                <a:latin typeface="Times New Roman" pitchFamily="18" charset="0"/>
                <a:cs typeface="Times New Roman" pitchFamily="18" charset="0"/>
              </a:rPr>
              <a:t>DI</a:t>
            </a:r>
            <a:r>
              <a:rPr lang="it-IT" sz="4000" b="1" dirty="0">
                <a:solidFill>
                  <a:srgbClr val="C00000"/>
                </a:solidFill>
                <a:latin typeface="Times New Roman" pitchFamily="18" charset="0"/>
                <a:cs typeface="Times New Roman" pitchFamily="18" charset="0"/>
              </a:rPr>
              <a:t> INTERESSE?</a:t>
            </a:r>
          </a:p>
        </p:txBody>
      </p:sp>
    </p:spTree>
    <p:extLst>
      <p:ext uri="{BB962C8B-B14F-4D97-AF65-F5344CB8AC3E}">
        <p14:creationId xmlns:p14="http://schemas.microsoft.com/office/powerpoint/2010/main" val="21616217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706090"/>
          </a:xfrm>
        </p:spPr>
        <p:txBody>
          <a:bodyPr>
            <a:normAutofit/>
          </a:bodyPr>
          <a:lstStyle/>
          <a:p>
            <a:pPr algn="ctr"/>
            <a:r>
              <a:rPr lang="it-IT" altLang="it-IT" sz="1800" b="1" dirty="0">
                <a:solidFill>
                  <a:schemeClr val="tx1"/>
                </a:solidFill>
                <a:latin typeface="Times New Roman" pitchFamily="18" charset="0"/>
                <a:cs typeface="Times New Roman" pitchFamily="18" charset="0"/>
              </a:rPr>
              <a:t>IL CONFLITTO </a:t>
            </a:r>
            <a:r>
              <a:rPr lang="it-IT" altLang="it-IT" sz="1800" b="1" dirty="0" err="1">
                <a:solidFill>
                  <a:schemeClr val="tx1"/>
                </a:solidFill>
                <a:latin typeface="Times New Roman" pitchFamily="18" charset="0"/>
                <a:cs typeface="Times New Roman" pitchFamily="18" charset="0"/>
              </a:rPr>
              <a:t>DI</a:t>
            </a:r>
            <a:r>
              <a:rPr lang="it-IT" altLang="it-IT" sz="1800" b="1" dirty="0">
                <a:solidFill>
                  <a:schemeClr val="tx1"/>
                </a:solidFill>
                <a:latin typeface="Times New Roman" pitchFamily="18" charset="0"/>
                <a:cs typeface="Times New Roman" pitchFamily="18" charset="0"/>
              </a:rPr>
              <a:t> INTERESSI</a:t>
            </a:r>
            <a:endParaRPr lang="it-IT" sz="1800" dirty="0"/>
          </a:p>
        </p:txBody>
      </p:sp>
      <p:sp>
        <p:nvSpPr>
          <p:cNvPr id="3" name="Segnaposto contenuto 2"/>
          <p:cNvSpPr>
            <a:spLocks noGrp="1"/>
          </p:cNvSpPr>
          <p:nvPr>
            <p:ph sz="quarter" idx="1"/>
          </p:nvPr>
        </p:nvSpPr>
        <p:spPr>
          <a:xfrm>
            <a:off x="457200" y="1124744"/>
            <a:ext cx="7467600" cy="5400600"/>
          </a:xfrm>
        </p:spPr>
        <p:txBody>
          <a:bodyPr>
            <a:noAutofit/>
          </a:bodyPr>
          <a:lstStyle/>
          <a:p>
            <a:pPr algn="just">
              <a:buNone/>
            </a:pPr>
            <a:r>
              <a:rPr lang="it-IT" sz="3400" dirty="0">
                <a:latin typeface="Times New Roman" pitchFamily="18" charset="0"/>
                <a:cs typeface="Times New Roman" pitchFamily="18" charset="0"/>
              </a:rPr>
              <a:t>Il </a:t>
            </a:r>
            <a:r>
              <a:rPr lang="it-IT" sz="4400" b="1" u="sng" dirty="0">
                <a:solidFill>
                  <a:srgbClr val="FF0000"/>
                </a:solidFill>
                <a:latin typeface="Times New Roman" pitchFamily="18" charset="0"/>
                <a:cs typeface="Times New Roman" pitchFamily="18" charset="0"/>
              </a:rPr>
              <a:t>conflitto di interessi</a:t>
            </a:r>
            <a:r>
              <a:rPr lang="it-IT" sz="4400" b="1" dirty="0">
                <a:solidFill>
                  <a:srgbClr val="FF0000"/>
                </a:solidFill>
                <a:latin typeface="Times New Roman" pitchFamily="18" charset="0"/>
                <a:cs typeface="Times New Roman" pitchFamily="18" charset="0"/>
              </a:rPr>
              <a:t> </a:t>
            </a:r>
            <a:r>
              <a:rPr lang="it-IT" sz="3400" dirty="0">
                <a:latin typeface="Times New Roman" pitchFamily="18" charset="0"/>
                <a:cs typeface="Times New Roman" pitchFamily="18" charset="0"/>
              </a:rPr>
              <a:t>(sussistente o potenziale) è:</a:t>
            </a:r>
          </a:p>
          <a:p>
            <a:pPr algn="just">
              <a:buNone/>
            </a:pPr>
            <a:r>
              <a:rPr lang="it-IT" sz="3400" dirty="0">
                <a:latin typeface="Times New Roman" pitchFamily="18" charset="0"/>
                <a:cs typeface="Times New Roman" pitchFamily="18" charset="0"/>
              </a:rPr>
              <a:t> la situazione in cui l’</a:t>
            </a:r>
            <a:r>
              <a:rPr lang="it-IT" sz="3400" b="1" dirty="0">
                <a:solidFill>
                  <a:srgbClr val="7030A0"/>
                </a:solidFill>
                <a:latin typeface="Times New Roman" pitchFamily="18" charset="0"/>
                <a:cs typeface="Times New Roman" pitchFamily="18" charset="0"/>
              </a:rPr>
              <a:t>interesse secondario </a:t>
            </a:r>
            <a:r>
              <a:rPr lang="it-IT" dirty="0">
                <a:latin typeface="Times New Roman" pitchFamily="18" charset="0"/>
                <a:cs typeface="Times New Roman" pitchFamily="18" charset="0"/>
              </a:rPr>
              <a:t>(interesse privato, finanziario o non finanziario) </a:t>
            </a:r>
            <a:r>
              <a:rPr lang="it-IT" sz="3400" dirty="0">
                <a:latin typeface="Times New Roman" pitchFamily="18" charset="0"/>
                <a:cs typeface="Times New Roman" pitchFamily="18" charset="0"/>
              </a:rPr>
              <a:t>di un soggetto (agente &gt; funzionario pubblico) tende a interferire negativamente con l’</a:t>
            </a:r>
            <a:r>
              <a:rPr lang="it-IT" sz="3400" b="1" dirty="0">
                <a:solidFill>
                  <a:srgbClr val="C00000"/>
                </a:solidFill>
                <a:latin typeface="Times New Roman" pitchFamily="18" charset="0"/>
                <a:cs typeface="Times New Roman" pitchFamily="18" charset="0"/>
              </a:rPr>
              <a:t>interesse primario </a:t>
            </a:r>
            <a:r>
              <a:rPr lang="it-IT" dirty="0">
                <a:latin typeface="Times New Roman" pitchFamily="18" charset="0"/>
                <a:cs typeface="Times New Roman" pitchFamily="18" charset="0"/>
              </a:rPr>
              <a:t>(interesse pubblico)</a:t>
            </a:r>
            <a:r>
              <a:rPr lang="it-IT" sz="3400" dirty="0">
                <a:latin typeface="Times New Roman" pitchFamily="18" charset="0"/>
                <a:cs typeface="Times New Roman" pitchFamily="18" charset="0"/>
              </a:rPr>
              <a:t>, che deve essere perseguito dal medesimo soggetto </a:t>
            </a:r>
            <a:r>
              <a:rPr lang="it-IT" sz="2000" dirty="0">
                <a:latin typeface="Times New Roman" pitchFamily="18" charset="0"/>
                <a:cs typeface="Times New Roman" pitchFamily="18" charset="0"/>
              </a:rPr>
              <a:t>(Emiliano Di Carlo)</a:t>
            </a:r>
          </a:p>
        </p:txBody>
      </p:sp>
    </p:spTree>
    <p:extLst>
      <p:ext uri="{BB962C8B-B14F-4D97-AF65-F5344CB8AC3E}">
        <p14:creationId xmlns:p14="http://schemas.microsoft.com/office/powerpoint/2010/main" val="263135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sz="1600" b="1" dirty="0">
                <a:latin typeface="Times New Roman" pitchFamily="18" charset="0"/>
                <a:cs typeface="Times New Roman" pitchFamily="18" charset="0"/>
              </a:rPr>
              <a:t>LEGGE DELEGA</a:t>
            </a:r>
            <a:endParaRPr lang="it-IT" sz="1600" dirty="0"/>
          </a:p>
        </p:txBody>
      </p:sp>
      <p:sp>
        <p:nvSpPr>
          <p:cNvPr id="3" name="Segnaposto contenuto 2"/>
          <p:cNvSpPr>
            <a:spLocks noGrp="1"/>
          </p:cNvSpPr>
          <p:nvPr>
            <p:ph idx="1"/>
          </p:nvPr>
        </p:nvSpPr>
        <p:spPr>
          <a:xfrm>
            <a:off x="457200" y="1124744"/>
            <a:ext cx="8229600" cy="5472608"/>
          </a:xfrm>
        </p:spPr>
        <p:txBody>
          <a:bodyPr/>
          <a:lstStyle/>
          <a:p>
            <a:pPr marL="0" indent="0" algn="just" eaLnBrk="1" hangingPunct="1">
              <a:buNone/>
            </a:pPr>
            <a:r>
              <a:rPr lang="it-IT" altLang="it-IT" sz="2800" b="1" u="sng" dirty="0">
                <a:latin typeface="Times New Roman" pitchFamily="18" charset="0"/>
                <a:cs typeface="Times New Roman" pitchFamily="18" charset="0"/>
              </a:rPr>
              <a:t>LEGGE DELEGA</a:t>
            </a:r>
            <a:r>
              <a:rPr lang="it-IT" altLang="it-IT" sz="2800" dirty="0">
                <a:latin typeface="Times New Roman" pitchFamily="18" charset="0"/>
                <a:cs typeface="Times New Roman" pitchFamily="18" charset="0"/>
              </a:rPr>
              <a:t> &gt; LEGGE </a:t>
            </a:r>
            <a:r>
              <a:rPr lang="it-IT" altLang="it-IT" sz="2800" dirty="0">
                <a:solidFill>
                  <a:srgbClr val="FF0000"/>
                </a:solidFill>
                <a:latin typeface="Times New Roman" pitchFamily="18" charset="0"/>
                <a:cs typeface="Times New Roman" pitchFamily="18" charset="0"/>
              </a:rPr>
              <a:t>28 gennaio 2016, n. 11  </a:t>
            </a:r>
            <a:r>
              <a:rPr lang="it-IT" altLang="it-IT" sz="1400" dirty="0">
                <a:latin typeface="Times New Roman" pitchFamily="18" charset="0"/>
                <a:cs typeface="Times New Roman" pitchFamily="18" charset="0"/>
              </a:rPr>
              <a:t>(</a:t>
            </a:r>
            <a:r>
              <a:rPr lang="it-IT" altLang="it-IT" sz="1400" i="1" dirty="0">
                <a:latin typeface="Times New Roman" pitchFamily="18" charset="0"/>
                <a:cs typeface="Times New Roman" pitchFamily="18" charset="0"/>
              </a:rPr>
              <a:t>Deleghe al Governo per l’attuazione delle direttive 2014/23/UE, 2014/24/UE e 2014/25/UE del Parlamento europeo e del Consiglio, del 26 febbraio 2014, sull’aggiudicazione dei contratti di concessione, sugli appalti pubblici e sulle procedure d’appalto degli enti erogatori nei settori dell’acqua, dell’energia, dei trasporti e dei servizi postali, </a:t>
            </a:r>
            <a:r>
              <a:rPr lang="it-IT" altLang="it-IT" sz="1400" i="1" dirty="0" err="1">
                <a:latin typeface="Times New Roman" pitchFamily="18" charset="0"/>
                <a:cs typeface="Times New Roman" pitchFamily="18" charset="0"/>
              </a:rPr>
              <a:t>nonche’</a:t>
            </a:r>
            <a:r>
              <a:rPr lang="it-IT" altLang="it-IT" sz="1400" i="1" dirty="0">
                <a:latin typeface="Times New Roman" pitchFamily="18" charset="0"/>
                <a:cs typeface="Times New Roman" pitchFamily="18" charset="0"/>
              </a:rPr>
              <a:t> per il riordino della disciplina vigente in materia di contratti pubblici relativi a lavori, servizi e forniture</a:t>
            </a:r>
            <a:r>
              <a:rPr lang="it-IT" altLang="it-IT" sz="1400" dirty="0">
                <a:latin typeface="Times New Roman" pitchFamily="18" charset="0"/>
                <a:cs typeface="Times New Roman" pitchFamily="18" charset="0"/>
              </a:rPr>
              <a:t>), pubblicata sulla GU n. 23 del 29 gennaio 2016; testo vigente dal 13 febbraio 2016.</a:t>
            </a:r>
          </a:p>
          <a:p>
            <a:pPr marL="0" indent="0" algn="just" eaLnBrk="1" hangingPunct="1">
              <a:buNone/>
            </a:pPr>
            <a:r>
              <a:rPr lang="it-IT" altLang="it-IT" sz="2300" dirty="0">
                <a:latin typeface="Times New Roman" pitchFamily="18" charset="0"/>
                <a:cs typeface="Times New Roman" pitchFamily="18" charset="0"/>
              </a:rPr>
              <a:t>La legge n. 11 del 28 Gennaio 2016 (art. 1, comma 1°) ha delegato il Governo ad adottare, </a:t>
            </a:r>
            <a:r>
              <a:rPr lang="it-IT" altLang="it-IT" sz="2300" b="1" dirty="0">
                <a:latin typeface="Times New Roman" pitchFamily="18" charset="0"/>
                <a:cs typeface="Times New Roman" pitchFamily="18" charset="0"/>
              </a:rPr>
              <a:t>entro il </a:t>
            </a:r>
            <a:r>
              <a:rPr lang="it-IT" altLang="it-IT" sz="2300" b="1" u="sng" dirty="0">
                <a:latin typeface="Times New Roman" pitchFamily="18" charset="0"/>
                <a:cs typeface="Times New Roman" pitchFamily="18" charset="0"/>
              </a:rPr>
              <a:t>18 Aprile 2016</a:t>
            </a:r>
            <a:r>
              <a:rPr lang="it-IT" altLang="it-IT" sz="2300" dirty="0">
                <a:latin typeface="Times New Roman" pitchFamily="18" charset="0"/>
                <a:cs typeface="Times New Roman" pitchFamily="18" charset="0"/>
              </a:rPr>
              <a:t>, un </a:t>
            </a:r>
            <a:r>
              <a:rPr lang="it-IT" altLang="it-IT" sz="2300" b="1" dirty="0">
                <a:latin typeface="Times New Roman" pitchFamily="18" charset="0"/>
                <a:cs typeface="Times New Roman" pitchFamily="18" charset="0"/>
              </a:rPr>
              <a:t>Decreto legislativo per l'attuazione delle tre direttive dell'Unione Europea</a:t>
            </a:r>
            <a:r>
              <a:rPr lang="it-IT" altLang="it-IT" sz="2300" dirty="0">
                <a:latin typeface="Times New Roman" pitchFamily="18" charset="0"/>
                <a:cs typeface="Times New Roman" pitchFamily="18" charset="0"/>
              </a:rPr>
              <a:t> (n. 23,24,25/2014) «</a:t>
            </a:r>
            <a:r>
              <a:rPr lang="it-IT" altLang="it-IT" sz="2300" b="1" i="1" dirty="0">
                <a:solidFill>
                  <a:srgbClr val="FF0000"/>
                </a:solidFill>
                <a:latin typeface="Times New Roman" pitchFamily="18" charset="0"/>
                <a:cs typeface="Times New Roman" pitchFamily="18" charset="0"/>
              </a:rPr>
              <a:t>decreto di recepimento delle direttive</a:t>
            </a:r>
            <a:r>
              <a:rPr lang="it-IT" altLang="it-IT" sz="2300" dirty="0">
                <a:latin typeface="Times New Roman" pitchFamily="18" charset="0"/>
                <a:cs typeface="Times New Roman" pitchFamily="18" charset="0"/>
              </a:rPr>
              <a:t>», concernenti l'aggiudicazione dei contratti di concessione, degli appalti pubblici e degli appalti nei settori specifici dell'acqua, energia, trasporti e servizi postali, ed </a:t>
            </a:r>
            <a:r>
              <a:rPr lang="it-IT" altLang="it-IT" sz="2300" b="1" dirty="0">
                <a:latin typeface="Times New Roman" pitchFamily="18" charset="0"/>
                <a:cs typeface="Times New Roman" pitchFamily="18" charset="0"/>
              </a:rPr>
              <a:t>entro il </a:t>
            </a:r>
            <a:r>
              <a:rPr lang="it-IT" altLang="it-IT" sz="2300" b="1" u="sng" dirty="0">
                <a:latin typeface="Times New Roman" pitchFamily="18" charset="0"/>
                <a:cs typeface="Times New Roman" pitchFamily="18" charset="0"/>
              </a:rPr>
              <a:t>31 Luglio 2016</a:t>
            </a:r>
            <a:r>
              <a:rPr lang="it-IT" altLang="it-IT" sz="2300" dirty="0">
                <a:latin typeface="Times New Roman" pitchFamily="18" charset="0"/>
                <a:cs typeface="Times New Roman" pitchFamily="18" charset="0"/>
              </a:rPr>
              <a:t> un </a:t>
            </a:r>
            <a:r>
              <a:rPr lang="it-IT" altLang="it-IT" sz="2300" b="1" dirty="0">
                <a:latin typeface="Times New Roman" pitchFamily="18" charset="0"/>
                <a:cs typeface="Times New Roman" pitchFamily="18" charset="0"/>
              </a:rPr>
              <a:t>Decreto legislativo per il riordino complessivo della disciplina in materia di contratti pubblici relativi a lavori, servizi e forniture</a:t>
            </a:r>
            <a:r>
              <a:rPr lang="it-IT" altLang="it-IT" sz="2300" dirty="0">
                <a:latin typeface="Times New Roman" pitchFamily="18" charset="0"/>
                <a:cs typeface="Times New Roman" pitchFamily="18" charset="0"/>
              </a:rPr>
              <a:t> </a:t>
            </a:r>
            <a:r>
              <a:rPr lang="it-IT" altLang="it-IT" sz="2300" b="1" dirty="0">
                <a:latin typeface="Times New Roman" pitchFamily="18" charset="0"/>
                <a:cs typeface="Times New Roman" pitchFamily="18" charset="0"/>
              </a:rPr>
              <a:t>- «</a:t>
            </a:r>
            <a:r>
              <a:rPr lang="it-IT" altLang="it-IT" sz="2300" b="1" i="1" dirty="0">
                <a:solidFill>
                  <a:srgbClr val="0070C0"/>
                </a:solidFill>
                <a:latin typeface="Times New Roman" pitchFamily="18" charset="0"/>
                <a:cs typeface="Times New Roman" pitchFamily="18" charset="0"/>
              </a:rPr>
              <a:t>decreto di riordino</a:t>
            </a:r>
            <a:r>
              <a:rPr lang="it-IT" altLang="it-IT" sz="2300" b="1" dirty="0">
                <a:latin typeface="Times New Roman" pitchFamily="18" charset="0"/>
                <a:cs typeface="Times New Roman" pitchFamily="18" charset="0"/>
              </a:rPr>
              <a:t>».</a:t>
            </a:r>
            <a:endParaRPr lang="it-IT" altLang="it-IT" sz="2300" dirty="0">
              <a:latin typeface="Times New Roman" pitchFamily="18" charset="0"/>
              <a:cs typeface="Times New Roman" pitchFamily="18" charset="0"/>
            </a:endParaRPr>
          </a:p>
          <a:p>
            <a:pPr>
              <a:buNone/>
            </a:pPr>
            <a:endParaRPr lang="it-IT" sz="1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490066"/>
          </a:xfrm>
        </p:spPr>
        <p:txBody>
          <a:bodyPr>
            <a:normAutofit/>
          </a:bodyPr>
          <a:lstStyle/>
          <a:p>
            <a:pPr algn="ctr"/>
            <a:r>
              <a:rPr lang="it-IT" altLang="it-IT" sz="1800" b="1" dirty="0">
                <a:solidFill>
                  <a:schemeClr val="tx1"/>
                </a:solidFill>
                <a:latin typeface="Times New Roman" pitchFamily="18" charset="0"/>
                <a:cs typeface="Times New Roman" pitchFamily="18" charset="0"/>
              </a:rPr>
              <a:t>IL CONFLITTO </a:t>
            </a:r>
            <a:r>
              <a:rPr lang="it-IT" altLang="it-IT" sz="1800" b="1" dirty="0" err="1">
                <a:solidFill>
                  <a:schemeClr val="tx1"/>
                </a:solidFill>
                <a:latin typeface="Times New Roman" pitchFamily="18" charset="0"/>
                <a:cs typeface="Times New Roman" pitchFamily="18" charset="0"/>
              </a:rPr>
              <a:t>DI</a:t>
            </a:r>
            <a:r>
              <a:rPr lang="it-IT" altLang="it-IT" sz="1800" b="1" dirty="0">
                <a:solidFill>
                  <a:schemeClr val="tx1"/>
                </a:solidFill>
                <a:latin typeface="Times New Roman" pitchFamily="18" charset="0"/>
                <a:cs typeface="Times New Roman" pitchFamily="18" charset="0"/>
              </a:rPr>
              <a:t> INTERESSI</a:t>
            </a:r>
            <a:endParaRPr lang="it-IT" sz="1800" dirty="0"/>
          </a:p>
        </p:txBody>
      </p:sp>
      <p:sp>
        <p:nvSpPr>
          <p:cNvPr id="3" name="Segnaposto contenuto 2"/>
          <p:cNvSpPr>
            <a:spLocks noGrp="1"/>
          </p:cNvSpPr>
          <p:nvPr>
            <p:ph sz="quarter" idx="1"/>
          </p:nvPr>
        </p:nvSpPr>
        <p:spPr>
          <a:xfrm>
            <a:off x="457200" y="980728"/>
            <a:ext cx="7467600" cy="5688632"/>
          </a:xfrm>
        </p:spPr>
        <p:txBody>
          <a:bodyPr>
            <a:normAutofit fontScale="85000" lnSpcReduction="20000"/>
          </a:bodyPr>
          <a:lstStyle/>
          <a:p>
            <a:pPr algn="just">
              <a:buNone/>
            </a:pPr>
            <a:r>
              <a:rPr lang="it-IT" dirty="0">
                <a:latin typeface="Times New Roman" pitchFamily="18" charset="0"/>
                <a:cs typeface="Times New Roman" pitchFamily="18" charset="0"/>
              </a:rPr>
              <a:t>Quindi, affinché ci sia </a:t>
            </a:r>
            <a:r>
              <a:rPr lang="it-IT" sz="2800" dirty="0">
                <a:latin typeface="Times New Roman" pitchFamily="18" charset="0"/>
                <a:cs typeface="Times New Roman" pitchFamily="18" charset="0"/>
              </a:rPr>
              <a:t>“</a:t>
            </a:r>
            <a:r>
              <a:rPr lang="it-IT" sz="28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CONFLITTO </a:t>
            </a:r>
            <a:r>
              <a:rPr lang="it-IT" sz="2800" b="1" i="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DI</a:t>
            </a:r>
            <a:r>
              <a:rPr lang="it-IT" sz="28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INTERESSI</a:t>
            </a:r>
            <a:r>
              <a:rPr lang="it-IT" sz="2800" dirty="0">
                <a:latin typeface="Times New Roman" pitchFamily="18" charset="0"/>
                <a:cs typeface="Times New Roman" pitchFamily="18" charset="0"/>
              </a:rPr>
              <a:t>”, </a:t>
            </a:r>
            <a:r>
              <a:rPr lang="it-IT" dirty="0">
                <a:latin typeface="Times New Roman" pitchFamily="18" charset="0"/>
                <a:cs typeface="Times New Roman" pitchFamily="18" charset="0"/>
              </a:rPr>
              <a:t>occorre la presenza di tre elementi chiave: </a:t>
            </a:r>
          </a:p>
          <a:p>
            <a:pPr marL="457200" indent="-457200" algn="just">
              <a:buFont typeface="+mj-lt"/>
              <a:buAutoNum type="alphaLcParenR"/>
            </a:pPr>
            <a:r>
              <a:rPr lang="it-IT" sz="2800" dirty="0">
                <a:latin typeface="Times New Roman" pitchFamily="18" charset="0"/>
                <a:cs typeface="Times New Roman" pitchFamily="18" charset="0"/>
              </a:rPr>
              <a:t>Una </a:t>
            </a:r>
            <a:r>
              <a:rPr lang="it-IT" sz="2800" b="1" u="sng" dirty="0">
                <a:latin typeface="Times New Roman" pitchFamily="18" charset="0"/>
                <a:cs typeface="Times New Roman" pitchFamily="18" charset="0"/>
              </a:rPr>
              <a:t>relazione di agenzia</a:t>
            </a:r>
            <a:r>
              <a:rPr lang="it-IT" sz="2800" dirty="0">
                <a:latin typeface="Times New Roman" pitchFamily="18" charset="0"/>
                <a:cs typeface="Times New Roman" pitchFamily="18" charset="0"/>
              </a:rPr>
              <a:t>. </a:t>
            </a:r>
            <a:r>
              <a:rPr lang="it-IT" dirty="0">
                <a:latin typeface="Times New Roman" pitchFamily="18" charset="0"/>
                <a:cs typeface="Times New Roman" pitchFamily="18" charset="0"/>
              </a:rPr>
              <a:t>Una relazione, cioè, tra un soggetto delegante (PA) e uno delegato (Funzionario), in cui il secondo ha il dovere fiduciario di agire nell’interesse (primario) del primo.</a:t>
            </a:r>
          </a:p>
          <a:p>
            <a:pPr marL="457200" indent="-457200" algn="just">
              <a:buFont typeface="+mj-lt"/>
              <a:buAutoNum type="alphaLcParenR"/>
            </a:pPr>
            <a:r>
              <a:rPr lang="it-IT" dirty="0">
                <a:latin typeface="Times New Roman" pitchFamily="18" charset="0"/>
                <a:cs typeface="Times New Roman" pitchFamily="18" charset="0"/>
              </a:rPr>
              <a:t>La presenza di un </a:t>
            </a:r>
            <a:r>
              <a:rPr lang="it-IT" sz="2800" b="1" u="sng" dirty="0">
                <a:latin typeface="Times New Roman" pitchFamily="18" charset="0"/>
                <a:cs typeface="Times New Roman" pitchFamily="18" charset="0"/>
              </a:rPr>
              <a:t>interesse secondario nel soggetto delegato</a:t>
            </a:r>
            <a:r>
              <a:rPr lang="it-IT" dirty="0">
                <a:latin typeface="Times New Roman" pitchFamily="18" charset="0"/>
                <a:cs typeface="Times New Roman" pitchFamily="18" charset="0"/>
              </a:rPr>
              <a:t> (di tipo finanziario o di altra natura). </a:t>
            </a:r>
          </a:p>
          <a:p>
            <a:pPr marL="457200" indent="-457200" algn="just">
              <a:buFont typeface="+mj-lt"/>
              <a:buAutoNum type="alphaLcParenR"/>
            </a:pPr>
            <a:r>
              <a:rPr lang="it-IT" dirty="0">
                <a:latin typeface="Times New Roman" pitchFamily="18" charset="0"/>
                <a:cs typeface="Times New Roman" pitchFamily="18" charset="0"/>
              </a:rPr>
              <a:t>La </a:t>
            </a:r>
            <a:r>
              <a:rPr lang="it-IT" sz="2800" b="1" u="sng" dirty="0">
                <a:latin typeface="Times New Roman" pitchFamily="18" charset="0"/>
                <a:cs typeface="Times New Roman" pitchFamily="18" charset="0"/>
              </a:rPr>
              <a:t>tendenza dell'interesse secondario ad interferire con l'interesse primario</a:t>
            </a:r>
            <a:r>
              <a:rPr lang="it-IT" sz="2800" dirty="0">
                <a:latin typeface="Times New Roman" pitchFamily="18" charset="0"/>
                <a:cs typeface="Times New Roman" pitchFamily="18" charset="0"/>
              </a:rPr>
              <a:t>. </a:t>
            </a:r>
            <a:r>
              <a:rPr lang="it-IT" dirty="0">
                <a:latin typeface="Times New Roman" pitchFamily="18" charset="0"/>
                <a:cs typeface="Times New Roman" pitchFamily="18" charset="0"/>
              </a:rPr>
              <a:t>Il termine “tende a interferire” vuole sottolineare che l’interferenza si presenta con diversa intensità a seconda dell’agente portatore dell’interesse secondario e della rilevanza assunta da tale interesse.</a:t>
            </a:r>
          </a:p>
        </p:txBody>
      </p:sp>
    </p:spTree>
    <p:extLst>
      <p:ext uri="{BB962C8B-B14F-4D97-AF65-F5344CB8AC3E}">
        <p14:creationId xmlns:p14="http://schemas.microsoft.com/office/powerpoint/2010/main" val="20433712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634082"/>
          </a:xfrm>
        </p:spPr>
        <p:txBody>
          <a:bodyPr>
            <a:normAutofit/>
          </a:bodyPr>
          <a:lstStyle/>
          <a:p>
            <a:pPr algn="ctr"/>
            <a:r>
              <a:rPr lang="it-IT" altLang="it-IT" sz="1800" b="1" dirty="0">
                <a:solidFill>
                  <a:schemeClr val="tx1"/>
                </a:solidFill>
                <a:latin typeface="Times New Roman" pitchFamily="18" charset="0"/>
                <a:cs typeface="Times New Roman" pitchFamily="18" charset="0"/>
              </a:rPr>
              <a:t>IL CONFLITTO </a:t>
            </a:r>
            <a:r>
              <a:rPr lang="it-IT" altLang="it-IT" sz="1800" b="1" dirty="0" err="1">
                <a:solidFill>
                  <a:schemeClr val="tx1"/>
                </a:solidFill>
                <a:latin typeface="Times New Roman" pitchFamily="18" charset="0"/>
                <a:cs typeface="Times New Roman" pitchFamily="18" charset="0"/>
              </a:rPr>
              <a:t>DI</a:t>
            </a:r>
            <a:r>
              <a:rPr lang="it-IT" altLang="it-IT" sz="1800" b="1" dirty="0">
                <a:solidFill>
                  <a:schemeClr val="tx1"/>
                </a:solidFill>
                <a:latin typeface="Times New Roman" pitchFamily="18" charset="0"/>
                <a:cs typeface="Times New Roman" pitchFamily="18" charset="0"/>
              </a:rPr>
              <a:t> INTERESSI</a:t>
            </a:r>
            <a:endParaRPr lang="it-IT" sz="1800" dirty="0"/>
          </a:p>
        </p:txBody>
      </p:sp>
      <p:sp>
        <p:nvSpPr>
          <p:cNvPr id="3" name="Segnaposto contenuto 2"/>
          <p:cNvSpPr>
            <a:spLocks noGrp="1"/>
          </p:cNvSpPr>
          <p:nvPr>
            <p:ph sz="quarter" idx="1"/>
          </p:nvPr>
        </p:nvSpPr>
        <p:spPr>
          <a:xfrm>
            <a:off x="457200" y="980728"/>
            <a:ext cx="7467600" cy="5760640"/>
          </a:xfrm>
        </p:spPr>
        <p:txBody>
          <a:bodyPr>
            <a:normAutofit/>
          </a:bodyPr>
          <a:lstStyle/>
          <a:p>
            <a:pPr algn="just">
              <a:buNone/>
            </a:pPr>
            <a:r>
              <a:rPr lang="it-IT" sz="2800" b="1" u="sng" dirty="0">
                <a:latin typeface="Times New Roman" pitchFamily="18" charset="0"/>
                <a:cs typeface="Times New Roman" pitchFamily="18" charset="0"/>
              </a:rPr>
              <a:t>RIFLESSIONI</a:t>
            </a:r>
            <a:r>
              <a:rPr lang="it-IT" sz="2800" dirty="0">
                <a:latin typeface="Times New Roman" pitchFamily="18" charset="0"/>
                <a:cs typeface="Times New Roman" pitchFamily="18" charset="0"/>
              </a:rPr>
              <a:t>:</a:t>
            </a:r>
          </a:p>
          <a:p>
            <a:pPr algn="just">
              <a:buFont typeface="Wingdings" pitchFamily="2" charset="2"/>
              <a:buChar char="q"/>
            </a:pPr>
            <a:r>
              <a:rPr lang="it-IT" sz="2800" dirty="0">
                <a:latin typeface="Times New Roman" pitchFamily="18" charset="0"/>
                <a:cs typeface="Times New Roman" pitchFamily="18" charset="0"/>
              </a:rPr>
              <a:t>Mentre la “</a:t>
            </a:r>
            <a:r>
              <a:rPr lang="it-IT" sz="2800" b="1" dirty="0">
                <a:latin typeface="Times New Roman" pitchFamily="18" charset="0"/>
                <a:cs typeface="Times New Roman" pitchFamily="18" charset="0"/>
              </a:rPr>
              <a:t>corruzione</a:t>
            </a:r>
            <a:r>
              <a:rPr lang="it-IT" sz="2800" dirty="0">
                <a:latin typeface="Times New Roman" pitchFamily="18" charset="0"/>
                <a:cs typeface="Times New Roman" pitchFamily="18" charset="0"/>
              </a:rPr>
              <a:t>” è abuso di potere </a:t>
            </a:r>
            <a:r>
              <a:rPr lang="it-IT" sz="2200" dirty="0">
                <a:latin typeface="Times New Roman" pitchFamily="18" charset="0"/>
                <a:cs typeface="Times New Roman" pitchFamily="18" charset="0"/>
              </a:rPr>
              <a:t>(la situazione di rischio si è trasformata in un abuso di potere - </a:t>
            </a:r>
            <a:r>
              <a:rPr lang="it-IT" sz="2200" u="sng" dirty="0">
                <a:latin typeface="Times New Roman" pitchFamily="18" charset="0"/>
                <a:cs typeface="Times New Roman" pitchFamily="18" charset="0"/>
              </a:rPr>
              <a:t>comportamento</a:t>
            </a:r>
            <a:r>
              <a:rPr lang="it-IT" sz="2200" dirty="0">
                <a:latin typeface="Times New Roman" pitchFamily="18" charset="0"/>
                <a:cs typeface="Times New Roman" pitchFamily="18" charset="0"/>
              </a:rPr>
              <a:t>, che ha visto prevalere l’interesse secondario su quello primario),</a:t>
            </a:r>
            <a:r>
              <a:rPr lang="it-IT" dirty="0">
                <a:latin typeface="Times New Roman" pitchFamily="18" charset="0"/>
                <a:cs typeface="Times New Roman" pitchFamily="18" charset="0"/>
              </a:rPr>
              <a:t> </a:t>
            </a:r>
            <a:r>
              <a:rPr lang="it-IT" sz="2800" dirty="0">
                <a:latin typeface="Times New Roman" pitchFamily="18" charset="0"/>
                <a:cs typeface="Times New Roman" pitchFamily="18" charset="0"/>
              </a:rPr>
              <a:t>il “</a:t>
            </a:r>
            <a:r>
              <a:rPr lang="it-IT" sz="2800" b="1" dirty="0">
                <a:latin typeface="Times New Roman" pitchFamily="18" charset="0"/>
                <a:cs typeface="Times New Roman" pitchFamily="18" charset="0"/>
              </a:rPr>
              <a:t>conflitto di interessi</a:t>
            </a:r>
            <a:r>
              <a:rPr lang="it-IT" sz="2800" dirty="0">
                <a:latin typeface="Times New Roman" pitchFamily="18" charset="0"/>
                <a:cs typeface="Times New Roman" pitchFamily="18" charset="0"/>
              </a:rPr>
              <a:t>” è una </a:t>
            </a:r>
            <a:r>
              <a:rPr lang="it-IT" sz="2800" u="sng" dirty="0">
                <a:latin typeface="Times New Roman" pitchFamily="18" charset="0"/>
                <a:cs typeface="Times New Roman" pitchFamily="18" charset="0"/>
              </a:rPr>
              <a:t>situazione</a:t>
            </a:r>
            <a:r>
              <a:rPr lang="it-IT" sz="2800" dirty="0">
                <a:latin typeface="Times New Roman" pitchFamily="18" charset="0"/>
                <a:cs typeface="Times New Roman" pitchFamily="18" charset="0"/>
              </a:rPr>
              <a:t> di rischio in cui l’interesse secondario tende a interferire con l’interesse primario.</a:t>
            </a:r>
          </a:p>
          <a:p>
            <a:pPr algn="just">
              <a:buFont typeface="Wingdings" pitchFamily="2" charset="2"/>
              <a:buChar char="q"/>
            </a:pPr>
            <a:r>
              <a:rPr lang="it-IT" sz="2800" dirty="0">
                <a:latin typeface="Times New Roman" pitchFamily="18" charset="0"/>
                <a:cs typeface="Times New Roman" pitchFamily="18" charset="0"/>
              </a:rPr>
              <a:t>Dunque, il conflitto di interessi non è un </a:t>
            </a:r>
            <a:r>
              <a:rPr lang="it-IT" sz="2800" u="sng" dirty="0">
                <a:latin typeface="Times New Roman" pitchFamily="18" charset="0"/>
                <a:cs typeface="Times New Roman" pitchFamily="18" charset="0"/>
              </a:rPr>
              <a:t>comportamento</a:t>
            </a:r>
            <a:r>
              <a:rPr lang="it-IT" sz="2800" dirty="0">
                <a:latin typeface="Times New Roman" pitchFamily="18" charset="0"/>
                <a:cs typeface="Times New Roman" pitchFamily="18" charset="0"/>
              </a:rPr>
              <a:t> (come la corruzione), ma una </a:t>
            </a:r>
            <a:r>
              <a:rPr lang="it-IT" sz="2800" u="sng" dirty="0">
                <a:latin typeface="Times New Roman" pitchFamily="18" charset="0"/>
                <a:cs typeface="Times New Roman" pitchFamily="18" charset="0"/>
              </a:rPr>
              <a:t>situazione</a:t>
            </a:r>
            <a:r>
              <a:rPr lang="it-IT" sz="2800" dirty="0">
                <a:latin typeface="Times New Roman" pitchFamily="18" charset="0"/>
                <a:cs typeface="Times New Roman" pitchFamily="18" charset="0"/>
              </a:rPr>
              <a:t>, un insieme di circostanze che creano o aumentano il rischio che gli interessi primari possano essere compromessi dall’inseguimento di quelli secondari </a:t>
            </a:r>
            <a:r>
              <a:rPr lang="it-IT" sz="2200" dirty="0">
                <a:latin typeface="Times New Roman" pitchFamily="18" charset="0"/>
                <a:cs typeface="Times New Roman" pitchFamily="18" charset="0"/>
              </a:rPr>
              <a:t>(Thompson , 2009). </a:t>
            </a:r>
          </a:p>
        </p:txBody>
      </p:sp>
    </p:spTree>
    <p:extLst>
      <p:ext uri="{BB962C8B-B14F-4D97-AF65-F5344CB8AC3E}">
        <p14:creationId xmlns:p14="http://schemas.microsoft.com/office/powerpoint/2010/main" val="617722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562074"/>
          </a:xfrm>
        </p:spPr>
        <p:txBody>
          <a:bodyPr>
            <a:normAutofit/>
          </a:bodyPr>
          <a:lstStyle/>
          <a:p>
            <a:pPr algn="ctr"/>
            <a:r>
              <a:rPr lang="it-IT" altLang="it-IT" sz="1800" b="1" dirty="0">
                <a:solidFill>
                  <a:schemeClr val="tx1"/>
                </a:solidFill>
                <a:latin typeface="Times New Roman" pitchFamily="18" charset="0"/>
                <a:cs typeface="Times New Roman" pitchFamily="18" charset="0"/>
              </a:rPr>
              <a:t>IL CONFLITTO </a:t>
            </a:r>
            <a:r>
              <a:rPr lang="it-IT" altLang="it-IT" sz="1800" b="1" dirty="0" err="1">
                <a:solidFill>
                  <a:schemeClr val="tx1"/>
                </a:solidFill>
                <a:latin typeface="Times New Roman" pitchFamily="18" charset="0"/>
                <a:cs typeface="Times New Roman" pitchFamily="18" charset="0"/>
              </a:rPr>
              <a:t>DI</a:t>
            </a:r>
            <a:r>
              <a:rPr lang="it-IT" altLang="it-IT" sz="1800" b="1" dirty="0">
                <a:solidFill>
                  <a:schemeClr val="tx1"/>
                </a:solidFill>
                <a:latin typeface="Times New Roman" pitchFamily="18" charset="0"/>
                <a:cs typeface="Times New Roman" pitchFamily="18" charset="0"/>
              </a:rPr>
              <a:t> INTERESSI</a:t>
            </a:r>
            <a:endParaRPr lang="it-IT" sz="1800" dirty="0"/>
          </a:p>
        </p:txBody>
      </p:sp>
      <p:sp>
        <p:nvSpPr>
          <p:cNvPr id="3" name="Segnaposto contenuto 2"/>
          <p:cNvSpPr>
            <a:spLocks noGrp="1"/>
          </p:cNvSpPr>
          <p:nvPr>
            <p:ph sz="quarter" idx="1"/>
          </p:nvPr>
        </p:nvSpPr>
        <p:spPr>
          <a:xfrm>
            <a:off x="457200" y="836712"/>
            <a:ext cx="7467600" cy="5832648"/>
          </a:xfrm>
        </p:spPr>
        <p:txBody>
          <a:bodyPr>
            <a:normAutofit/>
          </a:bodyPr>
          <a:lstStyle/>
          <a:p>
            <a:pPr algn="just">
              <a:buFont typeface="Wingdings" pitchFamily="2" charset="2"/>
              <a:buChar char="q"/>
            </a:pPr>
            <a:r>
              <a:rPr lang="it-IT" sz="2600" dirty="0">
                <a:latin typeface="Times New Roman" pitchFamily="18" charset="0"/>
                <a:cs typeface="Times New Roman" pitchFamily="18" charset="0"/>
              </a:rPr>
              <a:t>La </a:t>
            </a:r>
            <a:r>
              <a:rPr lang="it-IT" sz="2600" b="1" dirty="0">
                <a:latin typeface="Times New Roman" pitchFamily="18" charset="0"/>
                <a:cs typeface="Times New Roman" pitchFamily="18" charset="0"/>
              </a:rPr>
              <a:t>corruzione</a:t>
            </a:r>
            <a:r>
              <a:rPr lang="it-IT" sz="2600" dirty="0">
                <a:latin typeface="Times New Roman" pitchFamily="18" charset="0"/>
                <a:cs typeface="Times New Roman" pitchFamily="18" charset="0"/>
              </a:rPr>
              <a:t> è la degenerazione di un conflitto di interessi, in quanto c’è sempre il prevalere di un interesse secondario su uno primario. </a:t>
            </a:r>
          </a:p>
          <a:p>
            <a:pPr algn="just">
              <a:buFont typeface="Wingdings" pitchFamily="2" charset="2"/>
              <a:buChar char="q"/>
            </a:pPr>
            <a:r>
              <a:rPr lang="it-IT" sz="2600" dirty="0">
                <a:latin typeface="Times New Roman" pitchFamily="18" charset="0"/>
                <a:cs typeface="Times New Roman" pitchFamily="18" charset="0"/>
              </a:rPr>
              <a:t>Il </a:t>
            </a:r>
            <a:r>
              <a:rPr lang="it-IT" sz="2600" b="1" dirty="0">
                <a:latin typeface="Times New Roman" pitchFamily="18" charset="0"/>
                <a:cs typeface="Times New Roman" pitchFamily="18" charset="0"/>
              </a:rPr>
              <a:t>conflitto di interessi</a:t>
            </a:r>
            <a:r>
              <a:rPr lang="it-IT" sz="2600" dirty="0">
                <a:latin typeface="Times New Roman" pitchFamily="18" charset="0"/>
                <a:cs typeface="Times New Roman" pitchFamily="18" charset="0"/>
              </a:rPr>
              <a:t>, invece, segnala solo la presenza di interessi in conflitto </a:t>
            </a:r>
            <a:r>
              <a:rPr lang="it-IT" sz="2000" dirty="0">
                <a:latin typeface="Times New Roman" pitchFamily="18" charset="0"/>
                <a:cs typeface="Times New Roman" pitchFamily="18" charset="0"/>
              </a:rPr>
              <a:t>(anche solo in modo potenziale o apparente). </a:t>
            </a:r>
          </a:p>
          <a:p>
            <a:pPr algn="just">
              <a:buFont typeface="Wingdings" pitchFamily="2" charset="2"/>
              <a:buChar char="q"/>
            </a:pPr>
            <a:r>
              <a:rPr lang="it-IT" sz="2600" dirty="0">
                <a:latin typeface="Times New Roman" pitchFamily="18" charset="0"/>
                <a:cs typeface="Times New Roman" pitchFamily="18" charset="0"/>
              </a:rPr>
              <a:t>Il </a:t>
            </a:r>
            <a:r>
              <a:rPr lang="it-IT" sz="2600" b="1" dirty="0">
                <a:latin typeface="Times New Roman" pitchFamily="18" charset="0"/>
                <a:cs typeface="Times New Roman" pitchFamily="18" charset="0"/>
              </a:rPr>
              <a:t>conflitto di interessi</a:t>
            </a:r>
            <a:r>
              <a:rPr lang="it-IT" sz="2600" dirty="0">
                <a:latin typeface="Times New Roman" pitchFamily="18" charset="0"/>
                <a:cs typeface="Times New Roman" pitchFamily="18" charset="0"/>
              </a:rPr>
              <a:t>, a differenza della corruzione, è caratterizzato da una portata ben più ampia di relazioni sociali ed economiche, la maggior parte delle quali non è classificata come reato, nonostante la sua presenza possa tendenzialmente violare l’equilibro socialmente accettabile tra l’interesse privato e i doveri e le responsabilità di un individuo.</a:t>
            </a:r>
          </a:p>
        </p:txBody>
      </p:sp>
    </p:spTree>
    <p:extLst>
      <p:ext uri="{BB962C8B-B14F-4D97-AF65-F5344CB8AC3E}">
        <p14:creationId xmlns:p14="http://schemas.microsoft.com/office/powerpoint/2010/main" val="4528594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418058"/>
          </a:xfrm>
        </p:spPr>
        <p:txBody>
          <a:bodyPr>
            <a:normAutofit/>
          </a:bodyPr>
          <a:lstStyle/>
          <a:p>
            <a:pPr algn="ctr"/>
            <a:r>
              <a:rPr lang="it-IT" altLang="it-IT" sz="1800" b="1" dirty="0">
                <a:solidFill>
                  <a:schemeClr val="tx1"/>
                </a:solidFill>
                <a:latin typeface="Times New Roman" pitchFamily="18" charset="0"/>
                <a:cs typeface="Times New Roman" pitchFamily="18" charset="0"/>
              </a:rPr>
              <a:t>IL CONFLITTO </a:t>
            </a:r>
            <a:r>
              <a:rPr lang="it-IT" altLang="it-IT" sz="1800" b="1" dirty="0" err="1">
                <a:solidFill>
                  <a:schemeClr val="tx1"/>
                </a:solidFill>
                <a:latin typeface="Times New Roman" pitchFamily="18" charset="0"/>
                <a:cs typeface="Times New Roman" pitchFamily="18" charset="0"/>
              </a:rPr>
              <a:t>DI</a:t>
            </a:r>
            <a:r>
              <a:rPr lang="it-IT" altLang="it-IT" sz="1800" b="1" dirty="0">
                <a:solidFill>
                  <a:schemeClr val="tx1"/>
                </a:solidFill>
                <a:latin typeface="Times New Roman" pitchFamily="18" charset="0"/>
                <a:cs typeface="Times New Roman" pitchFamily="18" charset="0"/>
              </a:rPr>
              <a:t> INTERESSI</a:t>
            </a:r>
            <a:endParaRPr lang="it-IT" sz="1800" dirty="0"/>
          </a:p>
        </p:txBody>
      </p:sp>
      <p:sp>
        <p:nvSpPr>
          <p:cNvPr id="3" name="Segnaposto contenuto 2"/>
          <p:cNvSpPr>
            <a:spLocks noGrp="1"/>
          </p:cNvSpPr>
          <p:nvPr>
            <p:ph sz="quarter" idx="1"/>
          </p:nvPr>
        </p:nvSpPr>
        <p:spPr>
          <a:xfrm>
            <a:off x="457200" y="764704"/>
            <a:ext cx="7467600" cy="5904656"/>
          </a:xfrm>
        </p:spPr>
        <p:txBody>
          <a:bodyPr>
            <a:normAutofit fontScale="70000" lnSpcReduction="20000"/>
          </a:bodyPr>
          <a:lstStyle/>
          <a:p>
            <a:pPr algn="just">
              <a:buNone/>
            </a:pPr>
            <a:r>
              <a:rPr lang="it-IT" u="sng" dirty="0">
                <a:latin typeface="Times New Roman" pitchFamily="18" charset="0"/>
                <a:cs typeface="Times New Roman" pitchFamily="18" charset="0"/>
              </a:rPr>
              <a:t>CATEGORIE TEORICHE </a:t>
            </a:r>
            <a:r>
              <a:rPr lang="it-IT" u="sng" dirty="0" err="1">
                <a:latin typeface="Times New Roman" pitchFamily="18" charset="0"/>
                <a:cs typeface="Times New Roman" pitchFamily="18" charset="0"/>
              </a:rPr>
              <a:t>DI</a:t>
            </a:r>
            <a:r>
              <a:rPr lang="it-IT" u="sng" dirty="0">
                <a:latin typeface="Times New Roman" pitchFamily="18" charset="0"/>
                <a:cs typeface="Times New Roman" pitchFamily="18" charset="0"/>
              </a:rPr>
              <a:t> CONFLITTI </a:t>
            </a:r>
            <a:r>
              <a:rPr lang="it-IT" u="sng" dirty="0" err="1">
                <a:latin typeface="Times New Roman" pitchFamily="18" charset="0"/>
                <a:cs typeface="Times New Roman" pitchFamily="18" charset="0"/>
              </a:rPr>
              <a:t>DI</a:t>
            </a:r>
            <a:r>
              <a:rPr lang="it-IT" u="sng" dirty="0">
                <a:latin typeface="Times New Roman" pitchFamily="18" charset="0"/>
                <a:cs typeface="Times New Roman" pitchFamily="18" charset="0"/>
              </a:rPr>
              <a:t> INTERESSE</a:t>
            </a:r>
            <a:r>
              <a:rPr lang="it-IT" dirty="0">
                <a:latin typeface="Times New Roman" pitchFamily="18" charset="0"/>
                <a:cs typeface="Times New Roman" pitchFamily="18" charset="0"/>
              </a:rPr>
              <a:t>: </a:t>
            </a:r>
          </a:p>
          <a:p>
            <a:pPr marL="457200" indent="-457200" algn="just">
              <a:buFont typeface="+mj-lt"/>
              <a:buAutoNum type="arabicPeriod"/>
            </a:pPr>
            <a:r>
              <a:rPr lang="it-IT" b="1" dirty="0">
                <a:latin typeface="Times New Roman" pitchFamily="18" charset="0"/>
                <a:cs typeface="Times New Roman" pitchFamily="18" charset="0"/>
              </a:rPr>
              <a:t>Relazioni “ambigue”: </a:t>
            </a:r>
            <a:r>
              <a:rPr lang="it-IT" dirty="0">
                <a:latin typeface="Times New Roman" pitchFamily="18" charset="0"/>
                <a:cs typeface="Times New Roman" pitchFamily="18" charset="0"/>
              </a:rPr>
              <a:t>doni, altre utilità.</a:t>
            </a:r>
          </a:p>
          <a:p>
            <a:pPr marL="457200" indent="-457200" algn="just">
              <a:buFont typeface="+mj-lt"/>
              <a:buAutoNum type="arabicPeriod"/>
            </a:pPr>
            <a:r>
              <a:rPr lang="it-IT" b="1" dirty="0">
                <a:latin typeface="Times New Roman" pitchFamily="18" charset="0"/>
                <a:cs typeface="Times New Roman" pitchFamily="18" charset="0"/>
              </a:rPr>
              <a:t>Relazioni “finanziarie”: </a:t>
            </a:r>
            <a:r>
              <a:rPr lang="it-IT" dirty="0">
                <a:latin typeface="Times New Roman" pitchFamily="18" charset="0"/>
                <a:cs typeface="Times New Roman" pitchFamily="18" charset="0"/>
              </a:rPr>
              <a:t>rapporti finanziari, crediti o debiti.</a:t>
            </a:r>
          </a:p>
          <a:p>
            <a:pPr marL="457200" indent="-457200" algn="just">
              <a:buFont typeface="+mj-lt"/>
              <a:buAutoNum type="arabicPeriod"/>
            </a:pPr>
            <a:r>
              <a:rPr lang="it-IT" b="1" dirty="0">
                <a:latin typeface="Times New Roman" pitchFamily="18" charset="0"/>
                <a:cs typeface="Times New Roman" pitchFamily="18" charset="0"/>
              </a:rPr>
              <a:t>Relazioni “politiche”</a:t>
            </a:r>
            <a:r>
              <a:rPr lang="it-IT" dirty="0">
                <a:latin typeface="Times New Roman" pitchFamily="18" charset="0"/>
                <a:cs typeface="Times New Roman" pitchFamily="18" charset="0"/>
              </a:rPr>
              <a:t>:  appartenenza a partiti , associazioni o organizzazioni.</a:t>
            </a:r>
          </a:p>
          <a:p>
            <a:pPr marL="457200" indent="-457200" algn="just">
              <a:buFont typeface="+mj-lt"/>
              <a:buAutoNum type="arabicPeriod"/>
            </a:pPr>
            <a:r>
              <a:rPr lang="it-IT" b="1" dirty="0">
                <a:latin typeface="Times New Roman" pitchFamily="18" charset="0"/>
                <a:cs typeface="Times New Roman" pitchFamily="18" charset="0"/>
              </a:rPr>
              <a:t>Relazioni “amicali”</a:t>
            </a:r>
            <a:r>
              <a:rPr lang="it-IT" dirty="0">
                <a:latin typeface="Times New Roman" pitchFamily="18" charset="0"/>
                <a:cs typeface="Times New Roman" pitchFamily="18" charset="0"/>
              </a:rPr>
              <a:t>: amicizia, grave inimicizia.</a:t>
            </a:r>
          </a:p>
          <a:p>
            <a:pPr marL="457200" indent="-457200" algn="just">
              <a:buFont typeface="+mj-lt"/>
              <a:buAutoNum type="arabicPeriod"/>
            </a:pPr>
            <a:r>
              <a:rPr lang="it-IT" b="1" dirty="0">
                <a:latin typeface="Times New Roman" pitchFamily="18" charset="0"/>
                <a:cs typeface="Times New Roman" pitchFamily="18" charset="0"/>
              </a:rPr>
              <a:t>Relazioni “familiari/affettive”:  </a:t>
            </a:r>
            <a:r>
              <a:rPr lang="it-IT" dirty="0">
                <a:latin typeface="Times New Roman" pitchFamily="18" charset="0"/>
                <a:cs typeface="Times New Roman" pitchFamily="18" charset="0"/>
              </a:rPr>
              <a:t>coniugio, convivenza, parentela o affinità.</a:t>
            </a:r>
          </a:p>
          <a:p>
            <a:pPr marL="457200" indent="-457200" algn="just">
              <a:buFont typeface="+mj-lt"/>
              <a:buAutoNum type="arabicPeriod"/>
            </a:pPr>
            <a:r>
              <a:rPr lang="it-IT" b="1" dirty="0">
                <a:latin typeface="Times New Roman" pitchFamily="18" charset="0"/>
                <a:cs typeface="Times New Roman" pitchFamily="18" charset="0"/>
              </a:rPr>
              <a:t>Relazioni di “rappresentanza”:</a:t>
            </a:r>
            <a:r>
              <a:rPr lang="it-IT" dirty="0">
                <a:latin typeface="Times New Roman" pitchFamily="18" charset="0"/>
                <a:cs typeface="Times New Roman" pitchFamily="18" charset="0"/>
              </a:rPr>
              <a:t> tutoraggio, cura, procura o agenzia.</a:t>
            </a:r>
          </a:p>
          <a:p>
            <a:pPr marL="457200" indent="-457200" algn="just">
              <a:buFont typeface="+mj-lt"/>
              <a:buAutoNum type="arabicPeriod"/>
            </a:pPr>
            <a:r>
              <a:rPr lang="it-IT" b="1" dirty="0">
                <a:latin typeface="Times New Roman" pitchFamily="18" charset="0"/>
                <a:cs typeface="Times New Roman" pitchFamily="18" charset="0"/>
              </a:rPr>
              <a:t>Relazioni “professionali</a:t>
            </a:r>
            <a:r>
              <a:rPr lang="it-IT" dirty="0">
                <a:latin typeface="Times New Roman" pitchFamily="18" charset="0"/>
                <a:cs typeface="Times New Roman" pitchFamily="18" charset="0"/>
              </a:rPr>
              <a:t>”: collaborazione con soggetti privati.</a:t>
            </a:r>
          </a:p>
          <a:p>
            <a:pPr marL="457200" indent="-457200" algn="just">
              <a:buFont typeface="+mj-lt"/>
              <a:buAutoNum type="arabicPeriod"/>
            </a:pPr>
            <a:r>
              <a:rPr lang="it-IT" b="1" dirty="0">
                <a:latin typeface="Times New Roman" pitchFamily="18" charset="0"/>
                <a:cs typeface="Times New Roman" pitchFamily="18" charset="0"/>
              </a:rPr>
              <a:t>Relazioni “professionali future”: </a:t>
            </a:r>
            <a:r>
              <a:rPr lang="it-IT" dirty="0" err="1">
                <a:latin typeface="Times New Roman" pitchFamily="18" charset="0"/>
                <a:cs typeface="Times New Roman" pitchFamily="18" charset="0"/>
              </a:rPr>
              <a:t>pantouflage</a:t>
            </a:r>
            <a:r>
              <a:rPr lang="it-IT" dirty="0">
                <a:latin typeface="Times New Roman" pitchFamily="18" charset="0"/>
                <a:cs typeface="Times New Roman" pitchFamily="18" charset="0"/>
              </a:rPr>
              <a:t> o </a:t>
            </a:r>
            <a:r>
              <a:rPr lang="it-IT" dirty="0" err="1">
                <a:latin typeface="Times New Roman" pitchFamily="18" charset="0"/>
                <a:cs typeface="Times New Roman" pitchFamily="18" charset="0"/>
              </a:rPr>
              <a:t>revolving</a:t>
            </a:r>
            <a:r>
              <a:rPr lang="it-IT" dirty="0">
                <a:latin typeface="Times New Roman" pitchFamily="18" charset="0"/>
                <a:cs typeface="Times New Roman" pitchFamily="18" charset="0"/>
              </a:rPr>
              <a:t> </a:t>
            </a:r>
            <a:r>
              <a:rPr lang="it-IT" dirty="0" err="1">
                <a:latin typeface="Times New Roman" pitchFamily="18" charset="0"/>
                <a:cs typeface="Times New Roman" pitchFamily="18" charset="0"/>
              </a:rPr>
              <a:t>doors</a:t>
            </a:r>
            <a:r>
              <a:rPr lang="it-IT" dirty="0">
                <a:latin typeface="Times New Roman" pitchFamily="18" charset="0"/>
                <a:cs typeface="Times New Roman" pitchFamily="18" charset="0"/>
              </a:rPr>
              <a:t>.</a:t>
            </a:r>
          </a:p>
          <a:p>
            <a:pPr marL="457200" indent="-457200" algn="just">
              <a:buFont typeface="+mj-lt"/>
              <a:buAutoNum type="arabicPeriod"/>
            </a:pPr>
            <a:r>
              <a:rPr lang="it-IT" b="1" dirty="0">
                <a:latin typeface="Times New Roman" pitchFamily="18" charset="0"/>
                <a:cs typeface="Times New Roman" pitchFamily="18" charset="0"/>
              </a:rPr>
              <a:t>Relazioni “extra-istituzionali”: </a:t>
            </a:r>
            <a:r>
              <a:rPr lang="it-IT" dirty="0">
                <a:latin typeface="Times New Roman" pitchFamily="18" charset="0"/>
                <a:cs typeface="Times New Roman" pitchFamily="18" charset="0"/>
              </a:rPr>
              <a:t> incarichi d’ufficio o extra-istituzionali </a:t>
            </a:r>
          </a:p>
        </p:txBody>
      </p:sp>
    </p:spTree>
    <p:extLst>
      <p:ext uri="{BB962C8B-B14F-4D97-AF65-F5344CB8AC3E}">
        <p14:creationId xmlns:p14="http://schemas.microsoft.com/office/powerpoint/2010/main" val="14278302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562074"/>
          </a:xfrm>
        </p:spPr>
        <p:txBody>
          <a:bodyPr>
            <a:normAutofit/>
          </a:bodyPr>
          <a:lstStyle/>
          <a:p>
            <a:pPr algn="ctr"/>
            <a:r>
              <a:rPr lang="it-IT" altLang="it-IT" sz="1800" b="1" dirty="0">
                <a:solidFill>
                  <a:schemeClr val="tx1"/>
                </a:solidFill>
                <a:latin typeface="Times New Roman" pitchFamily="18" charset="0"/>
                <a:cs typeface="Times New Roman" pitchFamily="18" charset="0"/>
              </a:rPr>
              <a:t>IL CONFLITTO </a:t>
            </a:r>
            <a:r>
              <a:rPr lang="it-IT" altLang="it-IT" sz="1800" b="1" dirty="0" err="1">
                <a:solidFill>
                  <a:schemeClr val="tx1"/>
                </a:solidFill>
                <a:latin typeface="Times New Roman" pitchFamily="18" charset="0"/>
                <a:cs typeface="Times New Roman" pitchFamily="18" charset="0"/>
              </a:rPr>
              <a:t>DI</a:t>
            </a:r>
            <a:r>
              <a:rPr lang="it-IT" altLang="it-IT" sz="1800" b="1" dirty="0">
                <a:solidFill>
                  <a:schemeClr val="tx1"/>
                </a:solidFill>
                <a:latin typeface="Times New Roman" pitchFamily="18" charset="0"/>
                <a:cs typeface="Times New Roman" pitchFamily="18" charset="0"/>
              </a:rPr>
              <a:t> INTERESSI</a:t>
            </a:r>
            <a:endParaRPr lang="it-IT" sz="1800" dirty="0"/>
          </a:p>
        </p:txBody>
      </p:sp>
      <p:sp>
        <p:nvSpPr>
          <p:cNvPr id="3" name="Segnaposto contenuto 2"/>
          <p:cNvSpPr>
            <a:spLocks noGrp="1"/>
          </p:cNvSpPr>
          <p:nvPr>
            <p:ph sz="quarter" idx="1"/>
          </p:nvPr>
        </p:nvSpPr>
        <p:spPr>
          <a:xfrm>
            <a:off x="457200" y="908720"/>
            <a:ext cx="7467600" cy="5688632"/>
          </a:xfrm>
        </p:spPr>
        <p:txBody>
          <a:bodyPr>
            <a:normAutofit fontScale="85000" lnSpcReduction="10000"/>
          </a:bodyPr>
          <a:lstStyle/>
          <a:p>
            <a:pPr algn="just">
              <a:buNone/>
            </a:pPr>
            <a:r>
              <a:rPr lang="it-IT" sz="3200" dirty="0">
                <a:latin typeface="Times New Roman" pitchFamily="18" charset="0"/>
                <a:cs typeface="Times New Roman" pitchFamily="18" charset="0"/>
              </a:rPr>
              <a:t>L’effetto condizionante-degenerante dell’interesse secondario (privato) sull’interesse primario (pubblico)</a:t>
            </a:r>
          </a:p>
          <a:p>
            <a:pPr algn="just">
              <a:buNone/>
            </a:pPr>
            <a:endParaRPr lang="it-IT" dirty="0">
              <a:latin typeface="Times New Roman" pitchFamily="18" charset="0"/>
              <a:cs typeface="Times New Roman" pitchFamily="18" charset="0"/>
            </a:endParaRPr>
          </a:p>
          <a:p>
            <a:pPr algn="just">
              <a:buNone/>
            </a:pPr>
            <a:endParaRPr lang="it-IT" dirty="0">
              <a:latin typeface="Times New Roman" pitchFamily="18" charset="0"/>
              <a:cs typeface="Times New Roman" pitchFamily="18" charset="0"/>
            </a:endParaRPr>
          </a:p>
          <a:p>
            <a:pPr algn="just">
              <a:buNone/>
            </a:pPr>
            <a:r>
              <a:rPr lang="it-IT" dirty="0">
                <a:latin typeface="Times New Roman" pitchFamily="18" charset="0"/>
                <a:cs typeface="Times New Roman" pitchFamily="18" charset="0"/>
              </a:rPr>
              <a:t>Un dono, ad esempio, è una transazione che assume una particolare formalità retorica. Taluni doni possono negativamente attivare uno </a:t>
            </a:r>
            <a:r>
              <a:rPr lang="it-IT" i="1" dirty="0">
                <a:latin typeface="Times New Roman" pitchFamily="18" charset="0"/>
                <a:cs typeface="Times New Roman" pitchFamily="18" charset="0"/>
              </a:rPr>
              <a:t>schema di reciprocità</a:t>
            </a:r>
            <a:r>
              <a:rPr lang="it-IT" dirty="0">
                <a:latin typeface="Times New Roman" pitchFamily="18" charset="0"/>
                <a:cs typeface="Times New Roman" pitchFamily="18" charset="0"/>
              </a:rPr>
              <a:t>, cioè, </a:t>
            </a:r>
            <a:r>
              <a:rPr lang="it-IT" dirty="0" err="1">
                <a:latin typeface="Times New Roman" pitchFamily="18" charset="0"/>
                <a:cs typeface="Times New Roman" pitchFamily="18" charset="0"/>
              </a:rPr>
              <a:t>spingono-inducono</a:t>
            </a:r>
            <a:r>
              <a:rPr lang="it-IT" dirty="0">
                <a:latin typeface="Times New Roman" pitchFamily="18" charset="0"/>
                <a:cs typeface="Times New Roman" pitchFamily="18" charset="0"/>
              </a:rPr>
              <a:t> subdolamente il donatario a ricambiare, pregiudicando l’interesse primario. Quindi, taluni dono hanno la forza di generare un interesse secondario che tenderà ad interferire con l'interesse primario.</a:t>
            </a:r>
          </a:p>
        </p:txBody>
      </p:sp>
      <p:sp>
        <p:nvSpPr>
          <p:cNvPr id="4" name="Freccia in giù 3"/>
          <p:cNvSpPr/>
          <p:nvPr/>
        </p:nvSpPr>
        <p:spPr>
          <a:xfrm>
            <a:off x="3923928" y="1988840"/>
            <a:ext cx="484632" cy="8343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922096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olo 1"/>
          <p:cNvSpPr>
            <a:spLocks noGrp="1"/>
          </p:cNvSpPr>
          <p:nvPr>
            <p:ph type="title"/>
          </p:nvPr>
        </p:nvSpPr>
        <p:spPr>
          <a:xfrm>
            <a:off x="457200" y="274638"/>
            <a:ext cx="7467600" cy="706090"/>
          </a:xfrm>
        </p:spPr>
        <p:txBody>
          <a:bodyPr/>
          <a:lstStyle/>
          <a:p>
            <a:pPr algn="ctr"/>
            <a:r>
              <a:rPr lang="it-IT" altLang="it-IT" sz="1800" b="1" dirty="0">
                <a:latin typeface="Times New Roman" pitchFamily="18" charset="0"/>
                <a:cs typeface="Times New Roman" pitchFamily="18" charset="0"/>
              </a:rPr>
              <a:t>CONFLITTO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INTERESSI</a:t>
            </a:r>
            <a:endParaRPr lang="it-IT" altLang="it-IT" sz="1800" dirty="0"/>
          </a:p>
        </p:txBody>
      </p:sp>
      <p:sp>
        <p:nvSpPr>
          <p:cNvPr id="82947" name="Segnaposto contenuto 2"/>
          <p:cNvSpPr>
            <a:spLocks noGrp="1"/>
          </p:cNvSpPr>
          <p:nvPr>
            <p:ph sz="quarter" idx="1"/>
          </p:nvPr>
        </p:nvSpPr>
        <p:spPr>
          <a:xfrm>
            <a:off x="457200" y="1196752"/>
            <a:ext cx="8229600" cy="5328592"/>
          </a:xfrm>
        </p:spPr>
        <p:txBody>
          <a:bodyPr>
            <a:normAutofit fontScale="92500"/>
          </a:bodyPr>
          <a:lstStyle/>
          <a:p>
            <a:pPr algn="ctr">
              <a:buFont typeface="Arial" charset="0"/>
              <a:buNone/>
            </a:pPr>
            <a:r>
              <a:rPr lang="it-IT" altLang="it-IT" sz="3600" b="1" dirty="0">
                <a:latin typeface="Times New Roman" pitchFamily="18" charset="0"/>
                <a:cs typeface="Times New Roman" pitchFamily="18" charset="0"/>
              </a:rPr>
              <a:t>L’ANALISI DELLA GIURISPRUDENZA</a:t>
            </a:r>
            <a:r>
              <a:rPr lang="it-IT" altLang="it-IT" sz="3600" dirty="0">
                <a:latin typeface="Times New Roman" pitchFamily="18" charset="0"/>
                <a:cs typeface="Times New Roman" pitchFamily="18" charset="0"/>
              </a:rPr>
              <a:t>:</a:t>
            </a:r>
          </a:p>
          <a:p>
            <a:pPr algn="just">
              <a:buFont typeface="Arial" charset="0"/>
              <a:buNone/>
            </a:pPr>
            <a:r>
              <a:rPr lang="it-IT" altLang="it-IT" sz="3200" dirty="0">
                <a:latin typeface="Times New Roman" pitchFamily="18" charset="0"/>
                <a:cs typeface="Times New Roman" pitchFamily="18" charset="0"/>
              </a:rPr>
              <a:t>“</a:t>
            </a:r>
            <a:r>
              <a:rPr lang="it-IT" altLang="it-IT" sz="3200" b="1" i="1" dirty="0">
                <a:latin typeface="Times New Roman" pitchFamily="18" charset="0"/>
                <a:cs typeface="Times New Roman" pitchFamily="18" charset="0"/>
              </a:rPr>
              <a:t>Le situazioni di conflitto d'interesse</a:t>
            </a:r>
            <a:r>
              <a:rPr lang="it-IT" altLang="it-IT" sz="3200" i="1" dirty="0">
                <a:latin typeface="Times New Roman" pitchFamily="18" charset="0"/>
                <a:cs typeface="Times New Roman" pitchFamily="18" charset="0"/>
              </a:rPr>
              <a:t>, nell'ambito dell'ordinamento pubblicistico, </a:t>
            </a:r>
            <a:r>
              <a:rPr lang="it-IT" altLang="it-IT" sz="3200" b="1" i="1" dirty="0">
                <a:latin typeface="Times New Roman" pitchFamily="18" charset="0"/>
                <a:cs typeface="Times New Roman" pitchFamily="18" charset="0"/>
              </a:rPr>
              <a:t>non sono tassative</a:t>
            </a:r>
            <a:r>
              <a:rPr lang="it-IT" altLang="it-IT" sz="3200" i="1" dirty="0">
                <a:latin typeface="Times New Roman" pitchFamily="18" charset="0"/>
                <a:cs typeface="Times New Roman" pitchFamily="18" charset="0"/>
              </a:rPr>
              <a:t>, </a:t>
            </a:r>
            <a:r>
              <a:rPr lang="it-IT" altLang="it-IT" sz="3200" i="1" u="sng" dirty="0">
                <a:latin typeface="Times New Roman" pitchFamily="18" charset="0"/>
                <a:cs typeface="Times New Roman" pitchFamily="18" charset="0"/>
              </a:rPr>
              <a:t>ma possono essere rinvenute volta per volta</a:t>
            </a:r>
            <a:r>
              <a:rPr lang="it-IT" altLang="it-IT" sz="3200" i="1" dirty="0">
                <a:latin typeface="Times New Roman" pitchFamily="18" charset="0"/>
                <a:cs typeface="Times New Roman" pitchFamily="18" charset="0"/>
              </a:rPr>
              <a:t>, in relazione alla violazione dei principi di imparzialità e buon andamento sanciti dall'art. 97 Cost., quando esistano contrasto ed incompatibilità, anche solo potenziali, fra il soggetto e le funzioni che gli vengono attribuite</a:t>
            </a:r>
            <a:r>
              <a:rPr lang="it-IT" altLang="it-IT" sz="3200" dirty="0">
                <a:latin typeface="Times New Roman" pitchFamily="18" charset="0"/>
                <a:cs typeface="Times New Roman" pitchFamily="18" charset="0"/>
              </a:rPr>
              <a:t>” </a:t>
            </a:r>
            <a:r>
              <a:rPr lang="it-IT" altLang="it-IT" sz="2000" dirty="0">
                <a:latin typeface="Times New Roman" pitchFamily="18" charset="0"/>
                <a:cs typeface="Times New Roman" pitchFamily="18" charset="0"/>
              </a:rPr>
              <a:t>(Consiglio di Stato, sez. </a:t>
            </a:r>
            <a:r>
              <a:rPr lang="it-IT" altLang="it-IT" sz="2000" dirty="0" err="1">
                <a:latin typeface="Times New Roman" pitchFamily="18" charset="0"/>
                <a:cs typeface="Times New Roman" pitchFamily="18" charset="0"/>
              </a:rPr>
              <a:t>V^</a:t>
            </a:r>
            <a:r>
              <a:rPr lang="it-IT" altLang="it-IT" sz="2000" dirty="0">
                <a:latin typeface="Times New Roman" pitchFamily="18" charset="0"/>
                <a:cs typeface="Times New Roman" pitchFamily="18" charset="0"/>
              </a:rPr>
              <a:t>, n. 5.444 /</a:t>
            </a:r>
            <a:r>
              <a:rPr lang="it-IT" altLang="it-IT" sz="2000" dirty="0">
                <a:solidFill>
                  <a:srgbClr val="FF0000"/>
                </a:solidFill>
                <a:latin typeface="Times New Roman" pitchFamily="18" charset="0"/>
                <a:cs typeface="Times New Roman" pitchFamily="18" charset="0"/>
              </a:rPr>
              <a:t>2006</a:t>
            </a:r>
            <a:r>
              <a:rPr lang="it-IT" altLang="it-IT" sz="2000" dirty="0">
                <a:latin typeface="Times New Roman" pitchFamily="18" charset="0"/>
                <a:cs typeface="Times New Roman" pitchFamily="18" charset="0"/>
              </a:rPr>
              <a:t>).</a:t>
            </a:r>
          </a:p>
          <a:p>
            <a:pPr algn="just">
              <a:buFont typeface="Arial" charset="0"/>
              <a:buNone/>
            </a:pPr>
            <a:endParaRPr lang="it-IT" altLang="it-IT" sz="2000" dirty="0"/>
          </a:p>
        </p:txBody>
      </p:sp>
    </p:spTree>
    <p:extLst>
      <p:ext uri="{BB962C8B-B14F-4D97-AF65-F5344CB8AC3E}">
        <p14:creationId xmlns:p14="http://schemas.microsoft.com/office/powerpoint/2010/main" val="31174664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706090"/>
          </a:xfrm>
        </p:spPr>
        <p:txBody>
          <a:bodyPr>
            <a:normAutofit/>
          </a:bodyPr>
          <a:lstStyle/>
          <a:p>
            <a:pPr algn="ctr"/>
            <a:r>
              <a:rPr lang="it-IT" altLang="it-IT" sz="1800" b="1" dirty="0">
                <a:latin typeface="Times New Roman" pitchFamily="18" charset="0"/>
                <a:cs typeface="Times New Roman" pitchFamily="18" charset="0"/>
              </a:rPr>
              <a:t>CONFLITTO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INTERESSI</a:t>
            </a:r>
            <a:endParaRPr lang="it-IT" sz="1800" dirty="0"/>
          </a:p>
        </p:txBody>
      </p:sp>
      <p:sp>
        <p:nvSpPr>
          <p:cNvPr id="3" name="Segnaposto contenuto 2"/>
          <p:cNvSpPr>
            <a:spLocks noGrp="1"/>
          </p:cNvSpPr>
          <p:nvPr>
            <p:ph sz="quarter" idx="1"/>
          </p:nvPr>
        </p:nvSpPr>
        <p:spPr>
          <a:xfrm>
            <a:off x="457200" y="1052736"/>
            <a:ext cx="7467600" cy="5688632"/>
          </a:xfrm>
        </p:spPr>
        <p:txBody>
          <a:bodyPr>
            <a:normAutofit/>
          </a:bodyPr>
          <a:lstStyle/>
          <a:p>
            <a:pPr algn="just">
              <a:buNone/>
            </a:pPr>
            <a:r>
              <a:rPr lang="it-IT" sz="2700" dirty="0">
                <a:latin typeface="Times New Roman" pitchFamily="18" charset="0"/>
                <a:cs typeface="Times New Roman" pitchFamily="18" charset="0"/>
              </a:rPr>
              <a:t> ”</a:t>
            </a:r>
            <a:r>
              <a:rPr lang="it-IT" sz="2700" i="1" dirty="0">
                <a:latin typeface="Times New Roman" pitchFamily="18" charset="0"/>
                <a:cs typeface="Times New Roman" pitchFamily="18" charset="0"/>
              </a:rPr>
              <a:t>Il Collegio ritiene di poter fare applicazione, in quanto non contraddetto dalla disciplina attualmente vigente, del costante orientamento giurisprudenziale (ex </a:t>
            </a:r>
            <a:r>
              <a:rPr lang="it-IT" sz="2700" i="1" dirty="0" err="1">
                <a:latin typeface="Times New Roman" pitchFamily="18" charset="0"/>
                <a:cs typeface="Times New Roman" pitchFamily="18" charset="0"/>
              </a:rPr>
              <a:t>multis</a:t>
            </a:r>
            <a:r>
              <a:rPr lang="it-IT" sz="2700" i="1" dirty="0">
                <a:latin typeface="Times New Roman" pitchFamily="18" charset="0"/>
                <a:cs typeface="Times New Roman" pitchFamily="18" charset="0"/>
              </a:rPr>
              <a:t>, Cons. Stato, V, 19 settembre 2006, n. 5444) per cui “le situazioni di conflitto di interessi, nell’ambito dell’ordinamento pubblicistico non sono tassative, ma possono essere rinvenute volta per volta, in relazione alla violazione dei principi di imparzialità e buon andamento sanciti dall’art. 97 Cost., quando esistano contrasto ed incompatibilità, anche solo potenziali, fra il soggetto e le funzioni che gli vengono attribuite</a:t>
            </a:r>
            <a:r>
              <a:rPr lang="it-IT" sz="2700" dirty="0">
                <a:latin typeface="Times New Roman" pitchFamily="18" charset="0"/>
                <a:cs typeface="Times New Roman" pitchFamily="18" charset="0"/>
              </a:rPr>
              <a:t>” </a:t>
            </a:r>
            <a:r>
              <a:rPr lang="it-IT" sz="2000" dirty="0">
                <a:latin typeface="Times New Roman" pitchFamily="18" charset="0"/>
                <a:cs typeface="Times New Roman" pitchFamily="18" charset="0"/>
              </a:rPr>
              <a:t>(</a:t>
            </a:r>
            <a:r>
              <a:rPr lang="it-IT" sz="2000" dirty="0" err="1">
                <a:solidFill>
                  <a:srgbClr val="FF0000"/>
                </a:solidFill>
                <a:latin typeface="Times New Roman" pitchFamily="18" charset="0"/>
                <a:cs typeface="Times New Roman" pitchFamily="18" charset="0"/>
              </a:rPr>
              <a:t>CdS</a:t>
            </a:r>
            <a:r>
              <a:rPr lang="it-IT" sz="2000" dirty="0">
                <a:solidFill>
                  <a:srgbClr val="FF0000"/>
                </a:solidFill>
                <a:latin typeface="Times New Roman" pitchFamily="18" charset="0"/>
                <a:cs typeface="Times New Roman" pitchFamily="18" charset="0"/>
              </a:rPr>
              <a:t>, sez. V, 11 luglio 2017, n. 3.415</a:t>
            </a:r>
            <a:r>
              <a:rPr lang="it-IT" sz="2000" dirty="0">
                <a:latin typeface="Times New Roman" pitchFamily="18" charset="0"/>
                <a:cs typeface="Times New Roman" pitchFamily="18" charset="0"/>
              </a:rPr>
              <a:t>).</a:t>
            </a:r>
          </a:p>
        </p:txBody>
      </p:sp>
    </p:spTree>
    <p:extLst>
      <p:ext uri="{BB962C8B-B14F-4D97-AF65-F5344CB8AC3E}">
        <p14:creationId xmlns:p14="http://schemas.microsoft.com/office/powerpoint/2010/main" val="215974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olo 1"/>
          <p:cNvSpPr>
            <a:spLocks noGrp="1"/>
          </p:cNvSpPr>
          <p:nvPr>
            <p:ph type="title"/>
          </p:nvPr>
        </p:nvSpPr>
        <p:spPr>
          <a:xfrm>
            <a:off x="457200" y="274638"/>
            <a:ext cx="7467600" cy="562074"/>
          </a:xfrm>
        </p:spPr>
        <p:txBody>
          <a:bodyPr/>
          <a:lstStyle/>
          <a:p>
            <a:pPr algn="ctr"/>
            <a:r>
              <a:rPr lang="it-IT" altLang="it-IT" sz="1800" b="1" dirty="0">
                <a:latin typeface="Times New Roman" pitchFamily="18" charset="0"/>
                <a:cs typeface="Times New Roman" pitchFamily="18" charset="0"/>
              </a:rPr>
              <a:t>CONFLITTO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INTERESSI</a:t>
            </a:r>
          </a:p>
        </p:txBody>
      </p:sp>
      <p:sp>
        <p:nvSpPr>
          <p:cNvPr id="81923" name="Segnaposto contenuto 2"/>
          <p:cNvSpPr>
            <a:spLocks noGrp="1"/>
          </p:cNvSpPr>
          <p:nvPr>
            <p:ph sz="quarter" idx="1"/>
          </p:nvPr>
        </p:nvSpPr>
        <p:spPr>
          <a:xfrm>
            <a:off x="457200" y="1268760"/>
            <a:ext cx="7467600" cy="5205192"/>
          </a:xfrm>
        </p:spPr>
        <p:txBody>
          <a:bodyPr/>
          <a:lstStyle/>
          <a:p>
            <a:pPr algn="just">
              <a:buFont typeface="Arial" charset="0"/>
              <a:buNone/>
            </a:pPr>
            <a:r>
              <a:rPr lang="it-IT" altLang="it-IT" sz="3300" dirty="0">
                <a:latin typeface="Times New Roman" pitchFamily="18" charset="0"/>
                <a:cs typeface="Times New Roman" pitchFamily="18" charset="0"/>
              </a:rPr>
              <a:t>“</a:t>
            </a:r>
            <a:r>
              <a:rPr lang="it-IT" altLang="it-IT" sz="3300" i="1" dirty="0">
                <a:latin typeface="Times New Roman" pitchFamily="18" charset="0"/>
                <a:cs typeface="Times New Roman" pitchFamily="18" charset="0"/>
              </a:rPr>
              <a:t>Il conflitto di interessi è una </a:t>
            </a:r>
            <a:r>
              <a:rPr lang="it-IT" altLang="it-IT" sz="3300" b="1" i="1" dirty="0">
                <a:solidFill>
                  <a:srgbClr val="FF0000"/>
                </a:solidFill>
                <a:latin typeface="Times New Roman" pitchFamily="18" charset="0"/>
                <a:cs typeface="Times New Roman" pitchFamily="18" charset="0"/>
              </a:rPr>
              <a:t>condizione psicologica </a:t>
            </a:r>
            <a:r>
              <a:rPr lang="it-IT" altLang="it-IT" sz="3300" i="1" dirty="0">
                <a:latin typeface="Times New Roman" pitchFamily="18" charset="0"/>
                <a:cs typeface="Times New Roman" pitchFamily="18" charset="0"/>
              </a:rPr>
              <a:t>che si verifica quando risulta, anche potenzialmente, compromessa l’imparzialità richiesta al dipendente pubblico che, nell’esercizio del potere decisionale, può interporre interessi personali o professionali all’esercizio neutro della funzione affidata</a:t>
            </a:r>
            <a:r>
              <a:rPr lang="it-IT" altLang="it-IT" sz="3300" dirty="0">
                <a:latin typeface="Times New Roman" pitchFamily="18" charset="0"/>
                <a:cs typeface="Times New Roman" pitchFamily="18" charset="0"/>
              </a:rPr>
              <a:t>” </a:t>
            </a:r>
            <a:r>
              <a:rPr lang="it-IT" altLang="it-IT" sz="2000" dirty="0">
                <a:latin typeface="Times New Roman" pitchFamily="18" charset="0"/>
                <a:cs typeface="Times New Roman" pitchFamily="18" charset="0"/>
              </a:rPr>
              <a:t>(TAR Lombardia,  sez. Brescia, sez. II, 10.4.2015, n. 514).</a:t>
            </a:r>
          </a:p>
        </p:txBody>
      </p:sp>
    </p:spTree>
    <p:extLst>
      <p:ext uri="{BB962C8B-B14F-4D97-AF65-F5344CB8AC3E}">
        <p14:creationId xmlns:p14="http://schemas.microsoft.com/office/powerpoint/2010/main" val="3327908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olo 1"/>
          <p:cNvSpPr>
            <a:spLocks noGrp="1"/>
          </p:cNvSpPr>
          <p:nvPr>
            <p:ph type="title"/>
          </p:nvPr>
        </p:nvSpPr>
        <p:spPr>
          <a:xfrm>
            <a:off x="457200" y="274638"/>
            <a:ext cx="7467600" cy="634082"/>
          </a:xfrm>
        </p:spPr>
        <p:txBody>
          <a:bodyPr/>
          <a:lstStyle/>
          <a:p>
            <a:pPr algn="ctr"/>
            <a:r>
              <a:rPr lang="it-IT" altLang="it-IT" sz="1800" b="1" dirty="0">
                <a:latin typeface="Times New Roman" pitchFamily="18" charset="0"/>
                <a:cs typeface="Times New Roman" pitchFamily="18" charset="0"/>
              </a:rPr>
              <a:t>IL CONFLITTO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INTERESSI</a:t>
            </a:r>
            <a:endParaRPr lang="it-IT" altLang="it-IT" sz="1800" dirty="0"/>
          </a:p>
        </p:txBody>
      </p:sp>
      <p:sp>
        <p:nvSpPr>
          <p:cNvPr id="86019" name="Segnaposto contenuto 2"/>
          <p:cNvSpPr>
            <a:spLocks noGrp="1"/>
          </p:cNvSpPr>
          <p:nvPr>
            <p:ph sz="quarter" idx="1"/>
          </p:nvPr>
        </p:nvSpPr>
        <p:spPr>
          <a:xfrm>
            <a:off x="467544" y="1124744"/>
            <a:ext cx="8229600" cy="5328592"/>
          </a:xfrm>
        </p:spPr>
        <p:txBody>
          <a:bodyPr>
            <a:normAutofit fontScale="77500" lnSpcReduction="20000"/>
          </a:bodyPr>
          <a:lstStyle/>
          <a:p>
            <a:pPr algn="just">
              <a:buFont typeface="Arial" charset="0"/>
              <a:buNone/>
            </a:pPr>
            <a:r>
              <a:rPr lang="it-IT" altLang="it-IT" dirty="0">
                <a:latin typeface="Times New Roman" pitchFamily="18" charset="0"/>
                <a:cs typeface="Times New Roman" pitchFamily="18" charset="0"/>
              </a:rPr>
              <a:t>Il </a:t>
            </a:r>
            <a:r>
              <a:rPr lang="it-IT" altLang="it-IT" b="1" u="sng" dirty="0">
                <a:latin typeface="Times New Roman" pitchFamily="18" charset="0"/>
                <a:cs typeface="Times New Roman" pitchFamily="18" charset="0"/>
              </a:rPr>
              <a:t>PNA</a:t>
            </a:r>
            <a:r>
              <a:rPr lang="it-IT" altLang="it-IT" dirty="0">
                <a:latin typeface="Times New Roman" pitchFamily="18" charset="0"/>
                <a:cs typeface="Times New Roman" pitchFamily="18" charset="0"/>
              </a:rPr>
              <a:t> stabilisce che: “</a:t>
            </a:r>
            <a:r>
              <a:rPr lang="it-IT" altLang="it-IT" i="1" dirty="0">
                <a:latin typeface="Times New Roman" pitchFamily="18" charset="0"/>
                <a:cs typeface="Times New Roman" pitchFamily="18" charset="0"/>
              </a:rPr>
              <a:t>La </a:t>
            </a:r>
            <a:r>
              <a:rPr lang="it-IT" altLang="it-IT" i="1" u="sng" dirty="0">
                <a:latin typeface="Times New Roman" pitchFamily="18" charset="0"/>
                <a:cs typeface="Times New Roman" pitchFamily="18" charset="0"/>
              </a:rPr>
              <a:t>segnalazione del conflitto</a:t>
            </a:r>
            <a:r>
              <a:rPr lang="it-IT" altLang="it-IT" i="1" dirty="0">
                <a:latin typeface="Times New Roman" pitchFamily="18" charset="0"/>
                <a:cs typeface="Times New Roman" pitchFamily="18" charset="0"/>
              </a:rPr>
              <a:t> deve essere indirizzata al dirigente, il quale, esaminate le circostanze, valuta se la situazione realizza un conflitto di interesse idoneo a ledere l’imparzialità dell’agire amministrativo. Il dirigente destinatario della segnalazione deve valutare espressamente la situazione sottoposta alla sua attenzione e deve rispondere per iscritto al dipendente medesimo sollevandolo dall’incarico oppure motivando espressamente le ragioni che consentono comunque l’espletamento dell’attività da parte di quel dipendente. Nel caso in cui sia necessario sollevare il dipendente dall’incarico, esso dovrà essere affidato dal dirigente ad altro dipendente ovvero, in carenza di dipendenti professionalmente idonei, il dirigente dovrà avocare a sé ogni compito relativo a quel procedimento. Qualora il conflitto riguardi il dirigente, a valutare le iniziative da assumere sarà il responsabile per la prevenzione</a:t>
            </a:r>
            <a:r>
              <a:rPr lang="it-IT" altLang="it-IT" dirty="0">
                <a:latin typeface="Times New Roman" pitchFamily="18" charset="0"/>
                <a:cs typeface="Times New Roman" pitchFamily="18" charset="0"/>
              </a:rPr>
              <a:t>”.</a:t>
            </a:r>
          </a:p>
          <a:p>
            <a:pPr algn="just">
              <a:buFont typeface="Arial" charset="0"/>
              <a:buNone/>
            </a:pPr>
            <a:endParaRPr lang="it-IT" altLang="it-IT" dirty="0"/>
          </a:p>
        </p:txBody>
      </p:sp>
    </p:spTree>
    <p:extLst>
      <p:ext uri="{BB962C8B-B14F-4D97-AF65-F5344CB8AC3E}">
        <p14:creationId xmlns:p14="http://schemas.microsoft.com/office/powerpoint/2010/main" val="4953796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olo 1"/>
          <p:cNvSpPr>
            <a:spLocks noGrp="1"/>
          </p:cNvSpPr>
          <p:nvPr>
            <p:ph type="title"/>
          </p:nvPr>
        </p:nvSpPr>
        <p:spPr>
          <a:xfrm>
            <a:off x="457200" y="274638"/>
            <a:ext cx="7467600" cy="634082"/>
          </a:xfrm>
        </p:spPr>
        <p:txBody>
          <a:bodyPr/>
          <a:lstStyle/>
          <a:p>
            <a:pPr algn="ctr"/>
            <a:r>
              <a:rPr lang="it-IT" altLang="it-IT" sz="1800" b="1" dirty="0">
                <a:latin typeface="Times New Roman" pitchFamily="18" charset="0"/>
                <a:cs typeface="Times New Roman" pitchFamily="18" charset="0"/>
              </a:rPr>
              <a:t>IL CONFLITTO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INTERESSI</a:t>
            </a:r>
            <a:endParaRPr lang="it-IT" altLang="it-IT" sz="1800" dirty="0"/>
          </a:p>
        </p:txBody>
      </p:sp>
      <p:sp>
        <p:nvSpPr>
          <p:cNvPr id="89091" name="Segnaposto contenuto 2"/>
          <p:cNvSpPr>
            <a:spLocks noGrp="1"/>
          </p:cNvSpPr>
          <p:nvPr>
            <p:ph sz="quarter" idx="1"/>
          </p:nvPr>
        </p:nvSpPr>
        <p:spPr>
          <a:xfrm>
            <a:off x="457200" y="980728"/>
            <a:ext cx="8229600" cy="5472460"/>
          </a:xfrm>
        </p:spPr>
        <p:txBody>
          <a:bodyPr>
            <a:normAutofit fontScale="92500" lnSpcReduction="10000"/>
          </a:bodyPr>
          <a:lstStyle/>
          <a:p>
            <a:pPr algn="just" eaLnBrk="1" hangingPunct="1">
              <a:buFont typeface="Arial" charset="0"/>
              <a:buNone/>
            </a:pPr>
            <a:r>
              <a:rPr lang="it-IT" altLang="it-IT" sz="2000" b="1" dirty="0">
                <a:latin typeface="Times New Roman" pitchFamily="18" charset="0"/>
                <a:cs typeface="Times New Roman" pitchFamily="18" charset="0"/>
              </a:rPr>
              <a:t>CONNESSIONI:  Art. 51 </a:t>
            </a:r>
            <a:r>
              <a:rPr lang="it-IT" altLang="it-IT" sz="2000" b="1" dirty="0" err="1">
                <a:latin typeface="Times New Roman" pitchFamily="18" charset="0"/>
                <a:cs typeface="Times New Roman" pitchFamily="18" charset="0"/>
              </a:rPr>
              <a:t>c.p.c</a:t>
            </a:r>
            <a:r>
              <a:rPr lang="it-IT" altLang="it-IT" sz="2000" dirty="0" err="1">
                <a:latin typeface="Times New Roman" pitchFamily="18" charset="0"/>
                <a:cs typeface="Times New Roman" pitchFamily="18" charset="0"/>
              </a:rPr>
              <a:t>.</a:t>
            </a:r>
            <a:r>
              <a:rPr lang="it-IT" altLang="it-IT" sz="2000" dirty="0">
                <a:latin typeface="Times New Roman" pitchFamily="18" charset="0"/>
                <a:cs typeface="Times New Roman" pitchFamily="18" charset="0"/>
              </a:rPr>
              <a:t>: Il giudice ha l'obbligo di astenersi:</a:t>
            </a:r>
          </a:p>
          <a:p>
            <a:pPr algn="just" eaLnBrk="1" hangingPunct="1">
              <a:buFont typeface="Arial" charset="0"/>
              <a:buNone/>
            </a:pPr>
            <a:r>
              <a:rPr lang="it-IT" altLang="it-IT" sz="2000" dirty="0">
                <a:latin typeface="Times New Roman" pitchFamily="18" charset="0"/>
                <a:cs typeface="Times New Roman" pitchFamily="18" charset="0"/>
              </a:rPr>
              <a:t>1) se ha interesse nella causa o in altra vertente su identica questione di diritto;</a:t>
            </a:r>
          </a:p>
          <a:p>
            <a:pPr algn="just" eaLnBrk="1" hangingPunct="1">
              <a:buFont typeface="Arial" charset="0"/>
              <a:buNone/>
            </a:pPr>
            <a:r>
              <a:rPr lang="it-IT" altLang="it-IT" sz="2000" dirty="0">
                <a:latin typeface="Times New Roman" pitchFamily="18" charset="0"/>
                <a:cs typeface="Times New Roman" pitchFamily="18" charset="0"/>
              </a:rPr>
              <a:t>2) se egli stesso o la moglie è parente fino al quarto grado o legato da vincoli di affiliazione, o è convivente o commensale abituale di una delle parti o di alcuno dei difensori;</a:t>
            </a:r>
          </a:p>
          <a:p>
            <a:pPr algn="just" eaLnBrk="1" hangingPunct="1">
              <a:buFont typeface="Arial" charset="0"/>
              <a:buNone/>
            </a:pPr>
            <a:r>
              <a:rPr lang="it-IT" altLang="it-IT" sz="2000" dirty="0">
                <a:latin typeface="Times New Roman" pitchFamily="18" charset="0"/>
                <a:cs typeface="Times New Roman" pitchFamily="18" charset="0"/>
              </a:rPr>
              <a:t>3) se egli stesso o la moglie ha causa pendente o grave inimicizia o rapporti di credito o debito con una delle parti o alcuno dei suoi difensori.</a:t>
            </a:r>
          </a:p>
          <a:p>
            <a:pPr algn="just">
              <a:buNone/>
            </a:pPr>
            <a:r>
              <a:rPr lang="it-IT" altLang="it-IT" sz="2000" dirty="0">
                <a:latin typeface="Times New Roman" pitchFamily="18" charset="0"/>
                <a:cs typeface="Times New Roman" pitchFamily="18" charset="0"/>
              </a:rPr>
              <a:t>4) se ha dato consiglio o prestato patrocinio nella causa, o ha deposto in essa come testimone, oppure ne ha conosciuto come magistrato in altro grado del processo o come arbitro o vi ha prestato assistenza come consulente tecnico;</a:t>
            </a:r>
          </a:p>
          <a:p>
            <a:pPr algn="just">
              <a:buNone/>
            </a:pPr>
            <a:r>
              <a:rPr lang="it-IT" altLang="it-IT" sz="2000" dirty="0">
                <a:latin typeface="Times New Roman" pitchFamily="18" charset="0"/>
                <a:cs typeface="Times New Roman" pitchFamily="18" charset="0"/>
              </a:rPr>
              <a:t>5) se è tutore, curatore, procuratore, agente o datore di lavoro di una delle parti; se, inoltre, è amministratore o garante di un ente, di un'associazione anche non riconosciuta, di un comitato, di una società o stabilimento che ha interesse nella causa.</a:t>
            </a:r>
          </a:p>
          <a:p>
            <a:pPr algn="just">
              <a:buNone/>
            </a:pPr>
            <a:r>
              <a:rPr lang="it-IT" altLang="it-IT" sz="2000" dirty="0">
                <a:latin typeface="Times New Roman" pitchFamily="18" charset="0"/>
                <a:cs typeface="Times New Roman" pitchFamily="18" charset="0"/>
              </a:rPr>
              <a:t>In ogni altro caso in cui esistono gravi ragioni di convenienza, il giudice può richiedere al capo d'ufficio l'autorizzazione ad astenersi; quando l'astensione riguarda il capo dell'ufficio, l'autorizzazione è chiesta al capo dell'ufficio superiore.</a:t>
            </a:r>
          </a:p>
          <a:p>
            <a:pPr algn="just" eaLnBrk="1" hangingPunct="1">
              <a:buFont typeface="Arial" charset="0"/>
              <a:buNone/>
            </a:pPr>
            <a:endParaRPr lang="it-IT" altLang="it-IT" sz="2000" dirty="0">
              <a:latin typeface="Times New Roman" pitchFamily="18" charset="0"/>
              <a:cs typeface="Times New Roman" pitchFamily="18" charset="0"/>
            </a:endParaRPr>
          </a:p>
          <a:p>
            <a:pPr algn="just" eaLnBrk="1" hangingPunct="1">
              <a:buFont typeface="Arial" charset="0"/>
              <a:buNone/>
            </a:pPr>
            <a:endParaRPr lang="it-IT" altLang="it-IT" sz="2000" dirty="0"/>
          </a:p>
        </p:txBody>
      </p:sp>
    </p:spTree>
    <p:extLst>
      <p:ext uri="{BB962C8B-B14F-4D97-AF65-F5344CB8AC3E}">
        <p14:creationId xmlns:p14="http://schemas.microsoft.com/office/powerpoint/2010/main" val="1125628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sz="1600" b="1" dirty="0">
                <a:latin typeface="Times New Roman" pitchFamily="18" charset="0"/>
                <a:cs typeface="Times New Roman" pitchFamily="18" charset="0"/>
              </a:rPr>
              <a:t>LEGGE DELEGA</a:t>
            </a:r>
            <a:endParaRPr lang="it-IT" sz="1600" dirty="0"/>
          </a:p>
        </p:txBody>
      </p:sp>
      <p:sp>
        <p:nvSpPr>
          <p:cNvPr id="3" name="Segnaposto contenuto 2"/>
          <p:cNvSpPr>
            <a:spLocks noGrp="1"/>
          </p:cNvSpPr>
          <p:nvPr>
            <p:ph idx="1"/>
          </p:nvPr>
        </p:nvSpPr>
        <p:spPr>
          <a:xfrm>
            <a:off x="457200" y="1124744"/>
            <a:ext cx="8229600" cy="5328592"/>
          </a:xfrm>
        </p:spPr>
        <p:txBody>
          <a:bodyPr>
            <a:normAutofit lnSpcReduction="10000"/>
          </a:bodyPr>
          <a:lstStyle/>
          <a:p>
            <a:pPr marL="0" indent="0" algn="just" eaLnBrk="1" hangingPunct="1">
              <a:buNone/>
            </a:pPr>
            <a:r>
              <a:rPr lang="it-IT" altLang="it-IT" sz="2000" b="1" dirty="0">
                <a:latin typeface="Times New Roman" pitchFamily="18" charset="0"/>
                <a:cs typeface="Times New Roman" pitchFamily="18" charset="0"/>
              </a:rPr>
              <a:t>Art. 1, comma 1°</a:t>
            </a:r>
            <a:r>
              <a:rPr lang="it-IT" altLang="it-IT" sz="2000" dirty="0">
                <a:latin typeface="Times New Roman" pitchFamily="18" charset="0"/>
                <a:cs typeface="Times New Roman" pitchFamily="18" charset="0"/>
              </a:rPr>
              <a:t>:    "</a:t>
            </a:r>
            <a:r>
              <a:rPr lang="it-IT" altLang="it-IT" sz="2000" i="1" dirty="0">
                <a:latin typeface="Times New Roman" pitchFamily="18" charset="0"/>
                <a:cs typeface="Times New Roman" pitchFamily="18" charset="0"/>
              </a:rPr>
              <a:t>Il Governo e’ delegato ad adottare, entro il 18 aprile 2016, un decreto legislativo per l’attuazione delle direttive 2014/23/UE, 2014/24/UE e 2014/25/UE del Parlamento europeo e del Consiglio, del 26 febbraio 2014, rispettivamente sull’aggiudicazione dei contratti di concessione, sugli appalti pubblici e sulle procedure d’appalto degli enti erogatori nei settori dell’acqua, dell’energia, dei trasporti e dei servizi postali, di seguito denominato «decreto di recepimento delle direttive», </a:t>
            </a:r>
            <a:r>
              <a:rPr lang="it-IT" altLang="it-IT" sz="2000" i="1" dirty="0" err="1">
                <a:latin typeface="Times New Roman" pitchFamily="18" charset="0"/>
                <a:cs typeface="Times New Roman" pitchFamily="18" charset="0"/>
              </a:rPr>
              <a:t>nonche’</a:t>
            </a:r>
            <a:r>
              <a:rPr lang="it-IT" altLang="it-IT" sz="2000" i="1" dirty="0">
                <a:latin typeface="Times New Roman" pitchFamily="18" charset="0"/>
                <a:cs typeface="Times New Roman" pitchFamily="18" charset="0"/>
              </a:rPr>
              <a:t>, entro il 31 luglio 2016, un decreto legislativo per il riordino complessivo della disciplina vigente in materia di contratti pubblici relativi a lavori, servizi e forniture, di seguito denominato «decreto di riordino», </a:t>
            </a:r>
            <a:r>
              <a:rPr lang="it-IT" altLang="it-IT" sz="2000" b="1" i="1" dirty="0">
                <a:latin typeface="Times New Roman" pitchFamily="18" charset="0"/>
                <a:cs typeface="Times New Roman" pitchFamily="18" charset="0"/>
              </a:rPr>
              <a:t>ferma restando la </a:t>
            </a:r>
            <a:r>
              <a:rPr lang="it-IT" altLang="it-IT" sz="2000" b="1" i="1" dirty="0" err="1">
                <a:latin typeface="Times New Roman" pitchFamily="18" charset="0"/>
                <a:cs typeface="Times New Roman" pitchFamily="18" charset="0"/>
              </a:rPr>
              <a:t>facolta’</a:t>
            </a:r>
            <a:r>
              <a:rPr lang="it-IT" altLang="it-IT" sz="2000" b="1" i="1" dirty="0">
                <a:latin typeface="Times New Roman" pitchFamily="18" charset="0"/>
                <a:cs typeface="Times New Roman" pitchFamily="18" charset="0"/>
              </a:rPr>
              <a:t> per il Governo di adottare entro il 18 aprile 2016 un unico decreto legislativo</a:t>
            </a:r>
            <a:r>
              <a:rPr lang="it-IT" altLang="it-IT" sz="2000" i="1" dirty="0">
                <a:latin typeface="Times New Roman" pitchFamily="18" charset="0"/>
                <a:cs typeface="Times New Roman" pitchFamily="18" charset="0"/>
              </a:rPr>
              <a:t> per le materie di cui al presente alinea, nel rispetto dei principi e criteri direttivi generali di cui all’articolo 32 della legge 24 dicembre 2012, n. 234, e dei seguenti principi e criteri direttivi specifici, tenendo conto delle migliori pratiche adottate in altri Paesi dell’Unione europea</a:t>
            </a:r>
            <a:r>
              <a:rPr lang="it-IT" altLang="it-IT" sz="2000" dirty="0">
                <a:latin typeface="Times New Roman" pitchFamily="18" charset="0"/>
                <a:cs typeface="Times New Roman" pitchFamily="18" charset="0"/>
              </a:rPr>
              <a:t>".  </a:t>
            </a:r>
          </a:p>
          <a:p>
            <a:pPr marL="0" indent="0" algn="just" eaLnBrk="1" hangingPunct="1">
              <a:buNone/>
            </a:pPr>
            <a:r>
              <a:rPr lang="it-IT" altLang="it-IT" sz="2700" dirty="0">
                <a:latin typeface="Times New Roman" pitchFamily="18" charset="0"/>
                <a:cs typeface="Times New Roman" pitchFamily="18" charset="0"/>
              </a:rPr>
              <a:t>L’intenzione del Legislatore è quella di un </a:t>
            </a:r>
            <a:r>
              <a:rPr lang="it-IT" altLang="it-IT" sz="2700" b="1" dirty="0">
                <a:latin typeface="Times New Roman" pitchFamily="18" charset="0"/>
                <a:cs typeface="Times New Roman" pitchFamily="18" charset="0"/>
              </a:rPr>
              <a:t>DECRETO UNICO</a:t>
            </a:r>
          </a:p>
          <a:p>
            <a:pPr algn="just">
              <a:buNone/>
            </a:pPr>
            <a:endParaRPr lang="it-IT" sz="20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olo 1"/>
          <p:cNvSpPr>
            <a:spLocks noGrp="1"/>
          </p:cNvSpPr>
          <p:nvPr>
            <p:ph type="title"/>
          </p:nvPr>
        </p:nvSpPr>
        <p:spPr>
          <a:xfrm>
            <a:off x="457200" y="274638"/>
            <a:ext cx="7467600" cy="562074"/>
          </a:xfrm>
        </p:spPr>
        <p:txBody>
          <a:bodyPr/>
          <a:lstStyle/>
          <a:p>
            <a:pPr algn="ctr"/>
            <a:r>
              <a:rPr lang="it-IT" altLang="it-IT" sz="1800" b="1" dirty="0">
                <a:latin typeface="Times New Roman" pitchFamily="18" charset="0"/>
                <a:cs typeface="Times New Roman" pitchFamily="18" charset="0"/>
              </a:rPr>
              <a:t>IL CONFLITTO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INTERESSI</a:t>
            </a:r>
            <a:endParaRPr lang="it-IT" altLang="it-IT" sz="1800" dirty="0"/>
          </a:p>
        </p:txBody>
      </p:sp>
      <p:sp>
        <p:nvSpPr>
          <p:cNvPr id="91139" name="Segnaposto contenuto 2"/>
          <p:cNvSpPr>
            <a:spLocks noGrp="1"/>
          </p:cNvSpPr>
          <p:nvPr>
            <p:ph sz="quarter" idx="1"/>
          </p:nvPr>
        </p:nvSpPr>
        <p:spPr>
          <a:xfrm>
            <a:off x="457200" y="980734"/>
            <a:ext cx="8229600" cy="5761385"/>
          </a:xfrm>
        </p:spPr>
        <p:txBody>
          <a:bodyPr>
            <a:normAutofit/>
          </a:bodyPr>
          <a:lstStyle/>
          <a:p>
            <a:pPr algn="just">
              <a:buFont typeface="Arial" charset="0"/>
              <a:buNone/>
            </a:pPr>
            <a:r>
              <a:rPr lang="it-IT" altLang="it-IT" sz="2400" b="1" dirty="0" err="1">
                <a:latin typeface="Times New Roman" pitchFamily="18" charset="0"/>
                <a:cs typeface="Times New Roman" pitchFamily="18" charset="0"/>
              </a:rPr>
              <a:t>Dpr</a:t>
            </a:r>
            <a:r>
              <a:rPr lang="it-IT" altLang="it-IT" sz="2400" b="1" dirty="0">
                <a:latin typeface="Times New Roman" pitchFamily="18" charset="0"/>
                <a:cs typeface="Times New Roman" pitchFamily="18" charset="0"/>
              </a:rPr>
              <a:t> n. 62/2013, Art. 7. </a:t>
            </a:r>
            <a:r>
              <a:rPr lang="it-IT" altLang="it-IT" sz="2400" i="1" dirty="0">
                <a:latin typeface="Times New Roman" pitchFamily="18" charset="0"/>
                <a:cs typeface="Times New Roman" pitchFamily="18" charset="0"/>
              </a:rPr>
              <a:t>Obbligo di astensione</a:t>
            </a:r>
          </a:p>
          <a:p>
            <a:pPr algn="just">
              <a:buFont typeface="Arial" charset="0"/>
              <a:buNone/>
            </a:pPr>
            <a:r>
              <a:rPr lang="it-IT" altLang="it-IT" sz="2400" dirty="0">
                <a:latin typeface="Times New Roman" pitchFamily="18" charset="0"/>
                <a:cs typeface="Times New Roman" pitchFamily="18" charset="0"/>
              </a:rPr>
              <a:t>1</a:t>
            </a:r>
            <a:r>
              <a:rPr lang="it-IT" altLang="it-IT" sz="2400" b="1" dirty="0">
                <a:latin typeface="Times New Roman" pitchFamily="18" charset="0"/>
                <a:cs typeface="Times New Roman" pitchFamily="18" charset="0"/>
              </a:rPr>
              <a:t>. </a:t>
            </a:r>
            <a:r>
              <a:rPr lang="it-IT" altLang="it-IT" sz="2400" b="1" u="sng" dirty="0">
                <a:solidFill>
                  <a:srgbClr val="FF0000"/>
                </a:solidFill>
                <a:latin typeface="Times New Roman" pitchFamily="18" charset="0"/>
                <a:cs typeface="Times New Roman" pitchFamily="18" charset="0"/>
              </a:rPr>
              <a:t>Il dipendente si astiene</a:t>
            </a:r>
            <a:r>
              <a:rPr lang="it-IT" altLang="it-IT" sz="2400" b="1" dirty="0">
                <a:solidFill>
                  <a:srgbClr val="FF0000"/>
                </a:solidFill>
                <a:latin typeface="Times New Roman" pitchFamily="18" charset="0"/>
                <a:cs typeface="Times New Roman" pitchFamily="18" charset="0"/>
              </a:rPr>
              <a:t> dal partecipare all’adozione di decisioni o ad attività che possano coinvolgere </a:t>
            </a:r>
            <a:r>
              <a:rPr lang="it-IT" altLang="it-IT" sz="2400" b="1" u="sng" dirty="0">
                <a:solidFill>
                  <a:srgbClr val="FF0000"/>
                </a:solidFill>
                <a:latin typeface="Times New Roman" pitchFamily="18" charset="0"/>
                <a:cs typeface="Times New Roman" pitchFamily="18" charset="0"/>
              </a:rPr>
              <a:t>interessi propri, ovvero di suoi parenti</a:t>
            </a:r>
            <a:r>
              <a:rPr lang="it-IT" altLang="it-IT" sz="2400" dirty="0">
                <a:latin typeface="Times New Roman" pitchFamily="18" charset="0"/>
                <a:cs typeface="Times New Roman" pitchFamily="18" charset="0"/>
              </a:rPr>
              <a:t>, affini entro il secondo grado, del coniuge o di conviventi, oppure di persone con le quali abbia rapporti di frequentazione abituale, ovvero, di soggetti od organizzazioni con cui egli o il coniuge abbia </a:t>
            </a:r>
            <a:r>
              <a:rPr lang="it-IT" altLang="it-IT" sz="2400" b="1" u="sng" dirty="0">
                <a:solidFill>
                  <a:srgbClr val="FF0000"/>
                </a:solidFill>
                <a:latin typeface="Times New Roman" pitchFamily="18" charset="0"/>
                <a:cs typeface="Times New Roman" pitchFamily="18" charset="0"/>
              </a:rPr>
              <a:t>causa pendente</a:t>
            </a:r>
            <a:r>
              <a:rPr lang="it-IT" altLang="it-IT" sz="2400" b="1" u="sng" dirty="0">
                <a:latin typeface="Times New Roman" pitchFamily="18" charset="0"/>
                <a:cs typeface="Times New Roman" pitchFamily="18" charset="0"/>
              </a:rPr>
              <a:t> </a:t>
            </a:r>
            <a:r>
              <a:rPr lang="it-IT" altLang="it-IT" sz="2400" dirty="0">
                <a:latin typeface="Times New Roman" pitchFamily="18" charset="0"/>
                <a:cs typeface="Times New Roman" pitchFamily="18" charset="0"/>
              </a:rPr>
              <a:t>o </a:t>
            </a:r>
            <a:r>
              <a:rPr lang="it-IT" altLang="it-IT" sz="2400" b="1" u="sng" dirty="0">
                <a:solidFill>
                  <a:srgbClr val="FF0000"/>
                </a:solidFill>
                <a:latin typeface="Times New Roman" pitchFamily="18" charset="0"/>
                <a:cs typeface="Times New Roman" pitchFamily="18" charset="0"/>
              </a:rPr>
              <a:t>grave inimicizia </a:t>
            </a:r>
            <a:r>
              <a:rPr lang="it-IT" altLang="it-IT" sz="2400" dirty="0">
                <a:latin typeface="Times New Roman" pitchFamily="18" charset="0"/>
                <a:cs typeface="Times New Roman" pitchFamily="18" charset="0"/>
              </a:rPr>
              <a:t>o </a:t>
            </a:r>
            <a:r>
              <a:rPr lang="it-IT" altLang="it-IT" sz="2400" b="1" u="sng" dirty="0">
                <a:solidFill>
                  <a:srgbClr val="FF0000"/>
                </a:solidFill>
                <a:latin typeface="Times New Roman" pitchFamily="18" charset="0"/>
                <a:cs typeface="Times New Roman" pitchFamily="18" charset="0"/>
              </a:rPr>
              <a:t>rapporti di credito o debito significativi</a:t>
            </a:r>
            <a:r>
              <a:rPr lang="it-IT" altLang="it-IT" sz="2400" dirty="0">
                <a:latin typeface="Times New Roman" pitchFamily="18" charset="0"/>
                <a:cs typeface="Times New Roman" pitchFamily="18" charset="0"/>
              </a:rPr>
              <a:t>, ovvero di soggetti od organizzazioni di cui sia </a:t>
            </a:r>
            <a:r>
              <a:rPr lang="it-IT" altLang="it-IT" sz="2400" dirty="0">
                <a:solidFill>
                  <a:srgbClr val="FF0000"/>
                </a:solidFill>
                <a:latin typeface="Times New Roman" pitchFamily="18" charset="0"/>
                <a:cs typeface="Times New Roman" pitchFamily="18" charset="0"/>
              </a:rPr>
              <a:t>tutore</a:t>
            </a:r>
            <a:r>
              <a:rPr lang="it-IT" altLang="it-IT" sz="2400" dirty="0">
                <a:latin typeface="Times New Roman" pitchFamily="18" charset="0"/>
                <a:cs typeface="Times New Roman" pitchFamily="18" charset="0"/>
              </a:rPr>
              <a:t>, </a:t>
            </a:r>
            <a:r>
              <a:rPr lang="it-IT" altLang="it-IT" sz="2400" dirty="0">
                <a:solidFill>
                  <a:srgbClr val="FF0000"/>
                </a:solidFill>
                <a:latin typeface="Times New Roman" pitchFamily="18" charset="0"/>
                <a:cs typeface="Times New Roman" pitchFamily="18" charset="0"/>
              </a:rPr>
              <a:t>curatore</a:t>
            </a:r>
            <a:r>
              <a:rPr lang="it-IT" altLang="it-IT" sz="2400" dirty="0">
                <a:latin typeface="Times New Roman" pitchFamily="18" charset="0"/>
                <a:cs typeface="Times New Roman" pitchFamily="18" charset="0"/>
              </a:rPr>
              <a:t>, </a:t>
            </a:r>
            <a:r>
              <a:rPr lang="it-IT" altLang="it-IT" sz="2400" dirty="0">
                <a:solidFill>
                  <a:srgbClr val="FF0000"/>
                </a:solidFill>
                <a:latin typeface="Times New Roman" pitchFamily="18" charset="0"/>
                <a:cs typeface="Times New Roman" pitchFamily="18" charset="0"/>
              </a:rPr>
              <a:t>procuratore</a:t>
            </a:r>
            <a:r>
              <a:rPr lang="it-IT" altLang="it-IT" sz="2400" dirty="0">
                <a:latin typeface="Times New Roman" pitchFamily="18" charset="0"/>
                <a:cs typeface="Times New Roman" pitchFamily="18" charset="0"/>
              </a:rPr>
              <a:t> o </a:t>
            </a:r>
            <a:r>
              <a:rPr lang="it-IT" altLang="it-IT" sz="2400" dirty="0">
                <a:solidFill>
                  <a:srgbClr val="FF0000"/>
                </a:solidFill>
                <a:latin typeface="Times New Roman" pitchFamily="18" charset="0"/>
                <a:cs typeface="Times New Roman" pitchFamily="18" charset="0"/>
              </a:rPr>
              <a:t>agente</a:t>
            </a:r>
            <a:r>
              <a:rPr lang="it-IT" altLang="it-IT" sz="2400" dirty="0">
                <a:latin typeface="Times New Roman" pitchFamily="18" charset="0"/>
                <a:cs typeface="Times New Roman" pitchFamily="18" charset="0"/>
              </a:rPr>
              <a:t>, ovvero di enti, associazioni anche non riconosciute, comitati, società o stabilimenti di cui sia </a:t>
            </a:r>
            <a:r>
              <a:rPr lang="it-IT" altLang="it-IT" sz="2400" dirty="0">
                <a:solidFill>
                  <a:srgbClr val="FF0000"/>
                </a:solidFill>
                <a:latin typeface="Times New Roman" pitchFamily="18" charset="0"/>
                <a:cs typeface="Times New Roman" pitchFamily="18" charset="0"/>
              </a:rPr>
              <a:t>amministratore o gerente o dirigente</a:t>
            </a:r>
            <a:r>
              <a:rPr lang="it-IT" altLang="it-IT" sz="2400" dirty="0">
                <a:latin typeface="Times New Roman" pitchFamily="18" charset="0"/>
                <a:cs typeface="Times New Roman" pitchFamily="18" charset="0"/>
              </a:rPr>
              <a:t>. Il dipendente si astiene in ogni altro caso in cui esistano </a:t>
            </a:r>
            <a:r>
              <a:rPr lang="it-IT" altLang="it-IT" sz="2400" b="1" u="sng" dirty="0">
                <a:solidFill>
                  <a:srgbClr val="7030A0"/>
                </a:solidFill>
                <a:latin typeface="Times New Roman" pitchFamily="18" charset="0"/>
                <a:cs typeface="Times New Roman" pitchFamily="18" charset="0"/>
              </a:rPr>
              <a:t>gravi ragioni di convenienza</a:t>
            </a:r>
            <a:r>
              <a:rPr lang="it-IT" altLang="it-IT" sz="2400" dirty="0">
                <a:latin typeface="Times New Roman" pitchFamily="18" charset="0"/>
                <a:cs typeface="Times New Roman" pitchFamily="18" charset="0"/>
              </a:rPr>
              <a:t>. Sull’astensione decide il responsabile dell’ufficio di appartenenza.</a:t>
            </a:r>
          </a:p>
          <a:p>
            <a:pPr algn="just">
              <a:buFont typeface="Arial" charset="0"/>
              <a:buNone/>
            </a:pPr>
            <a:endParaRPr lang="it-IT" altLang="it-IT" sz="2000" dirty="0"/>
          </a:p>
        </p:txBody>
      </p:sp>
    </p:spTree>
    <p:extLst>
      <p:ext uri="{BB962C8B-B14F-4D97-AF65-F5344CB8AC3E}">
        <p14:creationId xmlns:p14="http://schemas.microsoft.com/office/powerpoint/2010/main" val="41405349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olo 1"/>
          <p:cNvSpPr>
            <a:spLocks noGrp="1"/>
          </p:cNvSpPr>
          <p:nvPr>
            <p:ph type="title"/>
          </p:nvPr>
        </p:nvSpPr>
        <p:spPr>
          <a:xfrm>
            <a:off x="457200" y="274638"/>
            <a:ext cx="7467600" cy="706090"/>
          </a:xfrm>
        </p:spPr>
        <p:txBody>
          <a:bodyPr/>
          <a:lstStyle/>
          <a:p>
            <a:pPr algn="ctr"/>
            <a:r>
              <a:rPr lang="it-IT" altLang="it-IT" sz="1800" b="1" dirty="0">
                <a:latin typeface="Times New Roman" pitchFamily="18" charset="0"/>
                <a:cs typeface="Times New Roman" pitchFamily="18" charset="0"/>
              </a:rPr>
              <a:t>CONFLITTI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INTERESSE</a:t>
            </a:r>
            <a:endParaRPr lang="it-IT" altLang="it-IT" sz="1800" dirty="0"/>
          </a:p>
        </p:txBody>
      </p:sp>
      <p:sp>
        <p:nvSpPr>
          <p:cNvPr id="3" name="Segnaposto contenuto 2"/>
          <p:cNvSpPr>
            <a:spLocks noGrp="1"/>
          </p:cNvSpPr>
          <p:nvPr>
            <p:ph sz="quarter" idx="1"/>
          </p:nvPr>
        </p:nvSpPr>
        <p:spPr>
          <a:xfrm>
            <a:off x="457200" y="1196753"/>
            <a:ext cx="8229600" cy="4680520"/>
          </a:xfrm>
        </p:spPr>
        <p:txBody>
          <a:bodyPr/>
          <a:lstStyle/>
          <a:p>
            <a:pPr algn="just">
              <a:buFont typeface="Arial" charset="0"/>
              <a:buNone/>
              <a:defRPr/>
            </a:pPr>
            <a:r>
              <a:rPr lang="it-IT" altLang="it-IT" sz="3200" u="sng" dirty="0">
                <a:latin typeface="Times New Roman" pitchFamily="18" charset="0"/>
                <a:cs typeface="Times New Roman" pitchFamily="18" charset="0"/>
              </a:rPr>
              <a:t>Art. 7, </a:t>
            </a:r>
            <a:r>
              <a:rPr lang="it-IT" altLang="it-IT" sz="3200" u="sng" dirty="0" err="1">
                <a:latin typeface="Times New Roman" pitchFamily="18" charset="0"/>
                <a:cs typeface="Times New Roman" pitchFamily="18" charset="0"/>
              </a:rPr>
              <a:t>Dpr</a:t>
            </a:r>
            <a:r>
              <a:rPr lang="it-IT" altLang="it-IT" sz="3200" u="sng" dirty="0">
                <a:latin typeface="Times New Roman" pitchFamily="18" charset="0"/>
                <a:cs typeface="Times New Roman" pitchFamily="18" charset="0"/>
              </a:rPr>
              <a:t> n. 62/2013</a:t>
            </a:r>
            <a:r>
              <a:rPr lang="it-IT" altLang="it-IT" sz="3200" dirty="0">
                <a:latin typeface="Times New Roman" pitchFamily="18" charset="0"/>
                <a:cs typeface="Times New Roman" pitchFamily="18" charset="0"/>
              </a:rPr>
              <a:t>:   Il dipendente si astiene dal partecipare all’adozione di decisioni o ad attività che:</a:t>
            </a:r>
          </a:p>
          <a:p>
            <a:pPr algn="just">
              <a:buFont typeface="Wingdings" pitchFamily="2" charset="2"/>
              <a:buChar char="q"/>
              <a:defRPr/>
            </a:pPr>
            <a:r>
              <a:rPr lang="it-IT" altLang="it-IT" sz="3200" dirty="0">
                <a:latin typeface="Times New Roman" pitchFamily="18" charset="0"/>
                <a:cs typeface="Times New Roman" pitchFamily="18" charset="0"/>
              </a:rPr>
              <a:t> possano coinvolgere interessi propri;</a:t>
            </a:r>
          </a:p>
          <a:p>
            <a:pPr algn="just">
              <a:buFont typeface="Wingdings" pitchFamily="2" charset="2"/>
              <a:buChar char="q"/>
              <a:defRPr/>
            </a:pPr>
            <a:r>
              <a:rPr lang="it-IT" altLang="it-IT" sz="3200" dirty="0">
                <a:latin typeface="Times New Roman" pitchFamily="18" charset="0"/>
                <a:cs typeface="Times New Roman" pitchFamily="18" charset="0"/>
              </a:rPr>
              <a:t>ovvero di suoi parenti, affini entro il secondo grado, del coniuge o di conviventi;</a:t>
            </a:r>
          </a:p>
          <a:p>
            <a:pPr algn="just">
              <a:buFont typeface="Wingdings" pitchFamily="2" charset="2"/>
              <a:buChar char="q"/>
              <a:defRPr/>
            </a:pPr>
            <a:r>
              <a:rPr lang="it-IT" altLang="it-IT" sz="3200" dirty="0">
                <a:latin typeface="Times New Roman" pitchFamily="18" charset="0"/>
                <a:cs typeface="Times New Roman" pitchFamily="18" charset="0"/>
              </a:rPr>
              <a:t>oppure di persone con le quali abbia rapporti di frequentazione abituale;</a:t>
            </a:r>
          </a:p>
          <a:p>
            <a:pPr marL="0" indent="0" algn="just">
              <a:buFont typeface="Arial" panose="020B0604020202020204" pitchFamily="34" charset="0"/>
              <a:buNone/>
              <a:defRPr/>
            </a:pPr>
            <a:endParaRPr lang="it-IT" sz="2400" dirty="0"/>
          </a:p>
        </p:txBody>
      </p:sp>
    </p:spTree>
    <p:extLst>
      <p:ext uri="{BB962C8B-B14F-4D97-AF65-F5344CB8AC3E}">
        <p14:creationId xmlns:p14="http://schemas.microsoft.com/office/powerpoint/2010/main" val="18671145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olo 1"/>
          <p:cNvSpPr>
            <a:spLocks noGrp="1"/>
          </p:cNvSpPr>
          <p:nvPr>
            <p:ph type="title"/>
          </p:nvPr>
        </p:nvSpPr>
        <p:spPr>
          <a:xfrm>
            <a:off x="457200" y="274638"/>
            <a:ext cx="7467600" cy="706090"/>
          </a:xfrm>
        </p:spPr>
        <p:txBody>
          <a:bodyPr/>
          <a:lstStyle/>
          <a:p>
            <a:pPr algn="ctr"/>
            <a:r>
              <a:rPr lang="it-IT" altLang="it-IT" sz="1800" b="1" dirty="0">
                <a:latin typeface="Times New Roman" pitchFamily="18" charset="0"/>
                <a:cs typeface="Times New Roman" pitchFamily="18" charset="0"/>
              </a:rPr>
              <a:t>CONFLITTI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INTERESSE</a:t>
            </a:r>
            <a:endParaRPr lang="it-IT" altLang="it-IT" sz="1800" dirty="0"/>
          </a:p>
        </p:txBody>
      </p:sp>
      <p:sp>
        <p:nvSpPr>
          <p:cNvPr id="3" name="Segnaposto contenuto 2"/>
          <p:cNvSpPr>
            <a:spLocks noGrp="1"/>
          </p:cNvSpPr>
          <p:nvPr>
            <p:ph sz="quarter" idx="1"/>
          </p:nvPr>
        </p:nvSpPr>
        <p:spPr>
          <a:xfrm>
            <a:off x="457200" y="1196752"/>
            <a:ext cx="8229600" cy="5184998"/>
          </a:xfrm>
        </p:spPr>
        <p:txBody>
          <a:bodyPr/>
          <a:lstStyle/>
          <a:p>
            <a:pPr algn="just">
              <a:buFont typeface="Wingdings" pitchFamily="2" charset="2"/>
              <a:buChar char="q"/>
              <a:defRPr/>
            </a:pPr>
            <a:r>
              <a:rPr lang="it-IT" altLang="it-IT" sz="2800" dirty="0">
                <a:latin typeface="Times New Roman" pitchFamily="18" charset="0"/>
                <a:cs typeface="Times New Roman" pitchFamily="18" charset="0"/>
              </a:rPr>
              <a:t>ovvero, di soggetti od organizzazioni con cui egli o il coniuge abbia causa pendente o grave inimicizia o rapporti di credito o debito significativi;</a:t>
            </a:r>
          </a:p>
          <a:p>
            <a:pPr algn="just">
              <a:buFont typeface="Wingdings" pitchFamily="2" charset="2"/>
              <a:buChar char="q"/>
              <a:defRPr/>
            </a:pPr>
            <a:r>
              <a:rPr lang="it-IT" altLang="it-IT" sz="2800" dirty="0">
                <a:latin typeface="Times New Roman" pitchFamily="18" charset="0"/>
                <a:cs typeface="Times New Roman" pitchFamily="18" charset="0"/>
              </a:rPr>
              <a:t>ovvero di soggetti od organizzazioni di cui sia tutore, curatore, procuratore o agente;</a:t>
            </a:r>
          </a:p>
          <a:p>
            <a:pPr algn="just">
              <a:buFont typeface="Wingdings" pitchFamily="2" charset="2"/>
              <a:buChar char="q"/>
              <a:defRPr/>
            </a:pPr>
            <a:r>
              <a:rPr lang="it-IT" altLang="it-IT" sz="2800" dirty="0">
                <a:latin typeface="Times New Roman" pitchFamily="18" charset="0"/>
                <a:cs typeface="Times New Roman" pitchFamily="18" charset="0"/>
              </a:rPr>
              <a:t>ovvero di enti, associazioni anche non riconosciute, comitati, società o stabilimenti di cui sia amministratore o gerente o dirigente. </a:t>
            </a:r>
          </a:p>
          <a:p>
            <a:pPr algn="just">
              <a:buFont typeface="Wingdings" pitchFamily="2" charset="2"/>
              <a:buChar char="q"/>
              <a:defRPr/>
            </a:pPr>
            <a:r>
              <a:rPr lang="it-IT" altLang="it-IT" sz="2800" dirty="0">
                <a:latin typeface="Times New Roman" pitchFamily="18" charset="0"/>
                <a:cs typeface="Times New Roman" pitchFamily="18" charset="0"/>
              </a:rPr>
              <a:t>Il dipendente si astiene in ogni altro caso in cui esistano gravi ragioni di convenienza.</a:t>
            </a:r>
          </a:p>
          <a:p>
            <a:pPr marL="0" indent="0" algn="just">
              <a:buFont typeface="Arial" panose="020B0604020202020204" pitchFamily="34" charset="0"/>
              <a:buNone/>
              <a:defRPr/>
            </a:pPr>
            <a:endParaRPr lang="it-IT" sz="2800" dirty="0"/>
          </a:p>
        </p:txBody>
      </p:sp>
    </p:spTree>
    <p:extLst>
      <p:ext uri="{BB962C8B-B14F-4D97-AF65-F5344CB8AC3E}">
        <p14:creationId xmlns:p14="http://schemas.microsoft.com/office/powerpoint/2010/main" val="21399047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562074"/>
          </a:xfrm>
        </p:spPr>
        <p:txBody>
          <a:bodyPr>
            <a:normAutofit/>
          </a:bodyPr>
          <a:lstStyle/>
          <a:p>
            <a:pPr algn="ctr"/>
            <a:r>
              <a:rPr lang="it-IT" altLang="it-IT" sz="1800" b="1" dirty="0">
                <a:latin typeface="Times New Roman" pitchFamily="18" charset="0"/>
                <a:cs typeface="Times New Roman" pitchFamily="18" charset="0"/>
              </a:rPr>
              <a:t>CONFLITTI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INTERESSE</a:t>
            </a:r>
            <a:endParaRPr lang="it-IT" sz="1800" dirty="0"/>
          </a:p>
        </p:txBody>
      </p:sp>
      <p:sp>
        <p:nvSpPr>
          <p:cNvPr id="3" name="Segnaposto contenuto 2"/>
          <p:cNvSpPr>
            <a:spLocks noGrp="1"/>
          </p:cNvSpPr>
          <p:nvPr>
            <p:ph sz="quarter" idx="1"/>
          </p:nvPr>
        </p:nvSpPr>
        <p:spPr>
          <a:xfrm>
            <a:off x="457200" y="908720"/>
            <a:ext cx="7467600" cy="5565232"/>
          </a:xfrm>
        </p:spPr>
        <p:txBody>
          <a:bodyPr>
            <a:normAutofit fontScale="85000" lnSpcReduction="20000"/>
          </a:bodyPr>
          <a:lstStyle/>
          <a:p>
            <a:pPr algn="just">
              <a:buNone/>
            </a:pPr>
            <a:r>
              <a:rPr lang="it-IT" altLang="it-IT" sz="4300" dirty="0">
                <a:latin typeface="Times New Roman" pitchFamily="18" charset="0"/>
                <a:cs typeface="Times New Roman" pitchFamily="18" charset="0"/>
              </a:rPr>
              <a:t>“</a:t>
            </a:r>
            <a:r>
              <a:rPr lang="it-IT" altLang="it-IT" sz="4300" i="1" dirty="0">
                <a:latin typeface="Times New Roman" pitchFamily="18" charset="0"/>
                <a:cs typeface="Times New Roman" pitchFamily="18" charset="0"/>
              </a:rPr>
              <a:t>Sull’astensione decide il responsabile dell’ufficio di appartenenza</a:t>
            </a:r>
            <a:r>
              <a:rPr lang="it-IT" altLang="it-IT" sz="4300" dirty="0">
                <a:latin typeface="Times New Roman" pitchFamily="18" charset="0"/>
                <a:cs typeface="Times New Roman" pitchFamily="18" charset="0"/>
              </a:rPr>
              <a:t>”</a:t>
            </a:r>
          </a:p>
          <a:p>
            <a:pPr algn="just">
              <a:buNone/>
            </a:pPr>
            <a:endParaRPr lang="it-IT" dirty="0">
              <a:latin typeface="Times New Roman" pitchFamily="18" charset="0"/>
              <a:cs typeface="Times New Roman" pitchFamily="18" charset="0"/>
            </a:endParaRPr>
          </a:p>
          <a:p>
            <a:pPr algn="just">
              <a:buNone/>
            </a:pPr>
            <a:endParaRPr lang="it-IT" dirty="0">
              <a:latin typeface="Times New Roman" pitchFamily="18" charset="0"/>
              <a:cs typeface="Times New Roman" pitchFamily="18" charset="0"/>
            </a:endParaRPr>
          </a:p>
          <a:p>
            <a:pPr algn="just">
              <a:buNone/>
            </a:pPr>
            <a:endParaRPr lang="it-IT" dirty="0">
              <a:latin typeface="Times New Roman" pitchFamily="18" charset="0"/>
              <a:cs typeface="Times New Roman" pitchFamily="18" charset="0"/>
            </a:endParaRPr>
          </a:p>
          <a:p>
            <a:pPr algn="just">
              <a:buNone/>
            </a:pPr>
            <a:endParaRPr lang="it-IT" dirty="0">
              <a:latin typeface="Times New Roman" pitchFamily="18" charset="0"/>
              <a:cs typeface="Times New Roman" pitchFamily="18" charset="0"/>
            </a:endParaRPr>
          </a:p>
          <a:p>
            <a:pPr algn="just">
              <a:buFont typeface="Wingdings" pitchFamily="2" charset="2"/>
              <a:buChar char="q"/>
            </a:pPr>
            <a:r>
              <a:rPr lang="it-IT" sz="3800" dirty="0">
                <a:latin typeface="Times New Roman" pitchFamily="18" charset="0"/>
                <a:cs typeface="Times New Roman" pitchFamily="18" charset="0"/>
              </a:rPr>
              <a:t>Chi ritiene di essere in una situazione di conflitto di interesse si astiene e segnala;</a:t>
            </a:r>
          </a:p>
          <a:p>
            <a:pPr algn="just">
              <a:buFont typeface="Wingdings" pitchFamily="2" charset="2"/>
              <a:buChar char="q"/>
            </a:pPr>
            <a:r>
              <a:rPr lang="it-IT" sz="3800" dirty="0">
                <a:latin typeface="Times New Roman" pitchFamily="18" charset="0"/>
                <a:cs typeface="Times New Roman" pitchFamily="18" charset="0"/>
              </a:rPr>
              <a:t>Il “superiore” valuta e definisce la sussistenza della situazione di conflitto di interesse.</a:t>
            </a:r>
          </a:p>
          <a:p>
            <a:pPr algn="just">
              <a:buFont typeface="Wingdings" pitchFamily="2" charset="2"/>
              <a:buChar char="q"/>
            </a:pPr>
            <a:endParaRPr lang="it-IT" dirty="0"/>
          </a:p>
        </p:txBody>
      </p:sp>
      <p:sp>
        <p:nvSpPr>
          <p:cNvPr id="4" name="Freccia in giù 3"/>
          <p:cNvSpPr/>
          <p:nvPr/>
        </p:nvSpPr>
        <p:spPr>
          <a:xfrm>
            <a:off x="4211960" y="227687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83173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706090"/>
          </a:xfrm>
        </p:spPr>
        <p:txBody>
          <a:bodyPr>
            <a:normAutofit/>
          </a:bodyPr>
          <a:lstStyle/>
          <a:p>
            <a:pPr algn="ctr"/>
            <a:r>
              <a:rPr lang="it-IT" altLang="it-IT" sz="1800" b="1" dirty="0">
                <a:latin typeface="Times New Roman" pitchFamily="18" charset="0"/>
                <a:cs typeface="Times New Roman" pitchFamily="18" charset="0"/>
              </a:rPr>
              <a:t>CONFLITTI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INTERESSE</a:t>
            </a:r>
            <a:endParaRPr lang="it-IT" sz="1800" dirty="0"/>
          </a:p>
        </p:txBody>
      </p:sp>
      <p:sp>
        <p:nvSpPr>
          <p:cNvPr id="3" name="Segnaposto contenuto 2"/>
          <p:cNvSpPr>
            <a:spLocks noGrp="1"/>
          </p:cNvSpPr>
          <p:nvPr>
            <p:ph sz="quarter" idx="1"/>
          </p:nvPr>
        </p:nvSpPr>
        <p:spPr>
          <a:xfrm>
            <a:off x="457200" y="1340768"/>
            <a:ext cx="7467600" cy="4464496"/>
          </a:xfrm>
        </p:spPr>
        <p:txBody>
          <a:bodyPr>
            <a:normAutofit/>
          </a:bodyPr>
          <a:lstStyle/>
          <a:p>
            <a:pPr algn="ctr">
              <a:buNone/>
            </a:pPr>
            <a:r>
              <a:rPr lang="it-IT" sz="6000" dirty="0">
                <a:latin typeface="Times New Roman" pitchFamily="18" charset="0"/>
                <a:cs typeface="Times New Roman" pitchFamily="18" charset="0"/>
              </a:rPr>
              <a:t>Perché???</a:t>
            </a:r>
          </a:p>
          <a:p>
            <a:pPr marL="742950" indent="-742950" algn="just">
              <a:buFont typeface="+mj-lt"/>
              <a:buAutoNum type="alphaLcParenR"/>
            </a:pPr>
            <a:r>
              <a:rPr lang="it-IT" sz="4000" dirty="0">
                <a:latin typeface="Times New Roman" pitchFamily="18" charset="0"/>
                <a:cs typeface="Times New Roman" pitchFamily="18" charset="0"/>
              </a:rPr>
              <a:t>Esigenze di serenità di giudizio.</a:t>
            </a:r>
          </a:p>
          <a:p>
            <a:pPr marL="742950" indent="-742950" algn="just">
              <a:buFont typeface="+mj-lt"/>
              <a:buAutoNum type="alphaLcParenR"/>
            </a:pPr>
            <a:r>
              <a:rPr lang="it-IT" sz="4000" dirty="0">
                <a:latin typeface="Times New Roman" pitchFamily="18" charset="0"/>
                <a:cs typeface="Times New Roman" pitchFamily="18" charset="0"/>
              </a:rPr>
              <a:t>Necessità di evitare strumentali condotte di sottrazione alla propria responsabilità.</a:t>
            </a:r>
          </a:p>
        </p:txBody>
      </p:sp>
    </p:spTree>
    <p:extLst>
      <p:ext uri="{BB962C8B-B14F-4D97-AF65-F5344CB8AC3E}">
        <p14:creationId xmlns:p14="http://schemas.microsoft.com/office/powerpoint/2010/main" val="3503541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634082"/>
          </a:xfrm>
        </p:spPr>
        <p:txBody>
          <a:bodyPr>
            <a:normAutofit/>
          </a:bodyPr>
          <a:lstStyle/>
          <a:p>
            <a:pPr algn="ctr"/>
            <a:r>
              <a:rPr lang="it-IT" altLang="it-IT" sz="1800" b="1" dirty="0">
                <a:latin typeface="Times New Roman" pitchFamily="18" charset="0"/>
                <a:cs typeface="Times New Roman" pitchFamily="18" charset="0"/>
              </a:rPr>
              <a:t>IL CONFLITTO DI INTERESSI</a:t>
            </a:r>
            <a:endParaRPr lang="it-IT" sz="1800" dirty="0"/>
          </a:p>
        </p:txBody>
      </p:sp>
      <p:sp>
        <p:nvSpPr>
          <p:cNvPr id="3" name="Segnaposto contenuto 2"/>
          <p:cNvSpPr>
            <a:spLocks noGrp="1"/>
          </p:cNvSpPr>
          <p:nvPr>
            <p:ph sz="quarter" idx="1"/>
          </p:nvPr>
        </p:nvSpPr>
        <p:spPr>
          <a:xfrm>
            <a:off x="457200" y="908720"/>
            <a:ext cx="7467600" cy="5832648"/>
          </a:xfrm>
        </p:spPr>
        <p:txBody>
          <a:bodyPr>
            <a:normAutofit lnSpcReduction="10000"/>
          </a:bodyPr>
          <a:lstStyle/>
          <a:p>
            <a:pPr marL="0" indent="0" algn="just">
              <a:buNone/>
            </a:pPr>
            <a:r>
              <a:rPr lang="it-IT" sz="3200" dirty="0">
                <a:latin typeface="Times New Roman" panose="02020603050405020304" pitchFamily="18" charset="0"/>
                <a:cs typeface="Times New Roman" panose="02020603050405020304" pitchFamily="18" charset="0"/>
              </a:rPr>
              <a:t>«</a:t>
            </a:r>
            <a:r>
              <a:rPr lang="it-IT" sz="3200" i="1" dirty="0">
                <a:latin typeface="Times New Roman" panose="02020603050405020304" pitchFamily="18" charset="0"/>
                <a:cs typeface="Times New Roman" panose="02020603050405020304" pitchFamily="18" charset="0"/>
              </a:rPr>
              <a:t>Un primo gruppo di misure si rivolge a contenere i </a:t>
            </a:r>
            <a:r>
              <a:rPr lang="it-IT" sz="3200" b="1" i="1" u="sng" dirty="0">
                <a:solidFill>
                  <a:srgbClr val="FF0000"/>
                </a:solidFill>
                <a:latin typeface="Times New Roman" panose="02020603050405020304" pitchFamily="18" charset="0"/>
                <a:cs typeface="Times New Roman" panose="02020603050405020304" pitchFamily="18" charset="0"/>
              </a:rPr>
              <a:t>conflitti di interesse</a:t>
            </a:r>
            <a:r>
              <a:rPr lang="it-IT" sz="3200" i="1" dirty="0">
                <a:latin typeface="Times New Roman" panose="02020603050405020304" pitchFamily="18" charset="0"/>
                <a:cs typeface="Times New Roman" panose="02020603050405020304" pitchFamily="18" charset="0"/>
              </a:rPr>
              <a:t>, prestando attenzione alla </a:t>
            </a:r>
            <a:r>
              <a:rPr lang="it-IT" sz="3200" b="1" i="1" dirty="0">
                <a:latin typeface="Times New Roman" panose="02020603050405020304" pitchFamily="18" charset="0"/>
                <a:cs typeface="Times New Roman" panose="02020603050405020304" pitchFamily="18" charset="0"/>
              </a:rPr>
              <a:t>posizione del funzionario pubblico</a:t>
            </a:r>
            <a:r>
              <a:rPr lang="it-IT" sz="3200" i="1" dirty="0">
                <a:latin typeface="Times New Roman" panose="02020603050405020304" pitchFamily="18" charset="0"/>
                <a:cs typeface="Times New Roman" panose="02020603050405020304" pitchFamily="18" charset="0"/>
              </a:rPr>
              <a:t>, ai </a:t>
            </a:r>
            <a:r>
              <a:rPr lang="it-IT" sz="3200" b="1" i="1" dirty="0">
                <a:latin typeface="Times New Roman" panose="02020603050405020304" pitchFamily="18" charset="0"/>
                <a:cs typeface="Times New Roman" panose="02020603050405020304" pitchFamily="18" charset="0"/>
              </a:rPr>
              <a:t>suoi doveri </a:t>
            </a:r>
            <a:r>
              <a:rPr lang="it-IT" sz="3200" i="1" dirty="0">
                <a:latin typeface="Times New Roman" panose="02020603050405020304" pitchFamily="18" charset="0"/>
                <a:cs typeface="Times New Roman" panose="02020603050405020304" pitchFamily="18" charset="0"/>
              </a:rPr>
              <a:t>e ai </a:t>
            </a:r>
            <a:r>
              <a:rPr lang="it-IT" sz="3200" b="1" i="1" u="sng" dirty="0">
                <a:latin typeface="Times New Roman" panose="02020603050405020304" pitchFamily="18" charset="0"/>
                <a:cs typeface="Times New Roman" panose="02020603050405020304" pitchFamily="18" charset="0"/>
              </a:rPr>
              <a:t>suoi comportamenti</a:t>
            </a:r>
            <a:r>
              <a:rPr lang="it-IT" sz="3200" i="1" dirty="0">
                <a:latin typeface="Times New Roman" panose="02020603050405020304" pitchFamily="18" charset="0"/>
                <a:cs typeface="Times New Roman" panose="02020603050405020304" pitchFamily="18" charset="0"/>
              </a:rPr>
              <a:t>.  L’idea di fondo, per rafforzare </a:t>
            </a:r>
            <a:r>
              <a:rPr lang="it-IT" sz="3200" i="1" dirty="0">
                <a:solidFill>
                  <a:srgbClr val="FF0000"/>
                </a:solidFill>
                <a:latin typeface="Times New Roman" panose="02020603050405020304" pitchFamily="18" charset="0"/>
                <a:cs typeface="Times New Roman" panose="02020603050405020304" pitchFamily="18" charset="0"/>
              </a:rPr>
              <a:t>l’imparzialità “soggettiva” dell’amministrazione</a:t>
            </a:r>
            <a:r>
              <a:rPr lang="it-IT" sz="3200" i="1" dirty="0">
                <a:latin typeface="Times New Roman" panose="02020603050405020304" pitchFamily="18" charset="0"/>
                <a:cs typeface="Times New Roman" panose="02020603050405020304" pitchFamily="18" charset="0"/>
              </a:rPr>
              <a:t>, è quella di evitare situazioni di rischio, </a:t>
            </a:r>
            <a:r>
              <a:rPr lang="it-IT" sz="3200" b="1" i="1" dirty="0">
                <a:solidFill>
                  <a:srgbClr val="FF0000"/>
                </a:solidFill>
                <a:latin typeface="Times New Roman" panose="02020603050405020304" pitchFamily="18" charset="0"/>
                <a:cs typeface="Times New Roman" panose="02020603050405020304" pitchFamily="18" charset="0"/>
              </a:rPr>
              <a:t>favorire l’emersione di eventuali interessi privati che possono pregiudicare la migliore cura dell’interesse pubblico</a:t>
            </a:r>
            <a:r>
              <a:rPr lang="it-IT" sz="3200" i="1" dirty="0">
                <a:latin typeface="Times New Roman" panose="02020603050405020304" pitchFamily="18" charset="0"/>
                <a:cs typeface="Times New Roman" panose="02020603050405020304" pitchFamily="18" charset="0"/>
              </a:rPr>
              <a:t>, </a:t>
            </a:r>
            <a:r>
              <a:rPr lang="it-IT" sz="3200" i="1" dirty="0">
                <a:solidFill>
                  <a:srgbClr val="FF0000"/>
                </a:solidFill>
                <a:latin typeface="Times New Roman" panose="02020603050405020304" pitchFamily="18" charset="0"/>
                <a:cs typeface="Times New Roman" panose="02020603050405020304" pitchFamily="18" charset="0"/>
              </a:rPr>
              <a:t>regolare le condotte individuali dei funzionari</a:t>
            </a:r>
            <a:r>
              <a:rPr lang="it-IT" sz="3200" i="1" dirty="0">
                <a:latin typeface="Times New Roman" panose="02020603050405020304" pitchFamily="18" charset="0"/>
                <a:cs typeface="Times New Roman" panose="02020603050405020304" pitchFamily="18" charset="0"/>
              </a:rPr>
              <a:t>.</a:t>
            </a:r>
            <a:r>
              <a:rPr lang="it-IT" sz="3200" dirty="0">
                <a:latin typeface="Times New Roman" panose="02020603050405020304" pitchFamily="18" charset="0"/>
                <a:cs typeface="Times New Roman" panose="02020603050405020304" pitchFamily="18" charset="0"/>
              </a:rPr>
              <a:t>». </a:t>
            </a:r>
            <a:r>
              <a:rPr lang="it-IT" sz="1700" dirty="0">
                <a:latin typeface="Times New Roman" panose="02020603050405020304" pitchFamily="18" charset="0"/>
                <a:cs typeface="Times New Roman" panose="02020603050405020304" pitchFamily="18" charset="0"/>
              </a:rPr>
              <a:t>(Cantone, Università di Perugia, 21 novembre 2017).</a:t>
            </a:r>
          </a:p>
          <a:p>
            <a:pPr marL="0" indent="0" algn="just">
              <a:buNone/>
            </a:pPr>
            <a:endParaRPr lang="it-IT"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31838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706090"/>
          </a:xfrm>
        </p:spPr>
        <p:txBody>
          <a:bodyPr>
            <a:normAutofit/>
          </a:bodyPr>
          <a:lstStyle/>
          <a:p>
            <a:pPr algn="ctr"/>
            <a:r>
              <a:rPr lang="it-IT" altLang="it-IT" sz="1800" b="1" dirty="0">
                <a:solidFill>
                  <a:schemeClr val="tx1"/>
                </a:solidFill>
                <a:latin typeface="Times New Roman" pitchFamily="18" charset="0"/>
                <a:cs typeface="Times New Roman" pitchFamily="18" charset="0"/>
              </a:rPr>
              <a:t>IL CONFLITTO </a:t>
            </a:r>
            <a:r>
              <a:rPr lang="it-IT" altLang="it-IT" sz="1800" b="1" dirty="0" err="1">
                <a:solidFill>
                  <a:schemeClr val="tx1"/>
                </a:solidFill>
                <a:latin typeface="Times New Roman" pitchFamily="18" charset="0"/>
                <a:cs typeface="Times New Roman" pitchFamily="18" charset="0"/>
              </a:rPr>
              <a:t>DI</a:t>
            </a:r>
            <a:r>
              <a:rPr lang="it-IT" altLang="it-IT" sz="1800" b="1" dirty="0">
                <a:solidFill>
                  <a:schemeClr val="tx1"/>
                </a:solidFill>
                <a:latin typeface="Times New Roman" pitchFamily="18" charset="0"/>
                <a:cs typeface="Times New Roman" pitchFamily="18" charset="0"/>
              </a:rPr>
              <a:t> INTERESSI</a:t>
            </a:r>
            <a:endParaRPr lang="it-IT" sz="1800" dirty="0">
              <a:solidFill>
                <a:schemeClr val="tx1"/>
              </a:solidFill>
            </a:endParaRPr>
          </a:p>
        </p:txBody>
      </p:sp>
      <p:sp>
        <p:nvSpPr>
          <p:cNvPr id="3" name="Segnaposto contenuto 2"/>
          <p:cNvSpPr>
            <a:spLocks noGrp="1"/>
          </p:cNvSpPr>
          <p:nvPr>
            <p:ph sz="quarter" idx="1"/>
          </p:nvPr>
        </p:nvSpPr>
        <p:spPr>
          <a:xfrm>
            <a:off x="457200" y="980728"/>
            <a:ext cx="7467600" cy="5493224"/>
          </a:xfrm>
        </p:spPr>
        <p:txBody>
          <a:bodyPr>
            <a:normAutofit fontScale="77500" lnSpcReduction="20000"/>
          </a:bodyPr>
          <a:lstStyle/>
          <a:p>
            <a:pPr algn="just">
              <a:buNone/>
            </a:pPr>
            <a:r>
              <a:rPr lang="it-IT" sz="3200" i="1" dirty="0">
                <a:latin typeface="Times New Roman" panose="02020603050405020304" pitchFamily="18" charset="0"/>
                <a:cs typeface="Times New Roman" panose="02020603050405020304" pitchFamily="18" charset="0"/>
              </a:rPr>
              <a:t>Funzionari che però sono essenzialmente quelli di professione: la legge (purtroppo) non presta altrettanta attenzione ai titolari di incarichi politici e questo indebolisce nel complesso il disegno del legislatore</a:t>
            </a:r>
            <a:r>
              <a:rPr lang="it-IT" sz="2000" i="1"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Coerentemente con il modello italiano di distinzione di ruoli e responsabilità tra funzionari burocratici ed organi di indirizzo politico, l’approccio della normativa è anzitutto quello di “irrobustire” la distinzione politica-amministrazione, attraverso più penetranti regole di incompatibilità e di “</a:t>
            </a:r>
            <a:r>
              <a:rPr lang="it-IT" i="1" dirty="0" err="1">
                <a:latin typeface="Times New Roman" panose="02020603050405020304" pitchFamily="18" charset="0"/>
                <a:cs typeface="Times New Roman" panose="02020603050405020304" pitchFamily="18" charset="0"/>
              </a:rPr>
              <a:t>inconferibilità</a:t>
            </a:r>
            <a:r>
              <a:rPr lang="it-IT" i="1" dirty="0">
                <a:latin typeface="Times New Roman" panose="02020603050405020304" pitchFamily="18" charset="0"/>
                <a:cs typeface="Times New Roman" panose="02020603050405020304" pitchFamily="18" charset="0"/>
              </a:rPr>
              <a:t>”: non potranno essere affidati incarichi dirigenziali, o di responsabilità in enti pubblici o in controllo pubblico, a chi ha recentemente ricoperto incarichi di tipo politico (con l’eccezione però di importanti incarichi a livello nazionale</a:t>
            </a:r>
            <a:r>
              <a:rPr lang="it-IT" dirty="0">
                <a:latin typeface="Times New Roman" panose="02020603050405020304" pitchFamily="18" charset="0"/>
                <a:cs typeface="Times New Roman" panose="02020603050405020304" pitchFamily="18" charset="0"/>
              </a:rPr>
              <a:t>)».</a:t>
            </a:r>
            <a:r>
              <a:rPr lang="it-IT" sz="2000" dirty="0">
                <a:latin typeface="Times New Roman" panose="02020603050405020304" pitchFamily="18" charset="0"/>
                <a:cs typeface="Times New Roman" panose="02020603050405020304" pitchFamily="18" charset="0"/>
              </a:rPr>
              <a:t> (Cantone, Università di Perugia, 21 novembre 2017).</a:t>
            </a:r>
            <a:endParaRPr lang="it-IT" dirty="0"/>
          </a:p>
        </p:txBody>
      </p:sp>
    </p:spTree>
    <p:extLst>
      <p:ext uri="{BB962C8B-B14F-4D97-AF65-F5344CB8AC3E}">
        <p14:creationId xmlns:p14="http://schemas.microsoft.com/office/powerpoint/2010/main" val="6767003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490066"/>
          </a:xfrm>
        </p:spPr>
        <p:txBody>
          <a:bodyPr>
            <a:normAutofit/>
          </a:bodyPr>
          <a:lstStyle/>
          <a:p>
            <a:pPr algn="ctr"/>
            <a:r>
              <a:rPr lang="it-IT" altLang="it-IT" sz="1800" b="1" dirty="0">
                <a:solidFill>
                  <a:schemeClr val="tx1"/>
                </a:solidFill>
                <a:latin typeface="Times New Roman" pitchFamily="18" charset="0"/>
                <a:cs typeface="Times New Roman" pitchFamily="18" charset="0"/>
              </a:rPr>
              <a:t>IL CONFLITTO </a:t>
            </a:r>
            <a:r>
              <a:rPr lang="it-IT" altLang="it-IT" sz="1800" b="1" dirty="0" err="1">
                <a:solidFill>
                  <a:schemeClr val="tx1"/>
                </a:solidFill>
                <a:latin typeface="Times New Roman" pitchFamily="18" charset="0"/>
                <a:cs typeface="Times New Roman" pitchFamily="18" charset="0"/>
              </a:rPr>
              <a:t>DI</a:t>
            </a:r>
            <a:r>
              <a:rPr lang="it-IT" altLang="it-IT" sz="1800" b="1" dirty="0">
                <a:solidFill>
                  <a:schemeClr val="tx1"/>
                </a:solidFill>
                <a:latin typeface="Times New Roman" pitchFamily="18" charset="0"/>
                <a:cs typeface="Times New Roman" pitchFamily="18" charset="0"/>
              </a:rPr>
              <a:t> INTERESSI</a:t>
            </a:r>
            <a:endParaRPr lang="it-IT" sz="1800" dirty="0"/>
          </a:p>
        </p:txBody>
      </p:sp>
      <p:sp>
        <p:nvSpPr>
          <p:cNvPr id="3" name="Segnaposto contenuto 2"/>
          <p:cNvSpPr>
            <a:spLocks noGrp="1"/>
          </p:cNvSpPr>
          <p:nvPr>
            <p:ph sz="quarter" idx="1"/>
          </p:nvPr>
        </p:nvSpPr>
        <p:spPr>
          <a:xfrm>
            <a:off x="457200" y="1268760"/>
            <a:ext cx="7467600" cy="4536504"/>
          </a:xfrm>
        </p:spPr>
        <p:txBody>
          <a:bodyPr>
            <a:normAutofit/>
          </a:bodyPr>
          <a:lstStyle/>
          <a:p>
            <a:pPr algn="just">
              <a:buNone/>
            </a:pPr>
            <a:r>
              <a:rPr lang="it-IT" sz="4000" dirty="0">
                <a:latin typeface="Times New Roman" panose="02020603050405020304" pitchFamily="18" charset="0"/>
                <a:cs typeface="Times New Roman" panose="02020603050405020304" pitchFamily="18" charset="0"/>
              </a:rPr>
              <a:t>Per prevenire ed eliminare i conflitti di interesse, occorre prestare attenzione:</a:t>
            </a:r>
          </a:p>
          <a:p>
            <a:pPr algn="just">
              <a:buFont typeface="Wingdings" pitchFamily="2" charset="2"/>
              <a:buChar char="q"/>
            </a:pPr>
            <a:r>
              <a:rPr lang="it-IT" sz="3400" i="1" dirty="0">
                <a:latin typeface="Times New Roman" panose="02020603050405020304" pitchFamily="18" charset="0"/>
                <a:cs typeface="Times New Roman" panose="02020603050405020304" pitchFamily="18" charset="0"/>
              </a:rPr>
              <a:t>alla </a:t>
            </a:r>
            <a:r>
              <a:rPr lang="it-IT" sz="3400" b="1" i="1" dirty="0">
                <a:latin typeface="Times New Roman" panose="02020603050405020304" pitchFamily="18" charset="0"/>
                <a:cs typeface="Times New Roman" panose="02020603050405020304" pitchFamily="18" charset="0"/>
              </a:rPr>
              <a:t>posizione del funzionario pubblico</a:t>
            </a:r>
            <a:r>
              <a:rPr lang="it-IT" sz="3400" i="1" dirty="0">
                <a:latin typeface="Times New Roman" panose="02020603050405020304" pitchFamily="18" charset="0"/>
                <a:cs typeface="Times New Roman" panose="02020603050405020304" pitchFamily="18" charset="0"/>
              </a:rPr>
              <a:t>;</a:t>
            </a:r>
          </a:p>
          <a:p>
            <a:pPr algn="just">
              <a:buFont typeface="Wingdings" pitchFamily="2" charset="2"/>
              <a:buChar char="q"/>
            </a:pPr>
            <a:r>
              <a:rPr lang="it-IT" sz="3400" i="1" dirty="0">
                <a:latin typeface="Times New Roman" panose="02020603050405020304" pitchFamily="18" charset="0"/>
                <a:cs typeface="Times New Roman" panose="02020603050405020304" pitchFamily="18" charset="0"/>
              </a:rPr>
              <a:t>ai </a:t>
            </a:r>
            <a:r>
              <a:rPr lang="it-IT" sz="3400" b="1" i="1" dirty="0">
                <a:latin typeface="Times New Roman" panose="02020603050405020304" pitchFamily="18" charset="0"/>
                <a:cs typeface="Times New Roman" panose="02020603050405020304" pitchFamily="18" charset="0"/>
              </a:rPr>
              <a:t>suoi doveri;</a:t>
            </a:r>
          </a:p>
          <a:p>
            <a:pPr algn="just">
              <a:buFont typeface="Wingdings" pitchFamily="2" charset="2"/>
              <a:buChar char="q"/>
            </a:pPr>
            <a:r>
              <a:rPr lang="it-IT" sz="3400" i="1" dirty="0">
                <a:latin typeface="Times New Roman" panose="02020603050405020304" pitchFamily="18" charset="0"/>
                <a:cs typeface="Times New Roman" panose="02020603050405020304" pitchFamily="18" charset="0"/>
              </a:rPr>
              <a:t>ai </a:t>
            </a:r>
            <a:r>
              <a:rPr lang="it-IT" sz="3400" b="1" i="1" dirty="0">
                <a:latin typeface="Times New Roman" panose="02020603050405020304" pitchFamily="18" charset="0"/>
                <a:cs typeface="Times New Roman" panose="02020603050405020304" pitchFamily="18" charset="0"/>
              </a:rPr>
              <a:t>suoi comportamenti</a:t>
            </a:r>
            <a:r>
              <a:rPr lang="it-IT" sz="3400" i="1" dirty="0">
                <a:latin typeface="Times New Roman" panose="02020603050405020304" pitchFamily="18" charset="0"/>
                <a:cs typeface="Times New Roman" panose="02020603050405020304" pitchFamily="18" charset="0"/>
              </a:rPr>
              <a:t>.</a:t>
            </a:r>
            <a:endParaRPr lang="it-IT" sz="3400" dirty="0"/>
          </a:p>
        </p:txBody>
      </p:sp>
    </p:spTree>
    <p:extLst>
      <p:ext uri="{BB962C8B-B14F-4D97-AF65-F5344CB8AC3E}">
        <p14:creationId xmlns:p14="http://schemas.microsoft.com/office/powerpoint/2010/main" val="32545734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olo 1"/>
          <p:cNvSpPr>
            <a:spLocks noGrp="1"/>
          </p:cNvSpPr>
          <p:nvPr>
            <p:ph type="title"/>
          </p:nvPr>
        </p:nvSpPr>
        <p:spPr>
          <a:xfrm>
            <a:off x="457200" y="274638"/>
            <a:ext cx="7467600" cy="634082"/>
          </a:xfrm>
        </p:spPr>
        <p:txBody>
          <a:bodyPr/>
          <a:lstStyle/>
          <a:p>
            <a:pPr algn="ctr"/>
            <a:r>
              <a:rPr lang="it-IT" altLang="it-IT" sz="1800" b="1" dirty="0">
                <a:latin typeface="Times New Roman" pitchFamily="18" charset="0"/>
                <a:cs typeface="Times New Roman" pitchFamily="18" charset="0"/>
              </a:rPr>
              <a:t>IL CONFLITTO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INTERESSI</a:t>
            </a:r>
            <a:endParaRPr lang="it-IT" altLang="it-IT" sz="1800" dirty="0"/>
          </a:p>
        </p:txBody>
      </p:sp>
      <p:sp>
        <p:nvSpPr>
          <p:cNvPr id="92163" name="Segnaposto contenuto 2"/>
          <p:cNvSpPr>
            <a:spLocks noGrp="1"/>
          </p:cNvSpPr>
          <p:nvPr>
            <p:ph sz="quarter" idx="1"/>
          </p:nvPr>
        </p:nvSpPr>
        <p:spPr>
          <a:xfrm>
            <a:off x="457200" y="980731"/>
            <a:ext cx="8229600" cy="5400599"/>
          </a:xfrm>
        </p:spPr>
        <p:txBody>
          <a:bodyPr>
            <a:normAutofit/>
          </a:bodyPr>
          <a:lstStyle/>
          <a:p>
            <a:pPr algn="just">
              <a:buFont typeface="Arial" charset="0"/>
              <a:buNone/>
            </a:pPr>
            <a:r>
              <a:rPr lang="it-IT" altLang="it-IT" sz="2600" b="1" dirty="0" err="1">
                <a:latin typeface="Times New Roman" pitchFamily="18" charset="0"/>
                <a:cs typeface="Times New Roman" pitchFamily="18" charset="0"/>
              </a:rPr>
              <a:t>Dpr</a:t>
            </a:r>
            <a:r>
              <a:rPr lang="it-IT" altLang="it-IT" sz="2600" b="1" dirty="0">
                <a:latin typeface="Times New Roman" pitchFamily="18" charset="0"/>
                <a:cs typeface="Times New Roman" pitchFamily="18" charset="0"/>
              </a:rPr>
              <a:t> n. 62/2013, Art. 12. </a:t>
            </a:r>
            <a:r>
              <a:rPr lang="it-IT" altLang="it-IT" sz="2600" i="1" dirty="0">
                <a:latin typeface="Times New Roman" pitchFamily="18" charset="0"/>
                <a:cs typeface="Times New Roman" pitchFamily="18" charset="0"/>
              </a:rPr>
              <a:t>Rapporti con il pubblico</a:t>
            </a:r>
          </a:p>
          <a:p>
            <a:pPr algn="just">
              <a:buFont typeface="Arial" charset="0"/>
              <a:buNone/>
            </a:pPr>
            <a:r>
              <a:rPr lang="it-IT" altLang="it-IT" sz="2600" dirty="0">
                <a:latin typeface="Times New Roman" pitchFamily="18" charset="0"/>
                <a:cs typeface="Times New Roman" pitchFamily="18" charset="0"/>
              </a:rPr>
              <a:t>4. </a:t>
            </a:r>
            <a:r>
              <a:rPr lang="it-IT" altLang="it-IT" sz="2600" b="1" dirty="0">
                <a:solidFill>
                  <a:srgbClr val="FF0000"/>
                </a:solidFill>
                <a:latin typeface="Times New Roman" pitchFamily="18" charset="0"/>
                <a:cs typeface="Times New Roman" pitchFamily="18" charset="0"/>
              </a:rPr>
              <a:t>Il dipendente </a:t>
            </a:r>
            <a:r>
              <a:rPr lang="it-IT" altLang="it-IT" sz="2600" b="1" u="sng" dirty="0">
                <a:solidFill>
                  <a:srgbClr val="FF0000"/>
                </a:solidFill>
                <a:latin typeface="Times New Roman" pitchFamily="18" charset="0"/>
                <a:cs typeface="Times New Roman" pitchFamily="18" charset="0"/>
              </a:rPr>
              <a:t>non assume impegni né anticipa l’esito di decisioni o azioni</a:t>
            </a:r>
            <a:r>
              <a:rPr lang="it-IT" altLang="it-IT" sz="2600" b="1" dirty="0">
                <a:solidFill>
                  <a:srgbClr val="FF0000"/>
                </a:solidFill>
                <a:latin typeface="Times New Roman" pitchFamily="18" charset="0"/>
                <a:cs typeface="Times New Roman" pitchFamily="18" charset="0"/>
              </a:rPr>
              <a:t> proprie o altrui inerenti all’ufficio, al di fuori dei casi consentiti</a:t>
            </a:r>
            <a:r>
              <a:rPr lang="it-IT" altLang="it-IT" sz="2600" dirty="0">
                <a:latin typeface="Times New Roman" pitchFamily="18" charset="0"/>
                <a:cs typeface="Times New Roman" pitchFamily="18" charset="0"/>
              </a:rPr>
              <a:t>. </a:t>
            </a:r>
            <a:r>
              <a:rPr lang="it-IT" altLang="it-IT" sz="2600" b="1" dirty="0">
                <a:solidFill>
                  <a:srgbClr val="0070C0"/>
                </a:solidFill>
                <a:latin typeface="Times New Roman" pitchFamily="18" charset="0"/>
                <a:cs typeface="Times New Roman" pitchFamily="18" charset="0"/>
              </a:rPr>
              <a:t>Fornisce </a:t>
            </a:r>
            <a:r>
              <a:rPr lang="it-IT" altLang="it-IT" sz="2600" b="1" u="sng" dirty="0">
                <a:solidFill>
                  <a:srgbClr val="0070C0"/>
                </a:solidFill>
                <a:latin typeface="Times New Roman" pitchFamily="18" charset="0"/>
                <a:cs typeface="Times New Roman" pitchFamily="18" charset="0"/>
              </a:rPr>
              <a:t>informazioni</a:t>
            </a:r>
            <a:r>
              <a:rPr lang="it-IT" altLang="it-IT" sz="2600" b="1" dirty="0">
                <a:solidFill>
                  <a:srgbClr val="0070C0"/>
                </a:solidFill>
                <a:latin typeface="Times New Roman" pitchFamily="18" charset="0"/>
                <a:cs typeface="Times New Roman" pitchFamily="18" charset="0"/>
              </a:rPr>
              <a:t> e </a:t>
            </a:r>
            <a:r>
              <a:rPr lang="it-IT" altLang="it-IT" sz="2600" b="1" u="sng" dirty="0">
                <a:solidFill>
                  <a:srgbClr val="0070C0"/>
                </a:solidFill>
                <a:latin typeface="Times New Roman" pitchFamily="18" charset="0"/>
                <a:cs typeface="Times New Roman" pitchFamily="18" charset="0"/>
              </a:rPr>
              <a:t>notizie</a:t>
            </a:r>
            <a:r>
              <a:rPr lang="it-IT" altLang="it-IT" sz="2600" b="1" dirty="0">
                <a:solidFill>
                  <a:srgbClr val="0070C0"/>
                </a:solidFill>
                <a:latin typeface="Times New Roman" pitchFamily="18" charset="0"/>
                <a:cs typeface="Times New Roman" pitchFamily="18" charset="0"/>
              </a:rPr>
              <a:t> </a:t>
            </a:r>
            <a:r>
              <a:rPr lang="it-IT" altLang="it-IT" sz="2600" dirty="0">
                <a:latin typeface="Times New Roman" pitchFamily="18" charset="0"/>
                <a:cs typeface="Times New Roman" pitchFamily="18" charset="0"/>
              </a:rPr>
              <a:t>relative ad atti od </a:t>
            </a:r>
            <a:r>
              <a:rPr lang="it-IT" altLang="it-IT" sz="2600" b="1" dirty="0">
                <a:latin typeface="Times New Roman" pitchFamily="18" charset="0"/>
                <a:cs typeface="Times New Roman" pitchFamily="18" charset="0"/>
              </a:rPr>
              <a:t>operazioni amministrative, in corso o conclusi</a:t>
            </a:r>
            <a:r>
              <a:rPr lang="it-IT" altLang="it-IT" sz="2600" dirty="0">
                <a:latin typeface="Times New Roman" pitchFamily="18" charset="0"/>
                <a:cs typeface="Times New Roman" pitchFamily="18" charset="0"/>
              </a:rPr>
              <a:t>, nelle ipotesi previste dalle disposizioni di legge e regolamentari in materia di accesso, informando sempre gli interessati della possibilità di avvalersi anche dell’Ufficio per le relazioni con il pubblico. Rilascia copie ed estratti di atti o documenti secondo la sua competenza, con le modalità stabilite dalle norme in materia di accesso e dai regolamenti della propria amministrazione.</a:t>
            </a:r>
          </a:p>
        </p:txBody>
      </p:sp>
    </p:spTree>
    <p:extLst>
      <p:ext uri="{BB962C8B-B14F-4D97-AF65-F5344CB8AC3E}">
        <p14:creationId xmlns:p14="http://schemas.microsoft.com/office/powerpoint/2010/main" val="17053584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olo 1"/>
          <p:cNvSpPr>
            <a:spLocks noGrp="1"/>
          </p:cNvSpPr>
          <p:nvPr>
            <p:ph type="title"/>
          </p:nvPr>
        </p:nvSpPr>
        <p:spPr/>
        <p:txBody>
          <a:bodyPr/>
          <a:lstStyle/>
          <a:p>
            <a:pPr algn="ctr"/>
            <a:r>
              <a:rPr lang="it-IT" altLang="it-IT" sz="1800" b="1" dirty="0">
                <a:latin typeface="Times New Roman" pitchFamily="18" charset="0"/>
                <a:cs typeface="Times New Roman" pitchFamily="18" charset="0"/>
              </a:rPr>
              <a:t>CONFLITTI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INTERESSE E STAZIONI APPALTANTI </a:t>
            </a:r>
            <a:br>
              <a:rPr lang="it-IT" altLang="it-IT" dirty="0"/>
            </a:br>
            <a:endParaRPr lang="it-IT" altLang="it-IT" dirty="0"/>
          </a:p>
        </p:txBody>
      </p:sp>
      <p:sp>
        <p:nvSpPr>
          <p:cNvPr id="93187" name="Segnaposto contenuto 2"/>
          <p:cNvSpPr>
            <a:spLocks noGrp="1"/>
          </p:cNvSpPr>
          <p:nvPr>
            <p:ph sz="quarter" idx="1"/>
          </p:nvPr>
        </p:nvSpPr>
        <p:spPr>
          <a:xfrm>
            <a:off x="457200" y="980734"/>
            <a:ext cx="8229600" cy="5145435"/>
          </a:xfrm>
        </p:spPr>
        <p:txBody>
          <a:bodyPr/>
          <a:lstStyle/>
          <a:p>
            <a:pPr marL="0" indent="0" algn="just">
              <a:buFont typeface="Arial" charset="0"/>
              <a:buNone/>
            </a:pPr>
            <a:r>
              <a:rPr lang="it-IT" altLang="it-IT" sz="2400" b="1" dirty="0">
                <a:latin typeface="Times New Roman" pitchFamily="18" charset="0"/>
                <a:cs typeface="Times New Roman" pitchFamily="18" charset="0"/>
              </a:rPr>
              <a:t>Art. 42 </a:t>
            </a:r>
            <a:r>
              <a:rPr lang="it-IT" altLang="it-IT" sz="2400" i="1" dirty="0">
                <a:latin typeface="Times New Roman" pitchFamily="18" charset="0"/>
                <a:cs typeface="Times New Roman" pitchFamily="18" charset="0"/>
              </a:rPr>
              <a:t>(Conflitto di interesse) – </a:t>
            </a:r>
            <a:r>
              <a:rPr lang="it-IT" altLang="it-IT" sz="2400" dirty="0">
                <a:latin typeface="Times New Roman" pitchFamily="18" charset="0"/>
                <a:cs typeface="Times New Roman" pitchFamily="18" charset="0"/>
              </a:rPr>
              <a:t>Codice:</a:t>
            </a:r>
          </a:p>
          <a:p>
            <a:pPr marL="0" indent="0" algn="just">
              <a:buFont typeface="Arial" charset="0"/>
              <a:buNone/>
            </a:pPr>
            <a:r>
              <a:rPr lang="it-IT" altLang="it-IT" sz="2400" dirty="0">
                <a:latin typeface="Times New Roman" pitchFamily="18" charset="0"/>
                <a:cs typeface="Times New Roman" pitchFamily="18" charset="0"/>
              </a:rPr>
              <a:t>1. </a:t>
            </a:r>
            <a:r>
              <a:rPr lang="it-IT" altLang="it-IT" sz="2400" dirty="0">
                <a:solidFill>
                  <a:srgbClr val="FF0000"/>
                </a:solidFill>
                <a:latin typeface="Times New Roman" pitchFamily="18" charset="0"/>
                <a:cs typeface="Times New Roman" pitchFamily="18" charset="0"/>
              </a:rPr>
              <a:t>Le stazioni appaltanti prevedono </a:t>
            </a:r>
            <a:r>
              <a:rPr lang="it-IT" altLang="it-IT" sz="2400" b="1" u="sng" dirty="0">
                <a:solidFill>
                  <a:srgbClr val="FF0000"/>
                </a:solidFill>
                <a:latin typeface="Times New Roman" pitchFamily="18" charset="0"/>
                <a:cs typeface="Times New Roman" pitchFamily="18" charset="0"/>
              </a:rPr>
              <a:t>misure adeguate </a:t>
            </a:r>
            <a:r>
              <a:rPr lang="it-IT" altLang="it-IT" sz="2400" dirty="0">
                <a:latin typeface="Times New Roman" pitchFamily="18" charset="0"/>
                <a:cs typeface="Times New Roman" pitchFamily="18" charset="0"/>
              </a:rPr>
              <a:t>per contrastare le </a:t>
            </a:r>
            <a:r>
              <a:rPr lang="it-IT" altLang="it-IT" sz="2400" b="1" dirty="0">
                <a:latin typeface="Times New Roman" pitchFamily="18" charset="0"/>
                <a:cs typeface="Times New Roman" pitchFamily="18" charset="0"/>
              </a:rPr>
              <a:t>frodi</a:t>
            </a:r>
            <a:r>
              <a:rPr lang="it-IT" altLang="it-IT" sz="2400" dirty="0">
                <a:latin typeface="Times New Roman" pitchFamily="18" charset="0"/>
                <a:cs typeface="Times New Roman" pitchFamily="18" charset="0"/>
              </a:rPr>
              <a:t> e la </a:t>
            </a:r>
            <a:r>
              <a:rPr lang="it-IT" altLang="it-IT" sz="2400" b="1" dirty="0">
                <a:latin typeface="Times New Roman" pitchFamily="18" charset="0"/>
                <a:cs typeface="Times New Roman" pitchFamily="18" charset="0"/>
              </a:rPr>
              <a:t>corruzione</a:t>
            </a:r>
            <a:r>
              <a:rPr lang="it-IT" altLang="it-IT" sz="2400" dirty="0">
                <a:latin typeface="Times New Roman" pitchFamily="18" charset="0"/>
                <a:cs typeface="Times New Roman" pitchFamily="18" charset="0"/>
              </a:rPr>
              <a:t> nonché per individuare, prevenire e risolvere in modo efficace </a:t>
            </a:r>
            <a:r>
              <a:rPr lang="it-IT" altLang="it-IT" sz="2400" b="1" dirty="0">
                <a:solidFill>
                  <a:srgbClr val="FF0000"/>
                </a:solidFill>
                <a:latin typeface="Times New Roman" pitchFamily="18" charset="0"/>
                <a:cs typeface="Times New Roman" pitchFamily="18" charset="0"/>
              </a:rPr>
              <a:t>ogni ipotesi di conflitto di interesse</a:t>
            </a:r>
            <a:r>
              <a:rPr lang="it-IT" altLang="it-IT" sz="2400" dirty="0">
                <a:solidFill>
                  <a:srgbClr val="C00000"/>
                </a:solidFill>
                <a:latin typeface="Times New Roman" pitchFamily="18" charset="0"/>
                <a:cs typeface="Times New Roman" pitchFamily="18" charset="0"/>
              </a:rPr>
              <a:t> </a:t>
            </a:r>
            <a:r>
              <a:rPr lang="it-IT" altLang="it-IT" sz="2400" dirty="0">
                <a:latin typeface="Times New Roman" pitchFamily="18" charset="0"/>
                <a:cs typeface="Times New Roman" pitchFamily="18" charset="0"/>
              </a:rPr>
              <a:t>nello svolgimento delle procedure di aggiudicazione degli appalti e delle concessioni, in modo da evitare </a:t>
            </a:r>
            <a:r>
              <a:rPr lang="it-IT" altLang="it-IT" sz="2400" b="1" dirty="0">
                <a:latin typeface="Times New Roman" pitchFamily="18" charset="0"/>
                <a:cs typeface="Times New Roman" pitchFamily="18" charset="0"/>
              </a:rPr>
              <a:t>qualsiasi distorsione della concorrenza</a:t>
            </a:r>
            <a:r>
              <a:rPr lang="it-IT" altLang="it-IT" sz="2400" dirty="0">
                <a:latin typeface="Times New Roman" pitchFamily="18" charset="0"/>
                <a:cs typeface="Times New Roman" pitchFamily="18" charset="0"/>
              </a:rPr>
              <a:t> e garantire la </a:t>
            </a:r>
            <a:r>
              <a:rPr lang="it-IT" altLang="it-IT" sz="2400" b="1" dirty="0">
                <a:latin typeface="Times New Roman" pitchFamily="18" charset="0"/>
                <a:cs typeface="Times New Roman" pitchFamily="18" charset="0"/>
              </a:rPr>
              <a:t>parità di trattamento</a:t>
            </a:r>
            <a:r>
              <a:rPr lang="it-IT" altLang="it-IT" sz="2400" dirty="0">
                <a:latin typeface="Times New Roman" pitchFamily="18" charset="0"/>
                <a:cs typeface="Times New Roman" pitchFamily="18" charset="0"/>
              </a:rPr>
              <a:t> di tutti gli operatori economici.</a:t>
            </a:r>
          </a:p>
          <a:p>
            <a:pPr marL="0" indent="0" algn="just">
              <a:buFont typeface="Arial" charset="0"/>
              <a:buNone/>
            </a:pPr>
            <a:endParaRPr lang="it-IT" altLang="it-IT" sz="2000" dirty="0">
              <a:latin typeface="Times New Roman" pitchFamily="18" charset="0"/>
              <a:cs typeface="Times New Roman" pitchFamily="18" charset="0"/>
            </a:endParaRPr>
          </a:p>
          <a:p>
            <a:pPr marL="0" indent="0" algn="just">
              <a:buFont typeface="Arial" charset="0"/>
              <a:buNone/>
            </a:pPr>
            <a:endParaRPr lang="it-IT" altLang="it-IT" sz="2000" dirty="0">
              <a:latin typeface="Times New Roman" pitchFamily="18" charset="0"/>
              <a:cs typeface="Times New Roman" pitchFamily="18" charset="0"/>
            </a:endParaRPr>
          </a:p>
          <a:p>
            <a:pPr marL="0" indent="0" algn="just">
              <a:buFont typeface="Arial" charset="0"/>
              <a:buNone/>
            </a:pPr>
            <a:endParaRPr lang="it-IT" altLang="it-IT" sz="2000" dirty="0">
              <a:latin typeface="Times New Roman" pitchFamily="18" charset="0"/>
              <a:cs typeface="Times New Roman" pitchFamily="18" charset="0"/>
            </a:endParaRPr>
          </a:p>
          <a:p>
            <a:pPr marL="0" indent="0" algn="ctr">
              <a:buFont typeface="Arial" charset="0"/>
              <a:buNone/>
            </a:pPr>
            <a:r>
              <a:rPr lang="it-IT" altLang="it-IT" sz="2800" b="1" dirty="0">
                <a:solidFill>
                  <a:srgbClr val="C00000"/>
                </a:solidFill>
                <a:latin typeface="Times New Roman" pitchFamily="18" charset="0"/>
                <a:cs typeface="Times New Roman" pitchFamily="18" charset="0"/>
              </a:rPr>
              <a:t>OBBLIGO </a:t>
            </a:r>
            <a:r>
              <a:rPr lang="it-IT" altLang="it-IT" sz="2800" b="1" dirty="0" err="1">
                <a:solidFill>
                  <a:srgbClr val="C00000"/>
                </a:solidFill>
                <a:latin typeface="Times New Roman" pitchFamily="18" charset="0"/>
                <a:cs typeface="Times New Roman" pitchFamily="18" charset="0"/>
              </a:rPr>
              <a:t>DI</a:t>
            </a:r>
            <a:r>
              <a:rPr lang="it-IT" altLang="it-IT" sz="2800" b="1" dirty="0">
                <a:solidFill>
                  <a:srgbClr val="C00000"/>
                </a:solidFill>
                <a:latin typeface="Times New Roman" pitchFamily="18" charset="0"/>
                <a:cs typeface="Times New Roman" pitchFamily="18" charset="0"/>
              </a:rPr>
              <a:t> AGIRE &gt; </a:t>
            </a:r>
            <a:r>
              <a:rPr lang="it-IT" altLang="it-IT" sz="2800" b="1" dirty="0" err="1">
                <a:solidFill>
                  <a:srgbClr val="C00000"/>
                </a:solidFill>
                <a:latin typeface="Times New Roman" pitchFamily="18" charset="0"/>
                <a:cs typeface="Times New Roman" pitchFamily="18" charset="0"/>
              </a:rPr>
              <a:t>DI</a:t>
            </a:r>
            <a:r>
              <a:rPr lang="it-IT" altLang="it-IT" sz="2800" b="1" dirty="0">
                <a:solidFill>
                  <a:srgbClr val="C00000"/>
                </a:solidFill>
                <a:latin typeface="Times New Roman" pitchFamily="18" charset="0"/>
                <a:cs typeface="Times New Roman" pitchFamily="18" charset="0"/>
              </a:rPr>
              <a:t> FARE</a:t>
            </a:r>
          </a:p>
          <a:p>
            <a:pPr marL="0" indent="0" algn="just">
              <a:buFont typeface="Arial" charset="0"/>
              <a:buNone/>
            </a:pPr>
            <a:endParaRPr lang="it-IT" altLang="it-IT" sz="2000" dirty="0"/>
          </a:p>
        </p:txBody>
      </p:sp>
      <p:sp>
        <p:nvSpPr>
          <p:cNvPr id="4" name="Freccia in giù 3"/>
          <p:cNvSpPr/>
          <p:nvPr/>
        </p:nvSpPr>
        <p:spPr>
          <a:xfrm>
            <a:off x="4283969" y="4077072"/>
            <a:ext cx="485775" cy="9794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972833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lstStyle/>
          <a:p>
            <a:r>
              <a:rPr lang="it-IT" sz="1600" b="1" dirty="0">
                <a:latin typeface="Times New Roman" pitchFamily="18" charset="0"/>
                <a:cs typeface="Times New Roman" pitchFamily="18" charset="0"/>
              </a:rPr>
              <a:t>IL NUOVO CODICE</a:t>
            </a:r>
          </a:p>
        </p:txBody>
      </p:sp>
      <p:sp>
        <p:nvSpPr>
          <p:cNvPr id="3" name="Segnaposto contenuto 2"/>
          <p:cNvSpPr>
            <a:spLocks noGrp="1"/>
          </p:cNvSpPr>
          <p:nvPr>
            <p:ph idx="1"/>
          </p:nvPr>
        </p:nvSpPr>
        <p:spPr>
          <a:xfrm>
            <a:off x="457200" y="1124744"/>
            <a:ext cx="8229600" cy="5184576"/>
          </a:xfrm>
        </p:spPr>
        <p:txBody>
          <a:bodyPr>
            <a:normAutofit/>
          </a:bodyPr>
          <a:lstStyle/>
          <a:p>
            <a:pPr algn="just">
              <a:buNone/>
              <a:defRPr/>
            </a:pPr>
            <a:r>
              <a:rPr lang="it-IT" sz="2500" dirty="0" err="1">
                <a:latin typeface="Times New Roman" pitchFamily="18" charset="0"/>
                <a:cs typeface="Times New Roman" pitchFamily="18" charset="0"/>
              </a:rPr>
              <a:t>Ordunque</a:t>
            </a:r>
            <a:r>
              <a:rPr lang="it-IT" sz="2500" dirty="0">
                <a:latin typeface="Times New Roman" pitchFamily="18" charset="0"/>
                <a:cs typeface="Times New Roman" pitchFamily="18" charset="0"/>
              </a:rPr>
              <a:t>, è arrivato!</a:t>
            </a:r>
          </a:p>
          <a:p>
            <a:pPr algn="just">
              <a:buNone/>
              <a:defRPr/>
            </a:pPr>
            <a:r>
              <a:rPr lang="it-IT" sz="2500" dirty="0">
                <a:latin typeface="Times New Roman" pitchFamily="18" charset="0"/>
                <a:cs typeface="Times New Roman" pitchFamily="18" charset="0"/>
              </a:rPr>
              <a:t>"Gloriosamente anticipato", il 19 aprile, sul supplemento ordinario n. 10/L, alla Gazzetta Ufficiale n. 91 del 19 aprile 2016 - serie generale, è stato pubblicato il </a:t>
            </a:r>
            <a:r>
              <a:rPr lang="it-IT" sz="2500" b="1" dirty="0">
                <a:latin typeface="Times New Roman" pitchFamily="18" charset="0"/>
                <a:cs typeface="Times New Roman" pitchFamily="18" charset="0"/>
              </a:rPr>
              <a:t>DECRETO LEGISLATIVO 18 aprile 2016, n. 50</a:t>
            </a:r>
            <a:r>
              <a:rPr lang="it-IT" sz="2500" dirty="0">
                <a:latin typeface="Times New Roman" pitchFamily="18" charset="0"/>
                <a:cs typeface="Times New Roman" pitchFamily="18" charset="0"/>
              </a:rPr>
              <a:t>, contenente il </a:t>
            </a:r>
            <a:r>
              <a:rPr lang="it-IT" sz="2500" b="1" u="sng" dirty="0">
                <a:solidFill>
                  <a:srgbClr val="FF0000"/>
                </a:solidFill>
                <a:effectLst>
                  <a:outerShdw blurRad="38100" dist="38100" dir="2700000" algn="tl">
                    <a:srgbClr val="C0C0C0"/>
                  </a:outerShdw>
                </a:effectLst>
                <a:latin typeface="Times New Roman" pitchFamily="18" charset="0"/>
                <a:cs typeface="Times New Roman" pitchFamily="18" charset="0"/>
              </a:rPr>
              <a:t>nuovo Codice dei contratti pubblici</a:t>
            </a:r>
            <a:r>
              <a:rPr lang="it-IT" sz="2500" dirty="0">
                <a:latin typeface="Times New Roman" pitchFamily="18" charset="0"/>
                <a:cs typeface="Times New Roman" pitchFamily="18" charset="0"/>
              </a:rPr>
              <a:t>. Precisamente: </a:t>
            </a:r>
            <a:r>
              <a:rPr lang="it-IT" sz="2000" dirty="0">
                <a:latin typeface="Times New Roman" pitchFamily="18" charset="0"/>
                <a:cs typeface="Times New Roman" pitchFamily="18" charset="0"/>
              </a:rPr>
              <a:t>"</a:t>
            </a:r>
            <a:r>
              <a:rPr lang="it-IT" sz="2000" i="1" dirty="0">
                <a:latin typeface="Times New Roman" pitchFamily="18" charset="0"/>
                <a:cs typeface="Times New Roman" pitchFamily="18" charset="0"/>
              </a:rPr>
              <a:t>Attuazione delle direttive 2014/23/UE, 2014/24/UE e 2014/25/UE sull’aggiudicazione dei contratti di concessione, sugli appalti pubblici e sulle procedure d’appalto degli enti erogatori nei settori dell’acqua, dell’energia, dei trasporti e dei servizi postali, nonché per il riordino della disciplina vigente in materia di contratti pubblici relativi a lavori, servizi e forniture</a:t>
            </a:r>
            <a:r>
              <a:rPr lang="it-IT" sz="2000" dirty="0">
                <a:latin typeface="Times New Roman" pitchFamily="18" charset="0"/>
                <a:cs typeface="Times New Roman" pitchFamily="18" charset="0"/>
              </a:rPr>
              <a:t>".</a:t>
            </a:r>
          </a:p>
          <a:p>
            <a:pPr algn="just">
              <a:buNone/>
              <a:defRPr/>
            </a:pPr>
            <a:r>
              <a:rPr lang="it-IT" altLang="it-IT" sz="2800" dirty="0">
                <a:latin typeface="Times New Roman" pitchFamily="18" charset="0"/>
                <a:cs typeface="Times New Roman" pitchFamily="18" charset="0"/>
              </a:rPr>
              <a:t>Da n. 616 articoli (257 Codice + 359 regolamento) a n. 220 articoli.</a:t>
            </a:r>
          </a:p>
          <a:p>
            <a:pPr algn="just">
              <a:buNone/>
              <a:defRPr/>
            </a:pPr>
            <a:endParaRPr lang="it-IT" sz="2000" dirty="0">
              <a:latin typeface="Times New Roman" pitchFamily="18" charset="0"/>
              <a:cs typeface="Times New Roman" pitchFamily="18" charset="0"/>
            </a:endParaRPr>
          </a:p>
          <a:p>
            <a:pPr algn="just">
              <a:buNone/>
            </a:pPr>
            <a:endParaRPr lang="it-IT" sz="20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olo 1"/>
          <p:cNvSpPr>
            <a:spLocks noGrp="1"/>
          </p:cNvSpPr>
          <p:nvPr>
            <p:ph type="title"/>
          </p:nvPr>
        </p:nvSpPr>
        <p:spPr>
          <a:xfrm>
            <a:off x="457200" y="274638"/>
            <a:ext cx="7467600" cy="562074"/>
          </a:xfrm>
        </p:spPr>
        <p:txBody>
          <a:bodyPr/>
          <a:lstStyle/>
          <a:p>
            <a:pPr algn="ctr"/>
            <a:r>
              <a:rPr lang="it-IT" altLang="it-IT" sz="1800" b="1" dirty="0">
                <a:latin typeface="Times New Roman" pitchFamily="18" charset="0"/>
                <a:cs typeface="Times New Roman" pitchFamily="18" charset="0"/>
              </a:rPr>
              <a:t>CONFLITTI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INTERESSE E STAZIONI APPALTANTI</a:t>
            </a:r>
            <a:endParaRPr lang="it-IT" altLang="it-IT" sz="1800" dirty="0"/>
          </a:p>
        </p:txBody>
      </p:sp>
      <p:sp>
        <p:nvSpPr>
          <p:cNvPr id="3" name="Segnaposto contenuto 2"/>
          <p:cNvSpPr>
            <a:spLocks noGrp="1"/>
          </p:cNvSpPr>
          <p:nvPr>
            <p:ph sz="quarter" idx="1"/>
          </p:nvPr>
        </p:nvSpPr>
        <p:spPr>
          <a:xfrm>
            <a:off x="457200" y="908720"/>
            <a:ext cx="7467600" cy="5565232"/>
          </a:xfrm>
        </p:spPr>
        <p:txBody>
          <a:bodyPr/>
          <a:lstStyle/>
          <a:p>
            <a:pPr algn="just" eaLnBrk="1" hangingPunct="1">
              <a:buFont typeface="Arial" charset="0"/>
              <a:buNone/>
              <a:defRPr/>
            </a:pPr>
            <a:r>
              <a:rPr lang="it-IT" altLang="it-IT" sz="3200" b="1" u="sng" dirty="0">
                <a:latin typeface="Times New Roman" pitchFamily="18" charset="0"/>
                <a:cs typeface="Times New Roman" pitchFamily="18" charset="0"/>
              </a:rPr>
              <a:t>CONNESSIONE</a:t>
            </a:r>
            <a:r>
              <a:rPr lang="it-IT" altLang="it-IT" sz="3200" dirty="0">
                <a:latin typeface="Times New Roman" pitchFamily="18" charset="0"/>
                <a:cs typeface="Times New Roman" pitchFamily="18" charset="0"/>
              </a:rPr>
              <a:t> </a:t>
            </a:r>
            <a:r>
              <a:rPr lang="it-IT" altLang="it-IT" dirty="0">
                <a:latin typeface="Times New Roman" pitchFamily="18" charset="0"/>
                <a:cs typeface="Times New Roman" pitchFamily="18" charset="0"/>
              </a:rPr>
              <a:t>con il </a:t>
            </a:r>
            <a:r>
              <a:rPr lang="it-IT" altLang="it-IT" sz="2400" dirty="0">
                <a:latin typeface="Times New Roman" pitchFamily="18" charset="0"/>
                <a:cs typeface="Times New Roman" pitchFamily="18" charset="0"/>
              </a:rPr>
              <a:t> </a:t>
            </a:r>
            <a:r>
              <a:rPr lang="it-IT" altLang="it-IT" sz="2400" b="1" u="sng" dirty="0">
                <a:latin typeface="Times New Roman" pitchFamily="18" charset="0"/>
                <a:cs typeface="Times New Roman" pitchFamily="18" charset="0"/>
              </a:rPr>
              <a:t>Piano Triennale di prevenzione della corruzione </a:t>
            </a:r>
            <a:r>
              <a:rPr lang="it-IT" altLang="it-IT" sz="2400" dirty="0">
                <a:latin typeface="Times New Roman" pitchFamily="18" charset="0"/>
                <a:cs typeface="Times New Roman" pitchFamily="18" charset="0"/>
              </a:rPr>
              <a:t>(art. 1, comma 9°, L. 190/2012) deve:</a:t>
            </a:r>
          </a:p>
          <a:p>
            <a:pPr algn="just" eaLnBrk="1" hangingPunct="1">
              <a:buFont typeface="Arial" charset="0"/>
              <a:buAutoNum type="alphaLcParenR"/>
              <a:defRPr/>
            </a:pPr>
            <a:r>
              <a:rPr lang="it-IT" altLang="it-IT" sz="2400" i="1" dirty="0">
                <a:solidFill>
                  <a:srgbClr val="FF0000"/>
                </a:solidFill>
                <a:latin typeface="Times New Roman" pitchFamily="18" charset="0"/>
                <a:cs typeface="Times New Roman" pitchFamily="18" charset="0"/>
              </a:rPr>
              <a:t>Individuare le </a:t>
            </a:r>
            <a:r>
              <a:rPr lang="it-IT" altLang="it-IT" sz="2400" b="1" i="1" dirty="0">
                <a:solidFill>
                  <a:srgbClr val="FF0000"/>
                </a:solidFill>
                <a:latin typeface="Times New Roman" pitchFamily="18" charset="0"/>
                <a:cs typeface="Times New Roman" pitchFamily="18" charset="0"/>
              </a:rPr>
              <a:t>attività</a:t>
            </a:r>
            <a:r>
              <a:rPr lang="it-IT" altLang="it-IT" sz="2400" i="1" dirty="0">
                <a:solidFill>
                  <a:srgbClr val="FF0000"/>
                </a:solidFill>
                <a:latin typeface="Times New Roman" pitchFamily="18" charset="0"/>
                <a:cs typeface="Times New Roman" pitchFamily="18" charset="0"/>
              </a:rPr>
              <a:t>, nell'ambito delle quali </a:t>
            </a:r>
            <a:r>
              <a:rPr lang="it-IT" altLang="it-IT" sz="2400" b="1" i="1" dirty="0">
                <a:solidFill>
                  <a:srgbClr val="FF0000"/>
                </a:solidFill>
                <a:latin typeface="Times New Roman" pitchFamily="18" charset="0"/>
                <a:cs typeface="Times New Roman" pitchFamily="18" charset="0"/>
              </a:rPr>
              <a:t>è più elevato il rischio di corruzione</a:t>
            </a:r>
            <a:r>
              <a:rPr lang="it-IT" altLang="it-IT" sz="2400" i="1" dirty="0">
                <a:solidFill>
                  <a:srgbClr val="FF0000"/>
                </a:solidFill>
                <a:latin typeface="Times New Roman" pitchFamily="18" charset="0"/>
                <a:cs typeface="Times New Roman" pitchFamily="18" charset="0"/>
              </a:rPr>
              <a:t>, anche raccogliendo le proposte dei dirigenti</a:t>
            </a:r>
            <a:r>
              <a:rPr lang="it-IT" altLang="it-IT" sz="2400" i="1" dirty="0">
                <a:latin typeface="Times New Roman" pitchFamily="18" charset="0"/>
                <a:cs typeface="Times New Roman" pitchFamily="18" charset="0"/>
              </a:rPr>
              <a:t> </a:t>
            </a:r>
            <a:r>
              <a:rPr lang="it-IT" altLang="it-IT" sz="2400" dirty="0">
                <a:latin typeface="Times New Roman" pitchFamily="18" charset="0"/>
                <a:cs typeface="Times New Roman" pitchFamily="18" charset="0"/>
              </a:rPr>
              <a:t>&gt; le AREE A RISCHIO &gt; quali??</a:t>
            </a:r>
          </a:p>
          <a:p>
            <a:pPr algn="just">
              <a:buFont typeface="Arial" charset="0"/>
              <a:buNone/>
              <a:defRPr/>
            </a:pPr>
            <a:r>
              <a:rPr lang="it-IT" altLang="it-IT" sz="2400" dirty="0">
                <a:solidFill>
                  <a:srgbClr val="FF0000"/>
                </a:solidFill>
                <a:latin typeface="Times New Roman" pitchFamily="18" charset="0"/>
                <a:cs typeface="Times New Roman" pitchFamily="18" charset="0"/>
              </a:rPr>
              <a:t>b) </a:t>
            </a:r>
            <a:r>
              <a:rPr lang="it-IT" altLang="it-IT" sz="2400" i="1" dirty="0">
                <a:solidFill>
                  <a:srgbClr val="FF0000"/>
                </a:solidFill>
                <a:latin typeface="Times New Roman" pitchFamily="18" charset="0"/>
                <a:cs typeface="Times New Roman" pitchFamily="18" charset="0"/>
              </a:rPr>
              <a:t>Prevedere, per le attività individuate ai sensi della lettera a), </a:t>
            </a:r>
            <a:r>
              <a:rPr lang="it-IT" altLang="it-IT" sz="2400" b="1" i="1" u="sng" dirty="0">
                <a:solidFill>
                  <a:srgbClr val="FF0000"/>
                </a:solidFill>
                <a:latin typeface="Times New Roman" pitchFamily="18" charset="0"/>
                <a:cs typeface="Times New Roman" pitchFamily="18" charset="0"/>
              </a:rPr>
              <a:t>meccanismi</a:t>
            </a:r>
            <a:r>
              <a:rPr lang="it-IT" altLang="it-IT" sz="2400" b="1" i="1" dirty="0">
                <a:solidFill>
                  <a:srgbClr val="FF0000"/>
                </a:solidFill>
                <a:latin typeface="Times New Roman" pitchFamily="18" charset="0"/>
                <a:cs typeface="Times New Roman" pitchFamily="18" charset="0"/>
              </a:rPr>
              <a:t> di formazione, attuazione e controllo delle decisioni</a:t>
            </a:r>
            <a:r>
              <a:rPr lang="it-IT" altLang="it-IT" sz="2400" i="1" dirty="0">
                <a:solidFill>
                  <a:srgbClr val="FF0000"/>
                </a:solidFill>
                <a:latin typeface="Times New Roman" pitchFamily="18" charset="0"/>
                <a:cs typeface="Times New Roman" pitchFamily="18" charset="0"/>
              </a:rPr>
              <a:t>, </a:t>
            </a:r>
            <a:r>
              <a:rPr lang="it-IT" altLang="it-IT" sz="2400" i="1" u="sng" dirty="0">
                <a:solidFill>
                  <a:srgbClr val="FF0000"/>
                </a:solidFill>
                <a:latin typeface="Times New Roman" pitchFamily="18" charset="0"/>
                <a:cs typeface="Times New Roman" pitchFamily="18" charset="0"/>
              </a:rPr>
              <a:t>idonei a prevenire il rischio di corruzione</a:t>
            </a:r>
            <a:r>
              <a:rPr lang="it-IT" altLang="it-IT" sz="2400" i="1" dirty="0">
                <a:solidFill>
                  <a:srgbClr val="FF0000"/>
                </a:solidFill>
                <a:latin typeface="Times New Roman" pitchFamily="18" charset="0"/>
                <a:cs typeface="Times New Roman" pitchFamily="18" charset="0"/>
              </a:rPr>
              <a:t> </a:t>
            </a:r>
          </a:p>
          <a:p>
            <a:pPr algn="just">
              <a:buFont typeface="Arial" charset="0"/>
              <a:buNone/>
              <a:defRPr/>
            </a:pPr>
            <a:r>
              <a:rPr lang="it-IT" altLang="it-IT" sz="2400" b="1" dirty="0">
                <a:solidFill>
                  <a:srgbClr val="0070C0"/>
                </a:solidFill>
                <a:latin typeface="Times New Roman" pitchFamily="18" charset="0"/>
                <a:cs typeface="Times New Roman" pitchFamily="18" charset="0"/>
              </a:rPr>
              <a:t> &gt; QUALI??</a:t>
            </a:r>
          </a:p>
          <a:p>
            <a:pPr algn="just">
              <a:buFont typeface="Arial" charset="0"/>
              <a:buNone/>
              <a:defRPr/>
            </a:pPr>
            <a:r>
              <a:rPr lang="it-IT" altLang="it-IT" sz="2400" b="1" dirty="0">
                <a:solidFill>
                  <a:srgbClr val="0070C0"/>
                </a:solidFill>
                <a:latin typeface="Times New Roman" pitchFamily="18" charset="0"/>
                <a:cs typeface="Times New Roman" pitchFamily="18" charset="0"/>
              </a:rPr>
              <a:t> &gt; ED IN QUALI AREE??</a:t>
            </a:r>
            <a:endParaRPr lang="it-IT" altLang="it-IT" sz="2400" dirty="0"/>
          </a:p>
          <a:p>
            <a:pPr marL="0" indent="0" algn="just">
              <a:buFont typeface="Arial" panose="020B0604020202020204" pitchFamily="34" charset="0"/>
              <a:buNone/>
              <a:defRPr/>
            </a:pPr>
            <a:endParaRPr lang="it-IT" sz="2400" dirty="0"/>
          </a:p>
        </p:txBody>
      </p:sp>
    </p:spTree>
    <p:extLst>
      <p:ext uri="{BB962C8B-B14F-4D97-AF65-F5344CB8AC3E}">
        <p14:creationId xmlns:p14="http://schemas.microsoft.com/office/powerpoint/2010/main" val="1907124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olo 1"/>
          <p:cNvSpPr>
            <a:spLocks noGrp="1"/>
          </p:cNvSpPr>
          <p:nvPr>
            <p:ph type="title"/>
          </p:nvPr>
        </p:nvSpPr>
        <p:spPr>
          <a:xfrm>
            <a:off x="457200" y="274638"/>
            <a:ext cx="7467600" cy="562074"/>
          </a:xfrm>
        </p:spPr>
        <p:txBody>
          <a:bodyPr/>
          <a:lstStyle/>
          <a:p>
            <a:pPr algn="ctr"/>
            <a:r>
              <a:rPr lang="it-IT" altLang="it-IT" sz="1800" b="1" dirty="0">
                <a:latin typeface="Times New Roman" pitchFamily="18" charset="0"/>
                <a:cs typeface="Times New Roman" pitchFamily="18" charset="0"/>
              </a:rPr>
              <a:t>CONFLITTI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INTERESSE E STAZIONI APPALTANTI</a:t>
            </a:r>
            <a:endParaRPr lang="it-IT" altLang="it-IT" sz="1800" dirty="0"/>
          </a:p>
        </p:txBody>
      </p:sp>
      <p:sp>
        <p:nvSpPr>
          <p:cNvPr id="3" name="Segnaposto contenuto 2"/>
          <p:cNvSpPr>
            <a:spLocks noGrp="1"/>
          </p:cNvSpPr>
          <p:nvPr>
            <p:ph sz="quarter" idx="1"/>
          </p:nvPr>
        </p:nvSpPr>
        <p:spPr>
          <a:xfrm>
            <a:off x="457200" y="1052741"/>
            <a:ext cx="8229600" cy="5073427"/>
          </a:xfrm>
        </p:spPr>
        <p:txBody>
          <a:bodyPr>
            <a:normAutofit/>
          </a:bodyPr>
          <a:lstStyle/>
          <a:p>
            <a:pPr marL="0" indent="0" algn="just">
              <a:buFont typeface="Arial" panose="020B0604020202020204" pitchFamily="34" charset="0"/>
              <a:buNone/>
              <a:defRPr/>
            </a:pPr>
            <a:r>
              <a:rPr lang="it-IT" altLang="it-IT" sz="2800" dirty="0">
                <a:latin typeface="Times New Roman" pitchFamily="18" charset="0"/>
                <a:cs typeface="Times New Roman" pitchFamily="18" charset="0"/>
              </a:rPr>
              <a:t>2.  </a:t>
            </a:r>
            <a:r>
              <a:rPr lang="it-IT" altLang="it-IT" sz="2800" b="1" u="sng" dirty="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Si ha conflitto d’interesse</a:t>
            </a:r>
            <a:r>
              <a:rPr lang="it-IT" altLang="it-IT" sz="2800" b="1" dirty="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 </a:t>
            </a:r>
            <a:r>
              <a:rPr lang="it-IT" altLang="it-IT" sz="2800" dirty="0">
                <a:latin typeface="Times New Roman" pitchFamily="18" charset="0"/>
                <a:cs typeface="Times New Roman" pitchFamily="18" charset="0"/>
              </a:rPr>
              <a:t>quando il personale di una stazione appaltante o di un prestatore di servizi che, anche per conto della stazione appaltante, interviene nello svolgimento della procedura di aggiudicazione degli appalti e delle concessioni o può influenzarne, in qualsiasi modo, il risultato, ha, direttamente o indirettamente, un </a:t>
            </a:r>
            <a:r>
              <a:rPr lang="it-IT" altLang="it-IT" sz="2800" b="1" dirty="0">
                <a:solidFill>
                  <a:srgbClr val="FF0000"/>
                </a:solidFill>
                <a:latin typeface="Times New Roman" pitchFamily="18" charset="0"/>
                <a:cs typeface="Times New Roman" pitchFamily="18" charset="0"/>
              </a:rPr>
              <a:t>interesse </a:t>
            </a:r>
            <a:r>
              <a:rPr lang="it-IT" altLang="it-IT" sz="2800" b="1" u="sng" dirty="0">
                <a:solidFill>
                  <a:srgbClr val="FF0000"/>
                </a:solidFill>
                <a:latin typeface="Times New Roman" pitchFamily="18" charset="0"/>
                <a:cs typeface="Times New Roman" pitchFamily="18" charset="0"/>
              </a:rPr>
              <a:t>finanziario</a:t>
            </a:r>
            <a:r>
              <a:rPr lang="it-IT" altLang="it-IT" sz="2800" dirty="0">
                <a:solidFill>
                  <a:srgbClr val="FF0000"/>
                </a:solidFill>
                <a:latin typeface="Times New Roman" pitchFamily="18" charset="0"/>
                <a:cs typeface="Times New Roman" pitchFamily="18" charset="0"/>
              </a:rPr>
              <a:t>, </a:t>
            </a:r>
            <a:r>
              <a:rPr lang="it-IT" altLang="it-IT" sz="2800" b="1" u="sng" dirty="0">
                <a:solidFill>
                  <a:srgbClr val="FF0000"/>
                </a:solidFill>
                <a:latin typeface="Times New Roman" pitchFamily="18" charset="0"/>
                <a:cs typeface="Times New Roman" pitchFamily="18" charset="0"/>
              </a:rPr>
              <a:t>economico</a:t>
            </a:r>
            <a:r>
              <a:rPr lang="it-IT" altLang="it-IT" sz="2800" dirty="0">
                <a:solidFill>
                  <a:srgbClr val="FF0000"/>
                </a:solidFill>
                <a:latin typeface="Times New Roman" pitchFamily="18" charset="0"/>
                <a:cs typeface="Times New Roman" pitchFamily="18" charset="0"/>
              </a:rPr>
              <a:t> o </a:t>
            </a:r>
            <a:r>
              <a:rPr lang="it-IT" altLang="it-IT" sz="2800" b="1" u="sng" dirty="0">
                <a:solidFill>
                  <a:srgbClr val="FF0000"/>
                </a:solidFill>
                <a:latin typeface="Times New Roman" pitchFamily="18" charset="0"/>
                <a:cs typeface="Times New Roman" pitchFamily="18" charset="0"/>
              </a:rPr>
              <a:t>altro interesse personale</a:t>
            </a:r>
            <a:r>
              <a:rPr lang="it-IT" altLang="it-IT" sz="2800" b="1" dirty="0">
                <a:solidFill>
                  <a:srgbClr val="FF0000"/>
                </a:solidFill>
                <a:latin typeface="Times New Roman" pitchFamily="18" charset="0"/>
                <a:cs typeface="Times New Roman" pitchFamily="18" charset="0"/>
              </a:rPr>
              <a:t> </a:t>
            </a:r>
            <a:r>
              <a:rPr lang="it-IT" altLang="it-IT" sz="2800" b="1" dirty="0">
                <a:solidFill>
                  <a:srgbClr val="7030A0"/>
                </a:solidFill>
                <a:latin typeface="Times New Roman" pitchFamily="18" charset="0"/>
                <a:cs typeface="Times New Roman" pitchFamily="18" charset="0"/>
              </a:rPr>
              <a:t>che può essere </a:t>
            </a:r>
            <a:r>
              <a:rPr lang="it-IT" altLang="it-IT" sz="28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percepito</a:t>
            </a:r>
            <a:r>
              <a:rPr lang="it-IT" altLang="it-IT" sz="2800" b="1" dirty="0">
                <a:solidFill>
                  <a:srgbClr val="7030A0"/>
                </a:solidFill>
                <a:latin typeface="Times New Roman" pitchFamily="18" charset="0"/>
                <a:cs typeface="Times New Roman" pitchFamily="18" charset="0"/>
              </a:rPr>
              <a:t> come una minaccia alla sua </a:t>
            </a:r>
            <a:r>
              <a:rPr lang="it-IT" altLang="it-IT" sz="2800" b="1" u="sng" dirty="0">
                <a:solidFill>
                  <a:srgbClr val="7030A0"/>
                </a:solidFill>
                <a:latin typeface="Times New Roman" pitchFamily="18" charset="0"/>
                <a:cs typeface="Times New Roman" pitchFamily="18" charset="0"/>
              </a:rPr>
              <a:t>imparzialità</a:t>
            </a:r>
            <a:r>
              <a:rPr lang="it-IT" altLang="it-IT" sz="2800" b="1" dirty="0">
                <a:solidFill>
                  <a:srgbClr val="7030A0"/>
                </a:solidFill>
                <a:latin typeface="Times New Roman" pitchFamily="18" charset="0"/>
                <a:cs typeface="Times New Roman" pitchFamily="18" charset="0"/>
              </a:rPr>
              <a:t> e </a:t>
            </a:r>
            <a:r>
              <a:rPr lang="it-IT" altLang="it-IT" sz="2800" b="1" u="sng" dirty="0">
                <a:solidFill>
                  <a:srgbClr val="7030A0"/>
                </a:solidFill>
                <a:latin typeface="Times New Roman" pitchFamily="18" charset="0"/>
                <a:cs typeface="Times New Roman" pitchFamily="18" charset="0"/>
              </a:rPr>
              <a:t>indipendenza</a:t>
            </a:r>
            <a:r>
              <a:rPr lang="it-IT" altLang="it-IT" sz="2800" b="1" dirty="0">
                <a:latin typeface="Times New Roman" pitchFamily="18" charset="0"/>
                <a:cs typeface="Times New Roman" pitchFamily="18" charset="0"/>
              </a:rPr>
              <a:t> </a:t>
            </a:r>
            <a:r>
              <a:rPr lang="it-IT" altLang="it-IT" sz="2800" dirty="0">
                <a:latin typeface="Times New Roman" pitchFamily="18" charset="0"/>
                <a:cs typeface="Times New Roman" pitchFamily="18" charset="0"/>
              </a:rPr>
              <a:t>nel contesto della procedura di appalto o di concessione.</a:t>
            </a:r>
          </a:p>
          <a:p>
            <a:pPr marL="0" indent="0" algn="just">
              <a:buFont typeface="Arial" panose="020B0604020202020204" pitchFamily="34" charset="0"/>
              <a:buNone/>
              <a:defRPr/>
            </a:pPr>
            <a:endParaRPr lang="it-IT" sz="2400" dirty="0"/>
          </a:p>
        </p:txBody>
      </p:sp>
    </p:spTree>
    <p:extLst>
      <p:ext uri="{BB962C8B-B14F-4D97-AF65-F5344CB8AC3E}">
        <p14:creationId xmlns:p14="http://schemas.microsoft.com/office/powerpoint/2010/main" val="16798907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33726"/>
          </a:xfrm>
        </p:spPr>
        <p:txBody>
          <a:bodyPr>
            <a:normAutofit/>
          </a:bodyPr>
          <a:lstStyle/>
          <a:p>
            <a:r>
              <a:rPr lang="it-IT" altLang="it-IT" sz="1800" b="1" dirty="0">
                <a:latin typeface="Times New Roman" pitchFamily="18" charset="0"/>
                <a:cs typeface="Times New Roman" pitchFamily="18" charset="0"/>
              </a:rPr>
              <a:t>CONFLITTI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INTERESSE E STAZIONI APPALTANTI</a:t>
            </a:r>
            <a:endParaRPr lang="it-IT" sz="1800" dirty="0"/>
          </a:p>
        </p:txBody>
      </p:sp>
      <p:sp>
        <p:nvSpPr>
          <p:cNvPr id="3" name="Segnaposto contenuto 2"/>
          <p:cNvSpPr>
            <a:spLocks noGrp="1"/>
          </p:cNvSpPr>
          <p:nvPr>
            <p:ph idx="1"/>
          </p:nvPr>
        </p:nvSpPr>
        <p:spPr>
          <a:xfrm>
            <a:off x="457200" y="979056"/>
            <a:ext cx="8435280" cy="5330264"/>
          </a:xfrm>
        </p:spPr>
        <p:txBody>
          <a:bodyPr>
            <a:normAutofit fontScale="92500" lnSpcReduction="10000"/>
          </a:bodyPr>
          <a:lstStyle/>
          <a:p>
            <a:pPr algn="just">
              <a:buNone/>
            </a:pPr>
            <a:r>
              <a:rPr lang="it-IT" altLang="it-IT" i="1" dirty="0">
                <a:latin typeface="Times New Roman" pitchFamily="18" charset="0"/>
                <a:cs typeface="Times New Roman" pitchFamily="18" charset="0"/>
              </a:rPr>
              <a:t>“interesse finanziario, economico o altro interesse personale che può essere </a:t>
            </a:r>
            <a:r>
              <a:rPr lang="it-IT" altLang="it-IT" b="1" i="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percepito</a:t>
            </a:r>
            <a:r>
              <a:rPr lang="it-IT" altLang="it-IT" i="1" dirty="0">
                <a:latin typeface="Times New Roman" pitchFamily="18" charset="0"/>
                <a:cs typeface="Times New Roman" pitchFamily="18" charset="0"/>
              </a:rPr>
              <a:t> come una minaccia alla sua imparzialità e indipendenza nel contesto della procedura di appalto o di concessione”</a:t>
            </a:r>
            <a:r>
              <a:rPr lang="it-IT" altLang="it-IT" dirty="0">
                <a:latin typeface="Times New Roman" pitchFamily="18" charset="0"/>
                <a:cs typeface="Times New Roman" pitchFamily="18" charset="0"/>
              </a:rPr>
              <a:t>.</a:t>
            </a:r>
          </a:p>
          <a:p>
            <a:pPr algn="just">
              <a:buNone/>
            </a:pPr>
            <a:endParaRPr lang="it-IT" dirty="0">
              <a:latin typeface="Times New Roman" pitchFamily="18" charset="0"/>
              <a:cs typeface="Times New Roman" pitchFamily="18" charset="0"/>
            </a:endParaRPr>
          </a:p>
          <a:p>
            <a:pPr algn="just">
              <a:buNone/>
            </a:pPr>
            <a:endParaRPr lang="it-IT" dirty="0">
              <a:latin typeface="Times New Roman" pitchFamily="18" charset="0"/>
              <a:cs typeface="Times New Roman" pitchFamily="18" charset="0"/>
            </a:endParaRPr>
          </a:p>
          <a:p>
            <a:pPr algn="ctr">
              <a:buNone/>
            </a:pPr>
            <a:r>
              <a:rPr lang="it-IT" sz="4800" dirty="0">
                <a:latin typeface="Times New Roman" pitchFamily="18" charset="0"/>
                <a:cs typeface="Times New Roman" pitchFamily="18" charset="0"/>
              </a:rPr>
              <a:t>Valorizzazione della mera“</a:t>
            </a:r>
            <a:r>
              <a:rPr lang="it-IT" sz="4800" b="1" u="sng" dirty="0">
                <a:latin typeface="Times New Roman" pitchFamily="18" charset="0"/>
                <a:cs typeface="Times New Roman" pitchFamily="18" charset="0"/>
              </a:rPr>
              <a:t>potenzialità</a:t>
            </a:r>
            <a:r>
              <a:rPr lang="it-IT" sz="4800" dirty="0">
                <a:latin typeface="Times New Roman" pitchFamily="18" charset="0"/>
                <a:cs typeface="Times New Roman" pitchFamily="18" charset="0"/>
              </a:rPr>
              <a:t>” del conflitto di interesse!</a:t>
            </a:r>
            <a:endParaRPr lang="it-IT" sz="4800" dirty="0"/>
          </a:p>
        </p:txBody>
      </p:sp>
      <p:sp>
        <p:nvSpPr>
          <p:cNvPr id="4" name="Freccia in giù 3"/>
          <p:cNvSpPr/>
          <p:nvPr/>
        </p:nvSpPr>
        <p:spPr>
          <a:xfrm>
            <a:off x="4322619" y="2964872"/>
            <a:ext cx="363474"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297562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5900" y="274638"/>
            <a:ext cx="5600700" cy="562074"/>
          </a:xfrm>
        </p:spPr>
        <p:txBody>
          <a:bodyPr>
            <a:normAutofit fontScale="90000"/>
          </a:bodyPr>
          <a:lstStyle/>
          <a:p>
            <a:pPr algn="ctr"/>
            <a:r>
              <a:rPr lang="it-IT" altLang="it-IT" sz="1800" b="1" dirty="0">
                <a:latin typeface="Times New Roman" pitchFamily="18" charset="0"/>
                <a:cs typeface="Times New Roman" pitchFamily="18" charset="0"/>
              </a:rPr>
              <a:t>CONFLITTI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INTERESSE E STAZIONI APPALTANTI</a:t>
            </a:r>
            <a:endParaRPr lang="it-IT" sz="1800" dirty="0"/>
          </a:p>
        </p:txBody>
      </p:sp>
      <p:sp>
        <p:nvSpPr>
          <p:cNvPr id="3" name="Segnaposto contenuto 2"/>
          <p:cNvSpPr>
            <a:spLocks noGrp="1"/>
          </p:cNvSpPr>
          <p:nvPr>
            <p:ph sz="quarter" idx="1"/>
          </p:nvPr>
        </p:nvSpPr>
        <p:spPr>
          <a:xfrm>
            <a:off x="1170709" y="908720"/>
            <a:ext cx="6968836" cy="5184576"/>
          </a:xfrm>
        </p:spPr>
        <p:txBody>
          <a:bodyPr>
            <a:normAutofit fontScale="92500" lnSpcReduction="20000"/>
          </a:bodyPr>
          <a:lstStyle/>
          <a:p>
            <a:pPr algn="just">
              <a:buNone/>
            </a:pPr>
            <a:r>
              <a:rPr lang="it-IT" dirty="0">
                <a:latin typeface="Times New Roman" pitchFamily="18" charset="0"/>
                <a:cs typeface="Times New Roman" pitchFamily="18" charset="0"/>
              </a:rPr>
              <a:t>“</a:t>
            </a:r>
            <a:r>
              <a:rPr lang="it-IT" i="1" dirty="0">
                <a:latin typeface="Times New Roman" pitchFamily="18" charset="0"/>
                <a:cs typeface="Times New Roman" pitchFamily="18" charset="0"/>
              </a:rPr>
              <a:t>Inoltre, affinché sia configurabile il conflitto di interessi, </a:t>
            </a:r>
            <a:r>
              <a:rPr lang="it-IT" i="1" u="sng" dirty="0">
                <a:latin typeface="Times New Roman" pitchFamily="18" charset="0"/>
                <a:cs typeface="Times New Roman" pitchFamily="18" charset="0"/>
              </a:rPr>
              <a:t>non è necessario che sia in concreto provato che lo stesso abbia dato luogo a un'alterazione delle corrette dinamiche concorrenziali</a:t>
            </a:r>
            <a:r>
              <a:rPr lang="it-IT" i="1" dirty="0">
                <a:latin typeface="Times New Roman" pitchFamily="18" charset="0"/>
                <a:cs typeface="Times New Roman" pitchFamily="18" charset="0"/>
              </a:rPr>
              <a:t>, </a:t>
            </a:r>
            <a:r>
              <a:rPr lang="it-IT" i="1" dirty="0">
                <a:solidFill>
                  <a:srgbClr val="FF0000"/>
                </a:solidFill>
                <a:latin typeface="Times New Roman" pitchFamily="18" charset="0"/>
                <a:cs typeface="Times New Roman" pitchFamily="18" charset="0"/>
              </a:rPr>
              <a:t>essendo sufficiente una situazione di contrasto o di incompatibilità anche solo </a:t>
            </a:r>
            <a:r>
              <a:rPr lang="it-IT" b="1" i="1" u="sng" dirty="0">
                <a:solidFill>
                  <a:srgbClr val="FF0000"/>
                </a:solidFill>
                <a:latin typeface="Times New Roman" pitchFamily="18" charset="0"/>
                <a:cs typeface="Times New Roman" pitchFamily="18" charset="0"/>
              </a:rPr>
              <a:t>potenziale</a:t>
            </a:r>
            <a:r>
              <a:rPr lang="it-IT" i="1" dirty="0">
                <a:solidFill>
                  <a:srgbClr val="FF0000"/>
                </a:solidFill>
                <a:latin typeface="Times New Roman" pitchFamily="18" charset="0"/>
                <a:cs typeface="Times New Roman" pitchFamily="18" charset="0"/>
              </a:rPr>
              <a:t> tra un determinato soggetto e la funzione che gli è attribuita. </a:t>
            </a:r>
            <a:r>
              <a:rPr lang="it-IT" i="1" dirty="0">
                <a:latin typeface="Times New Roman" pitchFamily="18" charset="0"/>
                <a:cs typeface="Times New Roman" pitchFamily="18" charset="0"/>
              </a:rPr>
              <a:t>Ciò</a:t>
            </a:r>
            <a:r>
              <a:rPr lang="it-IT" i="1" dirty="0">
                <a:solidFill>
                  <a:srgbClr val="FF0000"/>
                </a:solidFill>
                <a:latin typeface="Times New Roman" pitchFamily="18" charset="0"/>
                <a:cs typeface="Times New Roman" pitchFamily="18" charset="0"/>
              </a:rPr>
              <a:t> </a:t>
            </a:r>
            <a:r>
              <a:rPr lang="it-IT" i="1" dirty="0">
                <a:latin typeface="Times New Roman" pitchFamily="18" charset="0"/>
                <a:cs typeface="Times New Roman" pitchFamily="18" charset="0"/>
              </a:rPr>
              <a:t>a prescindere cioè dalla circostanza che tale situazione abbia prodotto in concreto un risultato illegittimo.</a:t>
            </a:r>
            <a:r>
              <a:rPr lang="it-IT" dirty="0"/>
              <a:t> </a:t>
            </a:r>
            <a:r>
              <a:rPr lang="it-IT" dirty="0">
                <a:latin typeface="Times New Roman" pitchFamily="18" charset="0"/>
                <a:cs typeface="Times New Roman" pitchFamily="18" charset="0"/>
              </a:rPr>
              <a:t>” </a:t>
            </a:r>
            <a:r>
              <a:rPr lang="it-IT" sz="1800" dirty="0">
                <a:latin typeface="Times New Roman" pitchFamily="18" charset="0"/>
                <a:cs typeface="Times New Roman" pitchFamily="18" charset="0"/>
              </a:rPr>
              <a:t>(</a:t>
            </a:r>
            <a:r>
              <a:rPr lang="it-IT" sz="1800" dirty="0" err="1">
                <a:latin typeface="Times New Roman" pitchFamily="18" charset="0"/>
                <a:cs typeface="Times New Roman" pitchFamily="18" charset="0"/>
              </a:rPr>
              <a:t>CdS</a:t>
            </a:r>
            <a:r>
              <a:rPr lang="it-IT" sz="1800" dirty="0">
                <a:latin typeface="Times New Roman" pitchFamily="18" charset="0"/>
                <a:cs typeface="Times New Roman" pitchFamily="18" charset="0"/>
              </a:rPr>
              <a:t>, sez. </a:t>
            </a:r>
            <a:r>
              <a:rPr lang="it-IT" sz="1800" dirty="0" err="1">
                <a:latin typeface="Times New Roman" pitchFamily="18" charset="0"/>
                <a:cs typeface="Times New Roman" pitchFamily="18" charset="0"/>
              </a:rPr>
              <a:t>V^</a:t>
            </a:r>
            <a:r>
              <a:rPr lang="it-IT" sz="1800" dirty="0">
                <a:latin typeface="Times New Roman" pitchFamily="18" charset="0"/>
                <a:cs typeface="Times New Roman" pitchFamily="18" charset="0"/>
              </a:rPr>
              <a:t>, n. 3.415/2017).</a:t>
            </a:r>
          </a:p>
        </p:txBody>
      </p:sp>
    </p:spTree>
    <p:extLst>
      <p:ext uri="{BB962C8B-B14F-4D97-AF65-F5344CB8AC3E}">
        <p14:creationId xmlns:p14="http://schemas.microsoft.com/office/powerpoint/2010/main" val="32271424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634082"/>
          </a:xfrm>
        </p:spPr>
        <p:txBody>
          <a:bodyPr>
            <a:normAutofit/>
          </a:bodyPr>
          <a:lstStyle/>
          <a:p>
            <a:pPr algn="ctr"/>
            <a:r>
              <a:rPr lang="it-IT" altLang="it-IT" sz="1800" b="1" dirty="0">
                <a:latin typeface="Times New Roman" pitchFamily="18" charset="0"/>
                <a:cs typeface="Times New Roman" pitchFamily="18" charset="0"/>
              </a:rPr>
              <a:t>CONFLITTI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INTERESSE E STAZIONI APPALTANTI</a:t>
            </a:r>
            <a:endParaRPr lang="it-IT" sz="1800" dirty="0"/>
          </a:p>
        </p:txBody>
      </p:sp>
      <p:sp>
        <p:nvSpPr>
          <p:cNvPr id="3" name="Segnaposto contenuto 2"/>
          <p:cNvSpPr>
            <a:spLocks noGrp="1"/>
          </p:cNvSpPr>
          <p:nvPr>
            <p:ph sz="quarter" idx="1"/>
          </p:nvPr>
        </p:nvSpPr>
        <p:spPr>
          <a:xfrm>
            <a:off x="457200" y="1196752"/>
            <a:ext cx="7467600" cy="5328592"/>
          </a:xfrm>
        </p:spPr>
        <p:txBody>
          <a:bodyPr>
            <a:normAutofit fontScale="77500" lnSpcReduction="20000"/>
          </a:bodyPr>
          <a:lstStyle/>
          <a:p>
            <a:pPr algn="just">
              <a:buNone/>
            </a:pPr>
            <a:r>
              <a:rPr lang="it-IT" sz="2800" dirty="0">
                <a:latin typeface="Times New Roman" pitchFamily="18" charset="0"/>
                <a:cs typeface="Times New Roman" pitchFamily="18" charset="0"/>
              </a:rPr>
              <a:t>“</a:t>
            </a:r>
            <a:r>
              <a:rPr lang="it-IT" sz="3400" i="1" dirty="0">
                <a:latin typeface="Times New Roman" pitchFamily="18" charset="0"/>
                <a:cs typeface="Times New Roman" pitchFamily="18" charset="0"/>
              </a:rPr>
              <a:t>La nozione di conflitto di interesse, introdotta dall'articolo 42 del D.lgs. 50/2016, va interpreta nel senso che tale conflitto si verifica qualora ne siano portatori non solo il "personale" dipendente della stazione appaltante o di un prestatore di servizi che abbia collaborato con quest'ultima nello svolgimento della procedura di gara, ma anche </a:t>
            </a:r>
            <a:r>
              <a:rPr lang="it-IT" sz="3400" i="1" u="sng" dirty="0">
                <a:solidFill>
                  <a:srgbClr val="FF0000"/>
                </a:solidFill>
                <a:latin typeface="Times New Roman" pitchFamily="18" charset="0"/>
                <a:cs typeface="Times New Roman" pitchFamily="18" charset="0"/>
              </a:rPr>
              <a:t>soggetti</a:t>
            </a:r>
            <a:r>
              <a:rPr lang="it-IT" sz="3400" i="1" dirty="0">
                <a:solidFill>
                  <a:srgbClr val="FF0000"/>
                </a:solidFill>
                <a:latin typeface="Times New Roman" pitchFamily="18" charset="0"/>
                <a:cs typeface="Times New Roman" pitchFamily="18" charset="0"/>
              </a:rPr>
              <a:t> che, pur non essendo inquadrabili nella categoria del "personale dipendente", </a:t>
            </a:r>
            <a:r>
              <a:rPr lang="it-IT" sz="3400" b="1" i="1" dirty="0">
                <a:solidFill>
                  <a:srgbClr val="FF0000"/>
                </a:solidFill>
                <a:latin typeface="Times New Roman" pitchFamily="18" charset="0"/>
                <a:cs typeface="Times New Roman" pitchFamily="18" charset="0"/>
              </a:rPr>
              <a:t>abbiano comunque la possibilità di influire sui processi decisionali della medesima stazione appaltante</a:t>
            </a:r>
            <a:r>
              <a:rPr lang="it-IT" sz="3400" dirty="0">
                <a:latin typeface="Times New Roman" pitchFamily="18" charset="0"/>
                <a:cs typeface="Times New Roman" pitchFamily="18" charset="0"/>
              </a:rPr>
              <a:t>” </a:t>
            </a:r>
            <a:r>
              <a:rPr lang="it-IT" sz="2000" dirty="0">
                <a:latin typeface="Times New Roman" pitchFamily="18" charset="0"/>
                <a:cs typeface="Times New Roman" pitchFamily="18" charset="0"/>
              </a:rPr>
              <a:t>(</a:t>
            </a:r>
            <a:r>
              <a:rPr lang="it-IT" sz="2000" dirty="0" err="1">
                <a:latin typeface="Times New Roman" pitchFamily="18" charset="0"/>
                <a:cs typeface="Times New Roman" pitchFamily="18" charset="0"/>
              </a:rPr>
              <a:t>CdS</a:t>
            </a:r>
            <a:r>
              <a:rPr lang="it-IT" sz="2000" dirty="0">
                <a:latin typeface="Times New Roman" pitchFamily="18" charset="0"/>
                <a:cs typeface="Times New Roman" pitchFamily="18" charset="0"/>
              </a:rPr>
              <a:t>, sez. </a:t>
            </a:r>
            <a:r>
              <a:rPr lang="it-IT" sz="2000" dirty="0" err="1">
                <a:latin typeface="Times New Roman" pitchFamily="18" charset="0"/>
                <a:cs typeface="Times New Roman" pitchFamily="18" charset="0"/>
              </a:rPr>
              <a:t>V^</a:t>
            </a:r>
            <a:r>
              <a:rPr lang="it-IT" sz="2000" dirty="0">
                <a:latin typeface="Times New Roman" pitchFamily="18" charset="0"/>
                <a:cs typeface="Times New Roman" pitchFamily="18" charset="0"/>
              </a:rPr>
              <a:t>, n. 3415/2017).</a:t>
            </a:r>
          </a:p>
          <a:p>
            <a:pPr algn="just">
              <a:buNone/>
            </a:pPr>
            <a:r>
              <a:rPr lang="it-IT" sz="3100" u="sng" dirty="0">
                <a:latin typeface="Times New Roman" pitchFamily="18" charset="0"/>
                <a:cs typeface="Times New Roman" pitchFamily="18" charset="0"/>
              </a:rPr>
              <a:t>Fattispecie</a:t>
            </a:r>
            <a:r>
              <a:rPr lang="it-IT" sz="3100" dirty="0">
                <a:latin typeface="Times New Roman" pitchFamily="18" charset="0"/>
                <a:cs typeface="Times New Roman" pitchFamily="18" charset="0"/>
              </a:rPr>
              <a:t>: consulente (avente legami personali e societari con un’impresa partecipante alla gara) del Comune ai fini della predisposizione della documentazione di gara.</a:t>
            </a:r>
            <a:r>
              <a:rPr lang="it-IT" sz="3100" dirty="0"/>
              <a:t> </a:t>
            </a:r>
          </a:p>
          <a:p>
            <a:pPr algn="just">
              <a:buNone/>
            </a:pPr>
            <a:br>
              <a:rPr lang="it-IT" sz="2700" dirty="0"/>
            </a:br>
            <a:endParaRPr lang="it-IT" sz="2700" dirty="0">
              <a:latin typeface="Times New Roman" pitchFamily="18" charset="0"/>
              <a:cs typeface="Times New Roman" pitchFamily="18" charset="0"/>
            </a:endParaRPr>
          </a:p>
        </p:txBody>
      </p:sp>
    </p:spTree>
    <p:extLst>
      <p:ext uri="{BB962C8B-B14F-4D97-AF65-F5344CB8AC3E}">
        <p14:creationId xmlns:p14="http://schemas.microsoft.com/office/powerpoint/2010/main" val="27601899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altLang="it-IT" sz="1800" b="1" dirty="0">
                <a:latin typeface="Times New Roman" pitchFamily="18" charset="0"/>
                <a:cs typeface="Times New Roman" pitchFamily="18" charset="0"/>
              </a:rPr>
              <a:t>CONFLITTI DI INTERESSE E STAZIONI APPALTANTI</a:t>
            </a:r>
            <a:endParaRPr lang="it-IT" sz="1800" dirty="0"/>
          </a:p>
        </p:txBody>
      </p:sp>
      <p:sp>
        <p:nvSpPr>
          <p:cNvPr id="3" name="Segnaposto contenuto 2"/>
          <p:cNvSpPr>
            <a:spLocks noGrp="1"/>
          </p:cNvSpPr>
          <p:nvPr>
            <p:ph idx="1"/>
          </p:nvPr>
        </p:nvSpPr>
        <p:spPr>
          <a:xfrm>
            <a:off x="457200" y="980732"/>
            <a:ext cx="8229600" cy="5145437"/>
          </a:xfrm>
        </p:spPr>
        <p:txBody>
          <a:bodyPr>
            <a:normAutofit fontScale="92500" lnSpcReduction="20000"/>
          </a:bodyPr>
          <a:lstStyle/>
          <a:p>
            <a:pPr marL="0" indent="0" algn="just">
              <a:buNone/>
            </a:pPr>
            <a:r>
              <a:rPr lang="it-IT" sz="2800" dirty="0">
                <a:latin typeface="Times New Roman" panose="02020603050405020304" pitchFamily="18" charset="0"/>
                <a:cs typeface="Times New Roman" panose="02020603050405020304" pitchFamily="18" charset="0"/>
              </a:rPr>
              <a:t>«</a:t>
            </a:r>
            <a:r>
              <a:rPr lang="it-IT" sz="2800" b="1" i="1" dirty="0">
                <a:solidFill>
                  <a:srgbClr val="FF0000"/>
                </a:solidFill>
                <a:latin typeface="Times New Roman" panose="02020603050405020304" pitchFamily="18" charset="0"/>
                <a:cs typeface="Times New Roman" panose="02020603050405020304" pitchFamily="18" charset="0"/>
              </a:rPr>
              <a:t>L’art. 42, 2° comma, del </a:t>
            </a:r>
            <a:r>
              <a:rPr lang="it-IT" sz="2800" b="1" i="1" u="sng" dirty="0">
                <a:solidFill>
                  <a:srgbClr val="FF0000"/>
                </a:solidFill>
                <a:latin typeface="Times New Roman" panose="02020603050405020304" pitchFamily="18" charset="0"/>
                <a:cs typeface="Times New Roman" panose="02020603050405020304" pitchFamily="18" charset="0"/>
              </a:rPr>
              <a:t>d.lgs. n. 50/2016</a:t>
            </a:r>
            <a:r>
              <a:rPr lang="it-IT" sz="2800" b="1" i="1" dirty="0">
                <a:solidFill>
                  <a:srgbClr val="FF0000"/>
                </a:solidFill>
                <a:latin typeface="Times New Roman" panose="02020603050405020304" pitchFamily="18" charset="0"/>
                <a:cs typeface="Times New Roman" panose="02020603050405020304" pitchFamily="18" charset="0"/>
              </a:rPr>
              <a:t> costituisce una norma di portata estremamente ampia e atipica</a:t>
            </a:r>
            <a:r>
              <a:rPr lang="it-IT" sz="2800" i="1" dirty="0">
                <a:latin typeface="Times New Roman" panose="02020603050405020304" pitchFamily="18" charset="0"/>
                <a:cs typeface="Times New Roman" panose="02020603050405020304" pitchFamily="18" charset="0"/>
              </a:rPr>
              <a:t>, destinata a colorarsi in funzione della finalità di tutela della concorrenza e della imparzialità, sicché non sembra dettare una disciplina univoca del “conflitto di interesse”, ma indica solamente una </a:t>
            </a:r>
            <a:r>
              <a:rPr lang="it-IT" sz="2800" b="1" i="1" dirty="0">
                <a:solidFill>
                  <a:srgbClr val="FF0000"/>
                </a:solidFill>
                <a:latin typeface="Times New Roman" panose="02020603050405020304" pitchFamily="18" charset="0"/>
                <a:cs typeface="Times New Roman" panose="02020603050405020304" pitchFamily="18" charset="0"/>
              </a:rPr>
              <a:t>soglia minima di contenuto e tutela</a:t>
            </a:r>
            <a:r>
              <a:rPr lang="it-IT" sz="2800" i="1" dirty="0">
                <a:latin typeface="Times New Roman" panose="02020603050405020304" pitchFamily="18" charset="0"/>
                <a:cs typeface="Times New Roman" panose="02020603050405020304" pitchFamily="18" charset="0"/>
              </a:rPr>
              <a:t>; l’espressione “</a:t>
            </a:r>
            <a:r>
              <a:rPr lang="it-IT" sz="2800" i="1" dirty="0">
                <a:solidFill>
                  <a:srgbClr val="FF0000"/>
                </a:solidFill>
                <a:latin typeface="Times New Roman" panose="02020603050405020304" pitchFamily="18" charset="0"/>
                <a:cs typeface="Times New Roman" panose="02020603050405020304" pitchFamily="18" charset="0"/>
              </a:rPr>
              <a:t>personale</a:t>
            </a:r>
            <a:r>
              <a:rPr lang="it-IT" sz="2800" i="1" dirty="0">
                <a:latin typeface="Times New Roman" panose="02020603050405020304" pitchFamily="18" charset="0"/>
                <a:cs typeface="Times New Roman" panose="02020603050405020304" pitchFamily="18" charset="0"/>
              </a:rPr>
              <a:t>” utilizzata dalla norma va riferita non solo ai dipendenti in senso stretto (ossia, i lavoratori subordinati) dei soggetti giuridici ivi richiamati, ma anche a quanti, in base ad un valido titolo giuridico (legislativo o contrattuale), siano in grado di validamente impegnare, nei confronti dei terzi, i propri danti causa o comunque rivestano, di fatto o di diritto, un ruolo tale da poterne obiettivamente influenzare l’attività esterna</a:t>
            </a:r>
            <a:r>
              <a:rPr lang="it-IT" sz="2800" dirty="0">
                <a:latin typeface="Times New Roman" panose="02020603050405020304" pitchFamily="18" charset="0"/>
                <a:cs typeface="Times New Roman" panose="02020603050405020304" pitchFamily="18" charset="0"/>
              </a:rPr>
              <a:t>» </a:t>
            </a:r>
            <a:r>
              <a:rPr lang="it-IT" sz="1900" dirty="0">
                <a:latin typeface="Times New Roman" panose="02020603050405020304" pitchFamily="18" charset="0"/>
                <a:cs typeface="Times New Roman" panose="02020603050405020304" pitchFamily="18" charset="0"/>
              </a:rPr>
              <a:t>(Tar Campania, sez. Salerno I^, 6 aprile 2018, n. 524).</a:t>
            </a:r>
          </a:p>
          <a:p>
            <a:pPr marL="0" indent="0">
              <a:buNone/>
            </a:pPr>
            <a:endParaRPr lang="it-IT" sz="2000" dirty="0"/>
          </a:p>
        </p:txBody>
      </p:sp>
    </p:spTree>
    <p:extLst>
      <p:ext uri="{BB962C8B-B14F-4D97-AF65-F5344CB8AC3E}">
        <p14:creationId xmlns:p14="http://schemas.microsoft.com/office/powerpoint/2010/main" val="1262356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altLang="it-IT" sz="1800" b="1" dirty="0">
                <a:latin typeface="Times New Roman" pitchFamily="18" charset="0"/>
                <a:cs typeface="Times New Roman" pitchFamily="18" charset="0"/>
              </a:rPr>
              <a:t>CONFLITTI DI INTERESSE E STAZIONI APPALTANTI</a:t>
            </a:r>
            <a:endParaRPr lang="it-IT" sz="1800" dirty="0"/>
          </a:p>
        </p:txBody>
      </p:sp>
      <p:sp>
        <p:nvSpPr>
          <p:cNvPr id="3" name="Segnaposto contenuto 2"/>
          <p:cNvSpPr>
            <a:spLocks noGrp="1"/>
          </p:cNvSpPr>
          <p:nvPr>
            <p:ph idx="1"/>
          </p:nvPr>
        </p:nvSpPr>
        <p:spPr>
          <a:xfrm>
            <a:off x="457200" y="836712"/>
            <a:ext cx="8229600" cy="5472608"/>
          </a:xfrm>
        </p:spPr>
        <p:txBody>
          <a:bodyPr>
            <a:normAutofit fontScale="70000" lnSpcReduction="20000"/>
          </a:bodyPr>
          <a:lstStyle/>
          <a:p>
            <a:pPr marL="0" indent="0" algn="just">
              <a:buNone/>
            </a:pPr>
            <a:r>
              <a:rPr lang="it-IT" dirty="0">
                <a:latin typeface="Times New Roman" panose="02020603050405020304" pitchFamily="18" charset="0"/>
                <a:cs typeface="Times New Roman" panose="02020603050405020304" pitchFamily="18" charset="0"/>
              </a:rPr>
              <a:t>Nella specie la situazione di conflitto di interessi in capo alla Stazione appaltante (Comune di Salerno) nei confronti dell’aggiudicataria </a:t>
            </a:r>
            <a:r>
              <a:rPr lang="it-IT" dirty="0" err="1">
                <a:latin typeface="Times New Roman" panose="02020603050405020304" pitchFamily="18" charset="0"/>
                <a:cs typeface="Times New Roman" panose="02020603050405020304" pitchFamily="18" charset="0"/>
              </a:rPr>
              <a:t>Iren</a:t>
            </a:r>
            <a:r>
              <a:rPr lang="it-IT" dirty="0">
                <a:latin typeface="Times New Roman" panose="02020603050405020304" pitchFamily="18" charset="0"/>
                <a:cs typeface="Times New Roman" panose="02020603050405020304" pitchFamily="18" charset="0"/>
              </a:rPr>
              <a:t> Energia S.p.A. derivano dalla circostanza (risultante dalle visure camerali versate in atti, e comunque non contestata in punto di fatto) che:</a:t>
            </a:r>
          </a:p>
          <a:p>
            <a:pPr marL="0" indent="0" algn="just">
              <a:buNone/>
            </a:pPr>
            <a:r>
              <a:rPr lang="it-IT" dirty="0">
                <a:latin typeface="Times New Roman" panose="02020603050405020304" pitchFamily="18" charset="0"/>
                <a:cs typeface="Times New Roman" panose="02020603050405020304" pitchFamily="18" charset="0"/>
              </a:rPr>
              <a:t>a) la </a:t>
            </a:r>
            <a:r>
              <a:rPr lang="it-IT" b="1" dirty="0" err="1">
                <a:solidFill>
                  <a:srgbClr val="FF0000"/>
                </a:solidFill>
                <a:latin typeface="Times New Roman" panose="02020603050405020304" pitchFamily="18" charset="0"/>
                <a:cs typeface="Times New Roman" panose="02020603050405020304" pitchFamily="18" charset="0"/>
              </a:rPr>
              <a:t>Iren</a:t>
            </a:r>
            <a:r>
              <a:rPr lang="it-IT" b="1" dirty="0">
                <a:solidFill>
                  <a:srgbClr val="FF0000"/>
                </a:solidFill>
                <a:latin typeface="Times New Roman" panose="02020603050405020304" pitchFamily="18" charset="0"/>
                <a:cs typeface="Times New Roman" panose="02020603050405020304" pitchFamily="18" charset="0"/>
              </a:rPr>
              <a:t> Energia S.p.A</a:t>
            </a:r>
            <a:r>
              <a:rPr lang="it-IT" dirty="0">
                <a:latin typeface="Times New Roman" panose="02020603050405020304" pitchFamily="18" charset="0"/>
                <a:cs typeface="Times New Roman" panose="02020603050405020304" pitchFamily="18" charset="0"/>
              </a:rPr>
              <a:t>., aggiudicataria, è interamente posseduta dalla </a:t>
            </a:r>
            <a:r>
              <a:rPr lang="it-IT" b="1" u="sng" dirty="0" err="1">
                <a:solidFill>
                  <a:srgbClr val="7030A0"/>
                </a:solidFill>
                <a:latin typeface="Times New Roman" panose="02020603050405020304" pitchFamily="18" charset="0"/>
                <a:cs typeface="Times New Roman" panose="02020603050405020304" pitchFamily="18" charset="0"/>
              </a:rPr>
              <a:t>Iren</a:t>
            </a:r>
            <a:r>
              <a:rPr lang="it-IT" b="1" u="sng" dirty="0">
                <a:solidFill>
                  <a:srgbClr val="7030A0"/>
                </a:solidFill>
                <a:latin typeface="Times New Roman" panose="02020603050405020304" pitchFamily="18" charset="0"/>
                <a:cs typeface="Times New Roman" panose="02020603050405020304" pitchFamily="18" charset="0"/>
              </a:rPr>
              <a:t> S.p.A</a:t>
            </a:r>
            <a:r>
              <a:rPr lang="it-IT" u="sng" dirty="0">
                <a:latin typeface="Times New Roman" panose="02020603050405020304" pitchFamily="18" charset="0"/>
                <a:cs typeface="Times New Roman" panose="02020603050405020304" pitchFamily="18" charset="0"/>
              </a:rPr>
              <a:t>.;</a:t>
            </a:r>
          </a:p>
          <a:p>
            <a:pPr marL="0" indent="0" algn="just">
              <a:buNone/>
            </a:pPr>
            <a:r>
              <a:rPr lang="it-IT" dirty="0">
                <a:latin typeface="Times New Roman" panose="02020603050405020304" pitchFamily="18" charset="0"/>
                <a:cs typeface="Times New Roman" panose="02020603050405020304" pitchFamily="18" charset="0"/>
              </a:rPr>
              <a:t>b) il </a:t>
            </a:r>
            <a:r>
              <a:rPr lang="it-IT" b="1" dirty="0">
                <a:solidFill>
                  <a:srgbClr val="0070C0"/>
                </a:solidFill>
                <a:latin typeface="Times New Roman" panose="02020603050405020304" pitchFamily="18" charset="0"/>
                <a:cs typeface="Times New Roman" panose="02020603050405020304" pitchFamily="18" charset="0"/>
              </a:rPr>
              <a:t>Comune di Salerno </a:t>
            </a:r>
            <a:r>
              <a:rPr lang="it-IT" dirty="0">
                <a:latin typeface="Times New Roman" panose="02020603050405020304" pitchFamily="18" charset="0"/>
                <a:cs typeface="Times New Roman" panose="02020603050405020304" pitchFamily="18" charset="0"/>
              </a:rPr>
              <a:t>– per il tramite della Salerno Energia Holding S.p.A., che possiede interamente – e </a:t>
            </a:r>
            <a:r>
              <a:rPr lang="it-IT" u="sng" dirty="0">
                <a:latin typeface="Times New Roman" panose="02020603050405020304" pitchFamily="18" charset="0"/>
                <a:cs typeface="Times New Roman" panose="02020603050405020304" pitchFamily="18" charset="0"/>
              </a:rPr>
              <a:t>la </a:t>
            </a:r>
            <a:r>
              <a:rPr lang="it-IT" b="1" u="sng" dirty="0" err="1">
                <a:solidFill>
                  <a:srgbClr val="7030A0"/>
                </a:solidFill>
                <a:latin typeface="Times New Roman" panose="02020603050405020304" pitchFamily="18" charset="0"/>
                <a:cs typeface="Times New Roman" panose="02020603050405020304" pitchFamily="18" charset="0"/>
              </a:rPr>
              <a:t>Iren</a:t>
            </a:r>
            <a:r>
              <a:rPr lang="it-IT" b="1" u="sng" dirty="0">
                <a:solidFill>
                  <a:srgbClr val="7030A0"/>
                </a:solidFill>
                <a:latin typeface="Times New Roman" panose="02020603050405020304" pitchFamily="18" charset="0"/>
                <a:cs typeface="Times New Roman" panose="02020603050405020304" pitchFamily="18" charset="0"/>
              </a:rPr>
              <a:t> S.p.A</a:t>
            </a:r>
            <a:r>
              <a:rPr lang="it-IT" dirty="0">
                <a:latin typeface="Times New Roman" panose="02020603050405020304" pitchFamily="18" charset="0"/>
                <a:cs typeface="Times New Roman" panose="02020603050405020304" pitchFamily="18" charset="0"/>
              </a:rPr>
              <a:t>. – per il tramite della </a:t>
            </a:r>
            <a:r>
              <a:rPr lang="it-IT" dirty="0" err="1">
                <a:latin typeface="Times New Roman" panose="02020603050405020304" pitchFamily="18" charset="0"/>
                <a:cs typeface="Times New Roman" panose="02020603050405020304" pitchFamily="18" charset="0"/>
              </a:rPr>
              <a:t>Iren</a:t>
            </a:r>
            <a:r>
              <a:rPr lang="it-IT" dirty="0">
                <a:latin typeface="Times New Roman" panose="02020603050405020304" pitchFamily="18" charset="0"/>
                <a:cs typeface="Times New Roman" panose="02020603050405020304" pitchFamily="18" charset="0"/>
              </a:rPr>
              <a:t> Mercato S.p.A., che possiede interamente – </a:t>
            </a:r>
            <a:r>
              <a:rPr lang="it-IT" b="1" u="sng" dirty="0">
                <a:latin typeface="Times New Roman" panose="02020603050405020304" pitchFamily="18" charset="0"/>
                <a:cs typeface="Times New Roman" panose="02020603050405020304" pitchFamily="18" charset="0"/>
              </a:rPr>
              <a:t>sono soci</a:t>
            </a:r>
            <a:r>
              <a:rPr lang="it-IT" dirty="0">
                <a:latin typeface="Times New Roman" panose="02020603050405020304" pitchFamily="18" charset="0"/>
                <a:cs typeface="Times New Roman" panose="02020603050405020304" pitchFamily="18" charset="0"/>
              </a:rPr>
              <a:t>, rispettivamente al 48,82% e al 50%, nella Salerno Energia Vendite S.p.A.</a:t>
            </a:r>
          </a:p>
          <a:p>
            <a:pPr marL="0" indent="0" algn="just">
              <a:buNone/>
            </a:pPr>
            <a:r>
              <a:rPr lang="it-IT" dirty="0">
                <a:latin typeface="Times New Roman" panose="02020603050405020304" pitchFamily="18" charset="0"/>
                <a:cs typeface="Times New Roman" panose="02020603050405020304" pitchFamily="18" charset="0"/>
              </a:rPr>
              <a:t>In altri termini, il Comune di Salerno (Stazione appaltante) e la </a:t>
            </a:r>
            <a:r>
              <a:rPr lang="it-IT" dirty="0" err="1">
                <a:latin typeface="Times New Roman" panose="02020603050405020304" pitchFamily="18" charset="0"/>
                <a:cs typeface="Times New Roman" panose="02020603050405020304" pitchFamily="18" charset="0"/>
              </a:rPr>
              <a:t>Iren</a:t>
            </a:r>
            <a:r>
              <a:rPr lang="it-IT" dirty="0">
                <a:latin typeface="Times New Roman" panose="02020603050405020304" pitchFamily="18" charset="0"/>
                <a:cs typeface="Times New Roman" panose="02020603050405020304" pitchFamily="18" charset="0"/>
              </a:rPr>
              <a:t> S.p.A. (unica proprietaria della aggiudicataria </a:t>
            </a:r>
            <a:r>
              <a:rPr lang="it-IT" dirty="0" err="1">
                <a:latin typeface="Times New Roman" panose="02020603050405020304" pitchFamily="18" charset="0"/>
                <a:cs typeface="Times New Roman" panose="02020603050405020304" pitchFamily="18" charset="0"/>
              </a:rPr>
              <a:t>Iren</a:t>
            </a:r>
            <a:r>
              <a:rPr lang="it-IT" dirty="0">
                <a:latin typeface="Times New Roman" panose="02020603050405020304" pitchFamily="18" charset="0"/>
                <a:cs typeface="Times New Roman" panose="02020603050405020304" pitchFamily="18" charset="0"/>
              </a:rPr>
              <a:t> Energia S.p.A.) – attraverso società interamente possedute (la Salerno Energia Holding S.p.A. e la </a:t>
            </a:r>
            <a:r>
              <a:rPr lang="it-IT" dirty="0" err="1">
                <a:latin typeface="Times New Roman" panose="02020603050405020304" pitchFamily="18" charset="0"/>
                <a:cs typeface="Times New Roman" panose="02020603050405020304" pitchFamily="18" charset="0"/>
              </a:rPr>
              <a:t>Iren</a:t>
            </a:r>
            <a:r>
              <a:rPr lang="it-IT" dirty="0">
                <a:latin typeface="Times New Roman" panose="02020603050405020304" pitchFamily="18" charset="0"/>
                <a:cs typeface="Times New Roman" panose="02020603050405020304" pitchFamily="18" charset="0"/>
              </a:rPr>
              <a:t> Mercato S.p.A.) – sono soci, rispettivamente per il 48,82% e per il 50%, nella Salerno Energia Vendite S.p.A.</a:t>
            </a:r>
          </a:p>
          <a:p>
            <a:pPr marL="0" indent="0" algn="just">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17063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olo 1"/>
          <p:cNvSpPr>
            <a:spLocks noGrp="1"/>
          </p:cNvSpPr>
          <p:nvPr>
            <p:ph type="title"/>
          </p:nvPr>
        </p:nvSpPr>
        <p:spPr>
          <a:xfrm>
            <a:off x="457200" y="274638"/>
            <a:ext cx="7467600" cy="562074"/>
          </a:xfrm>
        </p:spPr>
        <p:txBody>
          <a:bodyPr/>
          <a:lstStyle/>
          <a:p>
            <a:pPr algn="ctr"/>
            <a:r>
              <a:rPr lang="it-IT" altLang="it-IT" sz="1800" b="1" dirty="0">
                <a:latin typeface="Times New Roman" pitchFamily="18" charset="0"/>
                <a:cs typeface="Times New Roman" pitchFamily="18" charset="0"/>
              </a:rPr>
              <a:t>CONFLITTI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INTERESSE E STAZIONI APPALTANTI</a:t>
            </a:r>
            <a:endParaRPr lang="it-IT" altLang="it-IT" sz="1800" dirty="0"/>
          </a:p>
        </p:txBody>
      </p:sp>
      <p:sp>
        <p:nvSpPr>
          <p:cNvPr id="3" name="Segnaposto contenuto 2"/>
          <p:cNvSpPr>
            <a:spLocks noGrp="1"/>
          </p:cNvSpPr>
          <p:nvPr>
            <p:ph sz="quarter" idx="1"/>
          </p:nvPr>
        </p:nvSpPr>
        <p:spPr>
          <a:xfrm>
            <a:off x="457200" y="1412776"/>
            <a:ext cx="7467600" cy="5061176"/>
          </a:xfrm>
        </p:spPr>
        <p:txBody>
          <a:bodyPr/>
          <a:lstStyle/>
          <a:p>
            <a:pPr algn="just">
              <a:buFont typeface="Arial" charset="0"/>
              <a:buNone/>
              <a:defRPr/>
            </a:pPr>
            <a:r>
              <a:rPr lang="it-IT" sz="2800" u="sng" dirty="0">
                <a:latin typeface="Times New Roman" pitchFamily="18" charset="0"/>
                <a:cs typeface="Times New Roman" pitchFamily="18" charset="0"/>
              </a:rPr>
              <a:t>Comma 2</a:t>
            </a:r>
            <a:r>
              <a:rPr lang="it-IT" sz="2800" dirty="0">
                <a:latin typeface="Times New Roman" pitchFamily="18" charset="0"/>
                <a:cs typeface="Times New Roman" pitchFamily="18" charset="0"/>
              </a:rPr>
              <a:t>: </a:t>
            </a:r>
            <a:r>
              <a:rPr lang="it-IT" sz="2800" i="1" dirty="0">
                <a:latin typeface="Times New Roman" pitchFamily="18" charset="0"/>
                <a:cs typeface="Times New Roman" pitchFamily="18" charset="0"/>
              </a:rPr>
              <a:t>“In particolare, costituiscono situazione di </a:t>
            </a:r>
            <a:r>
              <a:rPr lang="it-IT" sz="2800" i="1" dirty="0">
                <a:solidFill>
                  <a:srgbClr val="FF0000"/>
                </a:solidFill>
                <a:latin typeface="Times New Roman" pitchFamily="18" charset="0"/>
                <a:cs typeface="Times New Roman" pitchFamily="18" charset="0"/>
              </a:rPr>
              <a:t>conflitto di interesse </a:t>
            </a:r>
            <a:r>
              <a:rPr lang="it-IT" sz="2800" i="1" dirty="0">
                <a:latin typeface="Times New Roman" pitchFamily="18" charset="0"/>
                <a:cs typeface="Times New Roman" pitchFamily="18" charset="0"/>
              </a:rPr>
              <a:t>quelle che determinano l’</a:t>
            </a:r>
            <a:r>
              <a:rPr lang="it-IT" sz="2800" i="1" dirty="0">
                <a:solidFill>
                  <a:srgbClr val="FF0000"/>
                </a:solidFill>
                <a:latin typeface="Times New Roman" pitchFamily="18" charset="0"/>
                <a:cs typeface="Times New Roman" pitchFamily="18" charset="0"/>
              </a:rPr>
              <a:t>obbligo di astensione </a:t>
            </a:r>
            <a:r>
              <a:rPr lang="it-IT" sz="2800" i="1" dirty="0">
                <a:latin typeface="Times New Roman" pitchFamily="18" charset="0"/>
                <a:cs typeface="Times New Roman" pitchFamily="18" charset="0"/>
              </a:rPr>
              <a:t>previste dall’articolo 7 del decreto del Presidente della Repubblica 16 aprile 2013, 62”.</a:t>
            </a:r>
          </a:p>
          <a:p>
            <a:pPr algn="just">
              <a:buFont typeface="Arial" charset="0"/>
              <a:buNone/>
              <a:defRPr/>
            </a:pPr>
            <a:endParaRPr lang="it-IT" dirty="0"/>
          </a:p>
          <a:p>
            <a:pPr algn="ctr">
              <a:buFont typeface="Arial" charset="0"/>
              <a:buNone/>
              <a:defRPr/>
            </a:pPr>
            <a:endParaRPr lang="it-IT" sz="4400" b="1" dirty="0">
              <a:solidFill>
                <a:srgbClr val="FF0000"/>
              </a:solidFill>
              <a:effectLst>
                <a:outerShdw blurRad="38100" dist="38100" dir="2700000" algn="tl">
                  <a:srgbClr val="C0C0C0"/>
                </a:outerShdw>
              </a:effectLst>
              <a:latin typeface="Times New Roman" pitchFamily="18" charset="0"/>
              <a:cs typeface="Times New Roman" pitchFamily="18" charset="0"/>
            </a:endParaRPr>
          </a:p>
          <a:p>
            <a:pPr algn="ctr">
              <a:buFont typeface="Arial" charset="0"/>
              <a:buNone/>
              <a:defRPr/>
            </a:pPr>
            <a:r>
              <a:rPr lang="it-IT" sz="4400" b="1" dirty="0">
                <a:solidFill>
                  <a:srgbClr val="FF0000"/>
                </a:solidFill>
                <a:effectLst>
                  <a:outerShdw blurRad="38100" dist="38100" dir="2700000" algn="tl">
                    <a:srgbClr val="C0C0C0"/>
                  </a:outerShdw>
                </a:effectLst>
                <a:latin typeface="Times New Roman" pitchFamily="18" charset="0"/>
                <a:cs typeface="Times New Roman" pitchFamily="18" charset="0"/>
              </a:rPr>
              <a:t>Conflitto di interessi tipizzato</a:t>
            </a:r>
          </a:p>
          <a:p>
            <a:pPr marL="0" indent="0" algn="just">
              <a:buFont typeface="Arial" panose="020B0604020202020204" pitchFamily="34" charset="0"/>
              <a:buNone/>
              <a:defRPr/>
            </a:pPr>
            <a:endParaRPr lang="it-IT" dirty="0"/>
          </a:p>
        </p:txBody>
      </p:sp>
      <p:sp>
        <p:nvSpPr>
          <p:cNvPr id="4" name="Freccia in giù 3"/>
          <p:cNvSpPr/>
          <p:nvPr/>
        </p:nvSpPr>
        <p:spPr>
          <a:xfrm>
            <a:off x="3851921" y="3933056"/>
            <a:ext cx="485775" cy="9794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36472864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olo 1"/>
          <p:cNvSpPr>
            <a:spLocks noGrp="1"/>
          </p:cNvSpPr>
          <p:nvPr>
            <p:ph type="title"/>
          </p:nvPr>
        </p:nvSpPr>
        <p:spPr>
          <a:xfrm>
            <a:off x="457200" y="274638"/>
            <a:ext cx="7467600" cy="850106"/>
          </a:xfrm>
        </p:spPr>
        <p:txBody>
          <a:bodyPr/>
          <a:lstStyle/>
          <a:p>
            <a:pPr algn="ctr"/>
            <a:r>
              <a:rPr lang="it-IT" altLang="it-IT" sz="1800" b="1" dirty="0">
                <a:latin typeface="Times New Roman" pitchFamily="18" charset="0"/>
                <a:cs typeface="Times New Roman" pitchFamily="18" charset="0"/>
              </a:rPr>
              <a:t>CONFLITTI </a:t>
            </a:r>
            <a:r>
              <a:rPr lang="it-IT" altLang="it-IT" sz="1800" b="1" dirty="0" err="1">
                <a:latin typeface="Times New Roman" pitchFamily="18" charset="0"/>
                <a:cs typeface="Times New Roman" pitchFamily="18" charset="0"/>
              </a:rPr>
              <a:t>DI</a:t>
            </a:r>
            <a:r>
              <a:rPr lang="it-IT" altLang="it-IT" sz="1800" b="1" dirty="0">
                <a:latin typeface="Times New Roman" pitchFamily="18" charset="0"/>
                <a:cs typeface="Times New Roman" pitchFamily="18" charset="0"/>
              </a:rPr>
              <a:t> INTERESSE E STAZIONI APPALTANTI</a:t>
            </a:r>
            <a:endParaRPr lang="it-IT" altLang="it-IT" sz="1800" dirty="0"/>
          </a:p>
        </p:txBody>
      </p:sp>
      <p:sp>
        <p:nvSpPr>
          <p:cNvPr id="103427" name="Segnaposto contenuto 2"/>
          <p:cNvSpPr>
            <a:spLocks noGrp="1"/>
          </p:cNvSpPr>
          <p:nvPr>
            <p:ph sz="quarter" idx="1"/>
          </p:nvPr>
        </p:nvSpPr>
        <p:spPr>
          <a:xfrm>
            <a:off x="457200" y="1268760"/>
            <a:ext cx="8229600" cy="4857403"/>
          </a:xfrm>
        </p:spPr>
        <p:txBody>
          <a:bodyPr>
            <a:normAutofit lnSpcReduction="10000"/>
          </a:bodyPr>
          <a:lstStyle/>
          <a:p>
            <a:pPr marL="0" indent="0" algn="just">
              <a:buFont typeface="Arial" charset="0"/>
              <a:buNone/>
            </a:pPr>
            <a:r>
              <a:rPr lang="it-IT" altLang="it-IT" sz="2800" dirty="0">
                <a:latin typeface="Times New Roman" pitchFamily="18" charset="0"/>
                <a:cs typeface="Times New Roman" pitchFamily="18" charset="0"/>
              </a:rPr>
              <a:t>3. Il personale che versa nelle ipotesi di cui al comma 2 è tenuto ad </a:t>
            </a:r>
            <a:r>
              <a:rPr lang="it-IT" altLang="it-IT" sz="2800" b="1" u="sng" dirty="0">
                <a:latin typeface="Times New Roman" pitchFamily="18" charset="0"/>
                <a:cs typeface="Times New Roman" pitchFamily="18" charset="0"/>
              </a:rPr>
              <a:t>astenersi</a:t>
            </a:r>
            <a:r>
              <a:rPr lang="it-IT" altLang="it-IT" sz="2800" dirty="0">
                <a:latin typeface="Times New Roman" pitchFamily="18" charset="0"/>
                <a:cs typeface="Times New Roman" pitchFamily="18" charset="0"/>
              </a:rPr>
              <a:t> dal partecipare alla procedura di aggiudicazione degli appalti e delle concessioni. Fatte salve le ipotesi di </a:t>
            </a:r>
            <a:r>
              <a:rPr lang="it-IT" altLang="it-IT" sz="2800" u="sng" dirty="0">
                <a:latin typeface="Times New Roman" pitchFamily="18" charset="0"/>
                <a:cs typeface="Times New Roman" pitchFamily="18" charset="0"/>
              </a:rPr>
              <a:t>responsabilità amministrativa </a:t>
            </a:r>
            <a:r>
              <a:rPr lang="it-IT" altLang="it-IT" sz="2800" dirty="0">
                <a:latin typeface="Times New Roman" pitchFamily="18" charset="0"/>
                <a:cs typeface="Times New Roman" pitchFamily="18" charset="0"/>
              </a:rPr>
              <a:t>e </a:t>
            </a:r>
            <a:r>
              <a:rPr lang="it-IT" altLang="it-IT" sz="2800" u="sng" dirty="0">
                <a:latin typeface="Times New Roman" pitchFamily="18" charset="0"/>
                <a:cs typeface="Times New Roman" pitchFamily="18" charset="0"/>
              </a:rPr>
              <a:t>penale</a:t>
            </a:r>
            <a:r>
              <a:rPr lang="it-IT" altLang="it-IT" sz="2800" dirty="0">
                <a:latin typeface="Times New Roman" pitchFamily="18" charset="0"/>
                <a:cs typeface="Times New Roman" pitchFamily="18" charset="0"/>
              </a:rPr>
              <a:t>, la </a:t>
            </a:r>
            <a:r>
              <a:rPr lang="it-IT" altLang="it-IT" sz="2800" b="1" dirty="0">
                <a:latin typeface="Times New Roman" pitchFamily="18" charset="0"/>
                <a:cs typeface="Times New Roman" pitchFamily="18" charset="0"/>
              </a:rPr>
              <a:t>mancata astensione </a:t>
            </a:r>
            <a:r>
              <a:rPr lang="it-IT" altLang="it-IT" sz="2800" dirty="0">
                <a:latin typeface="Times New Roman" pitchFamily="18" charset="0"/>
                <a:cs typeface="Times New Roman" pitchFamily="18" charset="0"/>
              </a:rPr>
              <a:t>nei casi di cui al primo periodo costituisce comunque fonte di </a:t>
            </a:r>
            <a:r>
              <a:rPr lang="it-IT" altLang="it-IT" sz="2800" u="sng" dirty="0">
                <a:latin typeface="Times New Roman" pitchFamily="18" charset="0"/>
                <a:cs typeface="Times New Roman" pitchFamily="18" charset="0"/>
              </a:rPr>
              <a:t>responsabilità disciplinare</a:t>
            </a:r>
            <a:r>
              <a:rPr lang="it-IT" altLang="it-IT" sz="2800" dirty="0">
                <a:latin typeface="Times New Roman" pitchFamily="18" charset="0"/>
                <a:cs typeface="Times New Roman" pitchFamily="18" charset="0"/>
              </a:rPr>
              <a:t> a carico del dipendente pubblico.</a:t>
            </a:r>
          </a:p>
          <a:p>
            <a:pPr marL="0" indent="0" algn="just">
              <a:buFont typeface="Arial" charset="0"/>
              <a:buNone/>
            </a:pPr>
            <a:r>
              <a:rPr lang="it-IT" altLang="it-IT" sz="2800" dirty="0">
                <a:latin typeface="Times New Roman" pitchFamily="18" charset="0"/>
                <a:cs typeface="Times New Roman" pitchFamily="18" charset="0"/>
              </a:rPr>
              <a:t>4. Le disposizioni dei commi da 1 a 3 valgono anche per la </a:t>
            </a:r>
            <a:r>
              <a:rPr lang="it-IT" altLang="it-IT" sz="2800" b="1" dirty="0">
                <a:latin typeface="Times New Roman" pitchFamily="18" charset="0"/>
                <a:cs typeface="Times New Roman" pitchFamily="18" charset="0"/>
              </a:rPr>
              <a:t>fase di esecuzione dei contratti pubblici</a:t>
            </a:r>
            <a:r>
              <a:rPr lang="it-IT" altLang="it-IT" sz="2800" dirty="0">
                <a:latin typeface="Times New Roman" pitchFamily="18" charset="0"/>
                <a:cs typeface="Times New Roman" pitchFamily="18" charset="0"/>
              </a:rPr>
              <a:t>.</a:t>
            </a:r>
          </a:p>
          <a:p>
            <a:pPr marL="0" indent="0" algn="just">
              <a:buNone/>
            </a:pPr>
            <a:r>
              <a:rPr lang="it-IT" sz="2800" dirty="0">
                <a:latin typeface="Times New Roman" pitchFamily="18" charset="0"/>
                <a:cs typeface="Times New Roman" pitchFamily="18" charset="0"/>
              </a:rPr>
              <a:t>5. La stazione appaltante vigila affinché gli adempimenti di cui ai commi 3 e 4 siano rispettati</a:t>
            </a:r>
            <a:r>
              <a:rPr lang="it-IT" sz="2800" dirty="0"/>
              <a:t>.</a:t>
            </a:r>
          </a:p>
          <a:p>
            <a:pPr marL="0" indent="0" algn="just">
              <a:buFont typeface="Arial" charset="0"/>
              <a:buNone/>
            </a:pPr>
            <a:endParaRPr lang="it-IT" altLang="it-IT" sz="2800" dirty="0">
              <a:latin typeface="Times New Roman" pitchFamily="18" charset="0"/>
              <a:cs typeface="Times New Roman" pitchFamily="18" charset="0"/>
            </a:endParaRPr>
          </a:p>
          <a:p>
            <a:pPr marL="0" indent="0" algn="just">
              <a:buFont typeface="Arial" charset="0"/>
              <a:buNone/>
            </a:pPr>
            <a:endParaRPr lang="it-IT" altLang="it-IT" sz="2400" dirty="0"/>
          </a:p>
        </p:txBody>
      </p:sp>
    </p:spTree>
    <p:extLst>
      <p:ext uri="{BB962C8B-B14F-4D97-AF65-F5344CB8AC3E}">
        <p14:creationId xmlns:p14="http://schemas.microsoft.com/office/powerpoint/2010/main" val="990098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itolo 1"/>
          <p:cNvSpPr>
            <a:spLocks noGrp="1"/>
          </p:cNvSpPr>
          <p:nvPr>
            <p:ph type="title"/>
          </p:nvPr>
        </p:nvSpPr>
        <p:spPr/>
        <p:txBody>
          <a:bodyPr/>
          <a:lstStyle/>
          <a:p>
            <a:r>
              <a:rPr lang="it-IT" altLang="it-IT" sz="1800" b="1">
                <a:latin typeface="Times New Roman" pitchFamily="18" charset="0"/>
                <a:cs typeface="Times New Roman" pitchFamily="18" charset="0"/>
              </a:rPr>
              <a:t>RUP - CONCORRENZA</a:t>
            </a:r>
            <a:endParaRPr lang="it-IT" altLang="it-IT" sz="1800"/>
          </a:p>
        </p:txBody>
      </p:sp>
      <p:sp>
        <p:nvSpPr>
          <p:cNvPr id="178179" name="Segnaposto contenuto 2"/>
          <p:cNvSpPr>
            <a:spLocks noGrp="1"/>
          </p:cNvSpPr>
          <p:nvPr>
            <p:ph idx="1"/>
          </p:nvPr>
        </p:nvSpPr>
        <p:spPr>
          <a:xfrm>
            <a:off x="457200" y="1052517"/>
            <a:ext cx="8229600" cy="5545137"/>
          </a:xfrm>
        </p:spPr>
        <p:txBody>
          <a:bodyPr/>
          <a:lstStyle/>
          <a:p>
            <a:pPr marL="0" indent="0" algn="just">
              <a:buFont typeface="Arial" pitchFamily="34" charset="0"/>
              <a:buNone/>
            </a:pPr>
            <a:r>
              <a:rPr lang="it-IT" altLang="it-IT" sz="2200">
                <a:latin typeface="Times New Roman" pitchFamily="18" charset="0"/>
                <a:cs typeface="Times New Roman" pitchFamily="18" charset="0"/>
              </a:rPr>
              <a:t>2) </a:t>
            </a:r>
            <a:r>
              <a:rPr lang="it-IT" altLang="it-IT" sz="2200" u="sng">
                <a:latin typeface="Times New Roman" pitchFamily="18" charset="0"/>
                <a:cs typeface="Times New Roman" pitchFamily="18" charset="0"/>
              </a:rPr>
              <a:t>Offerte di comodo</a:t>
            </a:r>
            <a:r>
              <a:rPr lang="it-IT" altLang="it-IT" sz="2200">
                <a:latin typeface="Times New Roman" pitchFamily="18" charset="0"/>
                <a:cs typeface="Times New Roman" pitchFamily="18" charset="0"/>
              </a:rPr>
              <a:t> (denominate anche: di </a:t>
            </a:r>
            <a:r>
              <a:rPr lang="it-IT" altLang="it-IT" sz="2200" i="1">
                <a:latin typeface="Times New Roman" pitchFamily="18" charset="0"/>
                <a:cs typeface="Times New Roman" pitchFamily="18" charset="0"/>
              </a:rPr>
              <a:t>cortesia o fasulle</a:t>
            </a:r>
            <a:r>
              <a:rPr lang="it-IT" altLang="it-IT" sz="2200">
                <a:latin typeface="Times New Roman" pitchFamily="18" charset="0"/>
                <a:cs typeface="Times New Roman" pitchFamily="18" charset="0"/>
              </a:rPr>
              <a:t>): costituiscono, purtroppo, una prassi diffusa, finalizzata a conferire un’apparente regolarità concorrenziale alla gara ed a nascondere il reale fine occulto: indurre la stazione appaltante ad aumentare i prezzi di base d’asta. Le manifestazioni sono: - offerte, presentate dalle imprese non aggiudicatarie, che si caratterizzano per importi palesemente troppo elevati o comunque superiori a quanto gli stessi soggetti hanno offerto in analoghe procedure di gara; - offerte contenenti condizioni particolari e notoriamente inaccettabili per la stazione appaltante, così da determinarne l’esclusione.    Al riguardo, occorre segnalare che, da tempo, la Cassazione penale configura la presentazione di offerte di comodo come “turbata libertà degli incanti”, reato previsto dall’articolo 353 del codice penale, laddove tali offerte siano dirette a dar luogo ad elusione della concorrenza (Cassazione penale, sez. VI^, n. 9.387/1999).</a:t>
            </a:r>
          </a:p>
          <a:p>
            <a:pPr marL="0" indent="0" algn="just">
              <a:buFont typeface="Arial" pitchFamily="34" charset="0"/>
              <a:buNone/>
            </a:pPr>
            <a:endParaRPr lang="it-IT" altLang="it-IT" sz="2000">
              <a:latin typeface="Times New Roman" pitchFamily="18" charset="0"/>
              <a:cs typeface="Times New Roman" pitchFamily="18" charset="0"/>
            </a:endParaRPr>
          </a:p>
        </p:txBody>
      </p:sp>
    </p:spTree>
    <p:extLst>
      <p:ext uri="{BB962C8B-B14F-4D97-AF65-F5344CB8AC3E}">
        <p14:creationId xmlns:p14="http://schemas.microsoft.com/office/powerpoint/2010/main" val="2912449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IL NUOVO CODICE</a:t>
            </a:r>
            <a:endParaRPr lang="it-IT" sz="1800" dirty="0"/>
          </a:p>
        </p:txBody>
      </p:sp>
      <p:sp>
        <p:nvSpPr>
          <p:cNvPr id="3" name="Segnaposto contenuto 2"/>
          <p:cNvSpPr>
            <a:spLocks noGrp="1"/>
          </p:cNvSpPr>
          <p:nvPr>
            <p:ph idx="1"/>
          </p:nvPr>
        </p:nvSpPr>
        <p:spPr>
          <a:xfrm>
            <a:off x="457200" y="1196752"/>
            <a:ext cx="8229600" cy="5184576"/>
          </a:xfrm>
        </p:spPr>
        <p:txBody>
          <a:bodyPr>
            <a:normAutofit fontScale="92500" lnSpcReduction="10000"/>
          </a:bodyPr>
          <a:lstStyle/>
          <a:p>
            <a:pPr algn="ctr">
              <a:buNone/>
            </a:pPr>
            <a:r>
              <a:rPr lang="it-IT" sz="6000" b="1" dirty="0">
                <a:solidFill>
                  <a:srgbClr val="FF0000"/>
                </a:solidFill>
                <a:latin typeface="Times New Roman" pitchFamily="18" charset="0"/>
                <a:cs typeface="Times New Roman" pitchFamily="18" charset="0"/>
              </a:rPr>
              <a:t>IL DECRETO CORRETTIVO</a:t>
            </a:r>
          </a:p>
          <a:p>
            <a:pPr algn="ctr">
              <a:buNone/>
            </a:pPr>
            <a:endParaRPr lang="it-IT" dirty="0">
              <a:latin typeface="Times New Roman" pitchFamily="18" charset="0"/>
              <a:cs typeface="Times New Roman" pitchFamily="18" charset="0"/>
            </a:endParaRPr>
          </a:p>
          <a:p>
            <a:pPr algn="ctr">
              <a:buNone/>
            </a:pPr>
            <a:endParaRPr lang="it-IT" dirty="0">
              <a:latin typeface="Times New Roman" pitchFamily="18" charset="0"/>
              <a:cs typeface="Times New Roman" pitchFamily="18" charset="0"/>
            </a:endParaRPr>
          </a:p>
          <a:p>
            <a:pPr algn="ctr">
              <a:buNone/>
            </a:pPr>
            <a:r>
              <a:rPr lang="it-IT" dirty="0">
                <a:latin typeface="Times New Roman" pitchFamily="18" charset="0"/>
                <a:cs typeface="Times New Roman" pitchFamily="18" charset="0"/>
              </a:rPr>
              <a:t>NON SI TRATTA DEL PRIMO “</a:t>
            </a:r>
            <a:r>
              <a:rPr lang="it-IT" b="1" i="1" dirty="0">
                <a:effectLst>
                  <a:outerShdw blurRad="38100" dist="38100" dir="2700000" algn="tl">
                    <a:srgbClr val="000000">
                      <a:alpha val="43137"/>
                    </a:srgbClr>
                  </a:outerShdw>
                </a:effectLst>
                <a:latin typeface="Times New Roman" pitchFamily="18" charset="0"/>
                <a:cs typeface="Times New Roman" pitchFamily="18" charset="0"/>
              </a:rPr>
              <a:t>INTERVENTO</a:t>
            </a:r>
            <a:r>
              <a:rPr lang="it-IT" dirty="0">
                <a:latin typeface="Times New Roman" pitchFamily="18" charset="0"/>
                <a:cs typeface="Times New Roman" pitchFamily="18" charset="0"/>
              </a:rPr>
              <a:t>” SUL CODICE</a:t>
            </a:r>
          </a:p>
          <a:p>
            <a:pPr algn="ctr">
              <a:buNone/>
            </a:pPr>
            <a:endParaRPr lang="it-IT" dirty="0">
              <a:latin typeface="Times New Roman" pitchFamily="18" charset="0"/>
              <a:cs typeface="Times New Roman" pitchFamily="18" charset="0"/>
            </a:endParaRPr>
          </a:p>
          <a:p>
            <a:pPr algn="ctr">
              <a:buNone/>
            </a:pPr>
            <a:endParaRPr lang="it-IT" dirty="0">
              <a:latin typeface="Times New Roman" pitchFamily="18" charset="0"/>
              <a:cs typeface="Times New Roman" pitchFamily="18" charset="0"/>
            </a:endParaRPr>
          </a:p>
          <a:p>
            <a:pPr algn="ctr">
              <a:buNone/>
            </a:pPr>
            <a:r>
              <a:rPr lang="it-IT" b="1" dirty="0">
                <a:latin typeface="Times New Roman" pitchFamily="18" charset="0"/>
                <a:cs typeface="Times New Roman" pitchFamily="18" charset="0"/>
              </a:rPr>
              <a:t>IL DECRETO </a:t>
            </a:r>
            <a:r>
              <a:rPr lang="it-IT" b="1" dirty="0" err="1">
                <a:latin typeface="Times New Roman" pitchFamily="18" charset="0"/>
                <a:cs typeface="Times New Roman" pitchFamily="18" charset="0"/>
              </a:rPr>
              <a:t>DI</a:t>
            </a:r>
            <a:r>
              <a:rPr lang="it-IT" b="1" dirty="0">
                <a:latin typeface="Times New Roman" pitchFamily="18" charset="0"/>
                <a:cs typeface="Times New Roman" pitchFamily="18" charset="0"/>
              </a:rPr>
              <a:t> RETTIFICA</a:t>
            </a:r>
          </a:p>
          <a:p>
            <a:pPr>
              <a:buNone/>
            </a:pPr>
            <a:endParaRPr lang="it-IT" dirty="0"/>
          </a:p>
          <a:p>
            <a:pPr>
              <a:buNone/>
            </a:pPr>
            <a:endParaRPr lang="it-IT" dirty="0"/>
          </a:p>
        </p:txBody>
      </p:sp>
      <p:sp>
        <p:nvSpPr>
          <p:cNvPr id="4" name="Freccia in giù 3"/>
          <p:cNvSpPr/>
          <p:nvPr/>
        </p:nvSpPr>
        <p:spPr>
          <a:xfrm>
            <a:off x="4355976" y="285293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a:off x="4283968" y="472514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itolo 1"/>
          <p:cNvSpPr>
            <a:spLocks noGrp="1"/>
          </p:cNvSpPr>
          <p:nvPr>
            <p:ph type="title"/>
          </p:nvPr>
        </p:nvSpPr>
        <p:spPr/>
        <p:txBody>
          <a:bodyPr/>
          <a:lstStyle/>
          <a:p>
            <a:r>
              <a:rPr lang="it-IT" altLang="it-IT" sz="2000" b="1">
                <a:latin typeface="Times New Roman" pitchFamily="18" charset="0"/>
                <a:cs typeface="Times New Roman" pitchFamily="18" charset="0"/>
              </a:rPr>
              <a:t>RUP - CONCORRENZA</a:t>
            </a:r>
            <a:endParaRPr lang="it-IT" altLang="it-IT" sz="2000"/>
          </a:p>
        </p:txBody>
      </p:sp>
      <p:sp>
        <p:nvSpPr>
          <p:cNvPr id="179203" name="Segnaposto contenuto 2"/>
          <p:cNvSpPr>
            <a:spLocks noGrp="1"/>
          </p:cNvSpPr>
          <p:nvPr>
            <p:ph idx="1"/>
          </p:nvPr>
        </p:nvSpPr>
        <p:spPr>
          <a:xfrm>
            <a:off x="457200" y="1196975"/>
            <a:ext cx="8229600" cy="4929188"/>
          </a:xfrm>
        </p:spPr>
        <p:txBody>
          <a:bodyPr/>
          <a:lstStyle/>
          <a:p>
            <a:pPr marL="0" indent="0" algn="just">
              <a:buFont typeface="Arial" pitchFamily="34" charset="0"/>
              <a:buNone/>
            </a:pPr>
            <a:r>
              <a:rPr lang="it-IT" altLang="it-IT" sz="2400">
                <a:latin typeface="Times New Roman" pitchFamily="18" charset="0"/>
                <a:cs typeface="Times New Roman" pitchFamily="18" charset="0"/>
              </a:rPr>
              <a:t>3) </a:t>
            </a:r>
            <a:r>
              <a:rPr lang="it-IT" altLang="it-IT" sz="2400" u="sng">
                <a:latin typeface="Times New Roman" pitchFamily="18" charset="0"/>
                <a:cs typeface="Times New Roman" pitchFamily="18" charset="0"/>
              </a:rPr>
              <a:t>Subappalti ed Associazioni Temporanee di Imprese (ATI)</a:t>
            </a:r>
            <a:r>
              <a:rPr lang="it-IT" altLang="it-IT" sz="2400">
                <a:latin typeface="Times New Roman" pitchFamily="18" charset="0"/>
                <a:cs typeface="Times New Roman" pitchFamily="18" charset="0"/>
              </a:rPr>
              <a:t>: si tratta di importanti e riconosciuti istituti, diretti a consentire l’ampliamento del novero dei soggetti potenzialmente partecipanti ad una gara. Attraverso tali istituti, gli operatori economici possono superare i limiti dimensionali o di specializzazione tecnica, connaturati alla loro singola organizzazione di impresa. Dunque, strumenti rilevanti e legittimi, ma che possono prestare il fianco ad un utilizzo distorsivo. In primo luogo, occorre tener conto del fenomeno dei cd. “</a:t>
            </a:r>
            <a:r>
              <a:rPr lang="it-IT" altLang="it-IT" sz="2400" i="1">
                <a:latin typeface="Times New Roman" pitchFamily="18" charset="0"/>
                <a:cs typeface="Times New Roman" pitchFamily="18" charset="0"/>
              </a:rPr>
              <a:t>raggruppamenti sovrabbondanti</a:t>
            </a:r>
            <a:r>
              <a:rPr lang="it-IT" altLang="it-IT" sz="2400">
                <a:latin typeface="Times New Roman" pitchFamily="18" charset="0"/>
                <a:cs typeface="Times New Roman" pitchFamily="18" charset="0"/>
              </a:rPr>
              <a:t>”, cioè la costituzione di ATI, da parte di imprese che, già singolarmente, posseggono i requisiti finanziari e tecnici per partecipare alla gara. </a:t>
            </a:r>
          </a:p>
        </p:txBody>
      </p:sp>
    </p:spTree>
    <p:extLst>
      <p:ext uri="{BB962C8B-B14F-4D97-AF65-F5344CB8AC3E}">
        <p14:creationId xmlns:p14="http://schemas.microsoft.com/office/powerpoint/2010/main" val="19683206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itolo 1"/>
          <p:cNvSpPr>
            <a:spLocks noGrp="1"/>
          </p:cNvSpPr>
          <p:nvPr>
            <p:ph type="title"/>
          </p:nvPr>
        </p:nvSpPr>
        <p:spPr/>
        <p:txBody>
          <a:bodyPr/>
          <a:lstStyle/>
          <a:p>
            <a:r>
              <a:rPr lang="it-IT" altLang="it-IT" sz="1800" b="1">
                <a:latin typeface="Times New Roman" pitchFamily="18" charset="0"/>
                <a:cs typeface="Times New Roman" pitchFamily="18" charset="0"/>
              </a:rPr>
              <a:t>RUP - CONCORRENZA</a:t>
            </a:r>
            <a:endParaRPr lang="it-IT" altLang="it-IT" sz="1800"/>
          </a:p>
        </p:txBody>
      </p:sp>
      <p:sp>
        <p:nvSpPr>
          <p:cNvPr id="180227" name="Segnaposto contenuto 2"/>
          <p:cNvSpPr>
            <a:spLocks noGrp="1"/>
          </p:cNvSpPr>
          <p:nvPr>
            <p:ph idx="1"/>
          </p:nvPr>
        </p:nvSpPr>
        <p:spPr>
          <a:xfrm>
            <a:off x="457200" y="981079"/>
            <a:ext cx="8229600" cy="6264275"/>
          </a:xfrm>
        </p:spPr>
        <p:txBody>
          <a:bodyPr/>
          <a:lstStyle/>
          <a:p>
            <a:pPr marL="0" indent="0" algn="just">
              <a:buFont typeface="Arial" pitchFamily="34" charset="0"/>
              <a:buNone/>
            </a:pPr>
            <a:r>
              <a:rPr lang="it-IT" altLang="it-IT" sz="2100">
                <a:latin typeface="Times New Roman" pitchFamily="18" charset="0"/>
                <a:cs typeface="Times New Roman" pitchFamily="18" charset="0"/>
              </a:rPr>
              <a:t>Infatti, si sostiene che la costituzione di siffatti raggruppamenti, che, nel concreto, presentano connotazioni tali da potersi ritenere “macroscopicamente” anticoncorrenziale, si porrebbe in violazione dell’articolo 101 del Trattato sul Funzionamento dell’Unione europea, che, al pari dell’articolo 2 della legge 10 ottobre 1990, n. 287, vieta le intese aventi per oggetto o per effetto quello di falsare e/o restringere la concorrenza. </a:t>
            </a:r>
            <a:r>
              <a:rPr lang="it-IT" altLang="it-IT" sz="2000">
                <a:latin typeface="Times New Roman" pitchFamily="18" charset="0"/>
                <a:cs typeface="Times New Roman" pitchFamily="18" charset="0"/>
              </a:rPr>
              <a:t>La giurisprudenza ha chiarito che: “</a:t>
            </a:r>
            <a:r>
              <a:rPr lang="it-IT" altLang="it-IT" sz="2000" i="1">
                <a:latin typeface="Times New Roman" pitchFamily="18" charset="0"/>
                <a:cs typeface="Times New Roman" pitchFamily="18" charset="0"/>
              </a:rPr>
              <a:t>un divieto di </a:t>
            </a:r>
            <a:r>
              <a:rPr lang="it-IT" altLang="it-IT" sz="2000" i="1" u="sng">
                <a:latin typeface="Times New Roman" pitchFamily="18" charset="0"/>
                <a:cs typeface="Times New Roman" pitchFamily="18" charset="0"/>
              </a:rPr>
              <a:t>ATI 'sovrabbondanti' </a:t>
            </a:r>
            <a:r>
              <a:rPr lang="it-IT" altLang="it-IT" sz="2000" i="1">
                <a:latin typeface="Times New Roman" pitchFamily="18" charset="0"/>
                <a:cs typeface="Times New Roman" pitchFamily="18" charset="0"/>
              </a:rPr>
              <a:t>non è posto in assoluto, né sarebbe legittimamente possibile, stante l'evidente favor del diritto comunitario alla partecipazione alle gare ad evidenza pubblica anche dei soggetti riuniti, al di là della forma giuridica di tale loro aggregazione. Il divieto, come d'altronde ogni limite quantitativo all'ingresso di operatori in un dato mercato competitivo, anche regolato, serve a garantire che non si verifichi un'indebita, sproporzionata o irragionevole compressione della concorrenza nella specifica gara. Di converso, il divieto va interpretato secondo gli ordinari canoni di valutazione di coerenza della fonte con le regole ed i principi costituzionali e comunitari, ossia precludendo siffatta partecipazione con riguardo alle evidenze del mercato proprio dell'appalto e nei soli limiti in cui ciò è necessario</a:t>
            </a:r>
            <a:r>
              <a:rPr lang="it-IT" altLang="it-IT" sz="2000">
                <a:latin typeface="Times New Roman" pitchFamily="18" charset="0"/>
                <a:cs typeface="Times New Roman" pitchFamily="18" charset="0"/>
              </a:rPr>
              <a:t>” (Consiglio di Stato sez. III^ 12/2/2013 n. 842). </a:t>
            </a:r>
          </a:p>
        </p:txBody>
      </p:sp>
    </p:spTree>
    <p:extLst>
      <p:ext uri="{BB962C8B-B14F-4D97-AF65-F5344CB8AC3E}">
        <p14:creationId xmlns:p14="http://schemas.microsoft.com/office/powerpoint/2010/main" val="45803006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itolo 1"/>
          <p:cNvSpPr>
            <a:spLocks noGrp="1"/>
          </p:cNvSpPr>
          <p:nvPr>
            <p:ph type="title"/>
          </p:nvPr>
        </p:nvSpPr>
        <p:spPr/>
        <p:txBody>
          <a:bodyPr/>
          <a:lstStyle/>
          <a:p>
            <a:r>
              <a:rPr lang="it-IT" altLang="it-IT" sz="1800" b="1">
                <a:latin typeface="Times New Roman" pitchFamily="18" charset="0"/>
                <a:cs typeface="Times New Roman" pitchFamily="18" charset="0"/>
              </a:rPr>
              <a:t>RUP - CONCORRENZA</a:t>
            </a:r>
            <a:endParaRPr lang="it-IT" altLang="it-IT" sz="1800"/>
          </a:p>
        </p:txBody>
      </p:sp>
      <p:sp>
        <p:nvSpPr>
          <p:cNvPr id="181251" name="Segnaposto contenuto 2"/>
          <p:cNvSpPr>
            <a:spLocks noGrp="1"/>
          </p:cNvSpPr>
          <p:nvPr>
            <p:ph idx="1"/>
          </p:nvPr>
        </p:nvSpPr>
        <p:spPr>
          <a:xfrm>
            <a:off x="457200" y="1052513"/>
            <a:ext cx="8229600" cy="5689600"/>
          </a:xfrm>
        </p:spPr>
        <p:txBody>
          <a:bodyPr/>
          <a:lstStyle/>
          <a:p>
            <a:pPr marL="0" indent="0" algn="just">
              <a:buFont typeface="Arial" pitchFamily="34" charset="0"/>
              <a:buNone/>
            </a:pPr>
            <a:r>
              <a:rPr lang="it-IT" altLang="it-IT" sz="2300" u="sng">
                <a:latin typeface="Times New Roman" pitchFamily="18" charset="0"/>
                <a:cs typeface="Times New Roman" pitchFamily="18" charset="0"/>
              </a:rPr>
              <a:t>4) Indizi relativi alle forme di presentazione delle offerte</a:t>
            </a:r>
            <a:r>
              <a:rPr lang="it-IT" altLang="it-IT" sz="2300">
                <a:latin typeface="Times New Roman" pitchFamily="18" charset="0"/>
                <a:cs typeface="Times New Roman" pitchFamily="18" charset="0"/>
              </a:rPr>
              <a:t>. In aderenza ad una consolidata giurisprudenza, l’AGCOM segnala la necessità di tener conto di particolari “segnali”, afferenti le concrete modalità di formazione e presentazione delle offerte. Esempi: - comuni errori di battitura, presenti nelle offerte; - stessa grafia; - riferimento a domande di altri partecipanti alla medesima gara; - analoghe stime o errori di calcolo; - consegna contemporanea, da parte di un soggetto, di più offerte per conto di differenti partecipanti alla medesima procedura di gara. La giurisprudenza completa il quadro con: - spedizioni effettuate nello stesso giorno dal medesimo ufficio postale (con numero progressivo di raccomandata); - polizze fidejussorie rilasciate dalla stessa società di assicurazione e contrassegnate da un numero progressivo; - imprese offerenti aventi la medesima sede, lo stesso indirizzo, numero di telefono o di fax.</a:t>
            </a:r>
          </a:p>
          <a:p>
            <a:pPr marL="0" indent="0" algn="just">
              <a:buFont typeface="Arial" pitchFamily="34" charset="0"/>
              <a:buNone/>
            </a:pPr>
            <a:endParaRPr lang="it-IT" altLang="it-IT" sz="2000"/>
          </a:p>
        </p:txBody>
      </p:sp>
    </p:spTree>
    <p:extLst>
      <p:ext uri="{BB962C8B-B14F-4D97-AF65-F5344CB8AC3E}">
        <p14:creationId xmlns:p14="http://schemas.microsoft.com/office/powerpoint/2010/main" val="39422820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DISCIPLINA GENERALE</a:t>
            </a:r>
            <a:endParaRPr lang="it-IT" sz="1800" dirty="0"/>
          </a:p>
        </p:txBody>
      </p:sp>
      <p:sp>
        <p:nvSpPr>
          <p:cNvPr id="3" name="Segnaposto contenuto 2"/>
          <p:cNvSpPr>
            <a:spLocks noGrp="1"/>
          </p:cNvSpPr>
          <p:nvPr>
            <p:ph idx="1"/>
          </p:nvPr>
        </p:nvSpPr>
        <p:spPr>
          <a:xfrm>
            <a:off x="457200" y="1052736"/>
            <a:ext cx="8435280" cy="5805264"/>
          </a:xfrm>
        </p:spPr>
        <p:txBody>
          <a:bodyPr>
            <a:noAutofit/>
          </a:bodyPr>
          <a:lstStyle/>
          <a:p>
            <a:pPr algn="just">
              <a:buNone/>
            </a:pPr>
            <a:r>
              <a:rPr lang="it-IT" b="1" u="sng" dirty="0">
                <a:latin typeface="Times New Roman" pitchFamily="18" charset="0"/>
                <a:cs typeface="Times New Roman" pitchFamily="18" charset="0"/>
              </a:rPr>
              <a:t>Art. 31, </a:t>
            </a:r>
            <a:r>
              <a:rPr lang="it-IT" sz="2100" b="1" u="sng" dirty="0">
                <a:latin typeface="Times New Roman" pitchFamily="18" charset="0"/>
                <a:cs typeface="Times New Roman" pitchFamily="18" charset="0"/>
              </a:rPr>
              <a:t>comma 1</a:t>
            </a:r>
            <a:r>
              <a:rPr lang="it-IT" sz="2100" dirty="0">
                <a:latin typeface="Times New Roman" pitchFamily="18" charset="0"/>
                <a:cs typeface="Times New Roman" pitchFamily="18" charset="0"/>
              </a:rPr>
              <a:t>: “</a:t>
            </a:r>
            <a:r>
              <a:rPr lang="it-IT" sz="1800" i="1" dirty="0">
                <a:latin typeface="Times New Roman" panose="02020603050405020304" pitchFamily="18" charset="0"/>
                <a:cs typeface="Times New Roman" panose="02020603050405020304" pitchFamily="18" charset="0"/>
              </a:rPr>
              <a:t>Per ogni singola procedura per l’affidamento di un appalto o di una concessione le stazioni appaltanti individuano nell’atto di adozione o di aggiornamento dei programmi di cui all’articolo 21, comma 1, ovvero nell’atto di avvio relativo ad ogni singolo intervento, per le esigenze non incluse in programmazione, un responsabile unico del procedimento (RUP) per le fasi della programmazione, della progettazione, dell'affidamento, dell'esecuzione. Le stazioni appaltanti che ricorrono ai sistemi di acquisto e di negoziazione delle centrali di committenza nominano, per ciascuno dei detti acquisti, un responsabile del procedimento che assume specificamente, in ordine al singolo acquisto, il ruolo e le funzioni di cui al presente articolo. Fatto salvo quanto previsto al comma 10, il RUP è nominato con atto formale del soggetto responsabile dell’unità organizzativa, che deve essere di livello apicale, tra i dipendenti di ruolo addetti all’unità medesima, dotati del necessario livello di inquadramento giuridico in relazione alla struttura della pubblica amministrazione e di competenze professionali adeguate in relazione ai compiti per cui è nominato; la sostituzione del RUP individuato nella programmazione di cui all'articolo 21, comma 1, non comporta modifiche alla stessa. Laddove sia accertata la carenza nell’organico della suddetta unità organizzativa, il RUP è nominato tra gli altri dipendenti in servizio. L’ufficio di responsabile unico del procedimento è obbligatorio e non può essere rifiutato</a:t>
            </a:r>
            <a:r>
              <a:rPr lang="it-IT" sz="1800"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DISCIPLINA GENERALE</a:t>
            </a:r>
            <a:endParaRPr lang="it-IT" sz="1800" dirty="0"/>
          </a:p>
        </p:txBody>
      </p:sp>
      <p:sp>
        <p:nvSpPr>
          <p:cNvPr id="3" name="Segnaposto contenuto 2"/>
          <p:cNvSpPr>
            <a:spLocks noGrp="1"/>
          </p:cNvSpPr>
          <p:nvPr>
            <p:ph idx="1"/>
          </p:nvPr>
        </p:nvSpPr>
        <p:spPr>
          <a:xfrm>
            <a:off x="457200" y="1052736"/>
            <a:ext cx="8229600" cy="5688632"/>
          </a:xfrm>
        </p:spPr>
        <p:txBody>
          <a:bodyPr>
            <a:normAutofit fontScale="85000" lnSpcReduction="10000"/>
          </a:bodyPr>
          <a:lstStyle/>
          <a:p>
            <a:pPr marL="0" indent="0" algn="ctr">
              <a:buNone/>
            </a:pPr>
            <a:r>
              <a:rPr lang="it-IT" sz="5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DISCIPLINA ANAC</a:t>
            </a:r>
          </a:p>
          <a:p>
            <a:pPr marL="0" indent="0" algn="just">
              <a:buNone/>
            </a:pPr>
            <a:endParaRPr lang="it-IT" dirty="0">
              <a:latin typeface="Times New Roman" panose="02020603050405020304" pitchFamily="18" charset="0"/>
              <a:cs typeface="Times New Roman" panose="02020603050405020304" pitchFamily="18" charset="0"/>
            </a:endParaRPr>
          </a:p>
          <a:p>
            <a:pPr marL="0" indent="0" algn="just">
              <a:buNone/>
            </a:pPr>
            <a:endParaRPr lang="it-IT" dirty="0">
              <a:latin typeface="Times New Roman" panose="02020603050405020304" pitchFamily="18" charset="0"/>
              <a:cs typeface="Times New Roman" panose="02020603050405020304" pitchFamily="18" charset="0"/>
            </a:endParaRPr>
          </a:p>
          <a:p>
            <a:pPr marL="0" indent="0" algn="just">
              <a:buNone/>
            </a:pPr>
            <a:r>
              <a:rPr lang="it-IT" sz="3500" b="1" u="sng" dirty="0">
                <a:latin typeface="Times New Roman" panose="02020603050405020304" pitchFamily="18" charset="0"/>
                <a:cs typeface="Times New Roman" panose="02020603050405020304" pitchFamily="18" charset="0"/>
              </a:rPr>
              <a:t>Linee guida n. 3</a:t>
            </a:r>
            <a:r>
              <a:rPr lang="it-IT" sz="3000" dirty="0">
                <a:latin typeface="Times New Roman" panose="02020603050405020304" pitchFamily="18" charset="0"/>
                <a:cs typeface="Times New Roman" panose="02020603050405020304" pitchFamily="18" charset="0"/>
              </a:rPr>
              <a:t>, «</a:t>
            </a:r>
            <a:r>
              <a:rPr lang="it-IT" sz="3000" i="1" dirty="0">
                <a:latin typeface="Times New Roman" panose="02020603050405020304" pitchFamily="18" charset="0"/>
                <a:cs typeface="Times New Roman" panose="02020603050405020304" pitchFamily="18" charset="0"/>
              </a:rPr>
              <a:t>Nomina, ruolo e compiti del responsabile unico del procedimento per l’affidamento di appalti e concessioni</a:t>
            </a:r>
            <a:r>
              <a:rPr lang="it-IT" sz="3000" dirty="0">
                <a:latin typeface="Times New Roman" panose="02020603050405020304" pitchFamily="18" charset="0"/>
                <a:cs typeface="Times New Roman" panose="02020603050405020304" pitchFamily="18" charset="0"/>
              </a:rPr>
              <a:t>».  Approvate dal Consiglio dell’Autorità con deliberazione n. 1096 del 26 ottobre 2016. </a:t>
            </a:r>
            <a:r>
              <a:rPr lang="it-IT" sz="3000" dirty="0">
                <a:solidFill>
                  <a:srgbClr val="FF0000"/>
                </a:solidFill>
                <a:latin typeface="Times New Roman" panose="02020603050405020304" pitchFamily="18" charset="0"/>
                <a:cs typeface="Times New Roman" panose="02020603050405020304" pitchFamily="18" charset="0"/>
              </a:rPr>
              <a:t>Aggiornate</a:t>
            </a:r>
            <a:r>
              <a:rPr lang="it-IT" sz="3000" dirty="0">
                <a:latin typeface="Times New Roman" panose="02020603050405020304" pitchFamily="18" charset="0"/>
                <a:cs typeface="Times New Roman" panose="02020603050405020304" pitchFamily="18" charset="0"/>
              </a:rPr>
              <a:t> al d.lgs. 56 del 19/4/2017 con </a:t>
            </a:r>
            <a:r>
              <a:rPr lang="it-IT" sz="3000" b="1" dirty="0">
                <a:latin typeface="Times New Roman" panose="02020603050405020304" pitchFamily="18" charset="0"/>
                <a:cs typeface="Times New Roman" panose="02020603050405020304" pitchFamily="18" charset="0"/>
              </a:rPr>
              <a:t>deliberazione del Consiglio n. 1007 dell’11 ottobre 2017</a:t>
            </a:r>
            <a:r>
              <a:rPr lang="it-IT" sz="3000" dirty="0">
                <a:latin typeface="Times New Roman" panose="02020603050405020304" pitchFamily="18" charset="0"/>
                <a:cs typeface="Times New Roman" panose="02020603050405020304" pitchFamily="18" charset="0"/>
              </a:rPr>
              <a:t>.</a:t>
            </a:r>
          </a:p>
          <a:p>
            <a:pPr marL="0" indent="0" algn="just">
              <a:buNone/>
            </a:pPr>
            <a:r>
              <a:rPr lang="it-IT" sz="1800" u="sng" dirty="0">
                <a:latin typeface="Times New Roman" pitchFamily="18" charset="0"/>
                <a:cs typeface="Times New Roman" pitchFamily="18" charset="0"/>
              </a:rPr>
              <a:t>Art. 31, comma 5</a:t>
            </a:r>
            <a:r>
              <a:rPr lang="it-IT" sz="1800" dirty="0">
                <a:latin typeface="Times New Roman" pitchFamily="18" charset="0"/>
                <a:cs typeface="Times New Roman" pitchFamily="18" charset="0"/>
              </a:rPr>
              <a:t>°:    “L’ANAC con </a:t>
            </a:r>
            <a:r>
              <a:rPr lang="it-IT" sz="1800" b="1" dirty="0">
                <a:latin typeface="Times New Roman" pitchFamily="18" charset="0"/>
                <a:cs typeface="Times New Roman" pitchFamily="18" charset="0"/>
              </a:rPr>
              <a:t> </a:t>
            </a:r>
            <a:r>
              <a:rPr lang="it-IT" sz="1800" b="1" dirty="0">
                <a:solidFill>
                  <a:srgbClr val="FF0000"/>
                </a:solidFill>
                <a:latin typeface="Times New Roman" pitchFamily="18" charset="0"/>
                <a:cs typeface="Times New Roman" pitchFamily="18" charset="0"/>
              </a:rPr>
              <a:t>proprie linee guida</a:t>
            </a:r>
            <a:r>
              <a:rPr lang="it-IT" sz="1800" dirty="0">
                <a:latin typeface="Times New Roman" pitchFamily="18" charset="0"/>
                <a:cs typeface="Times New Roman" pitchFamily="18" charset="0"/>
              </a:rPr>
              <a:t>, da adottare entro novanta giorni dall'entrata in vigore del presente codice, definisce una disciplina di maggiore dettaglio sui compiti specifici del RUP, </a:t>
            </a:r>
            <a:r>
              <a:rPr lang="it-IT" sz="1800" dirty="0">
                <a:solidFill>
                  <a:srgbClr val="FF0000"/>
                </a:solidFill>
                <a:latin typeface="Times New Roman" pitchFamily="18" charset="0"/>
                <a:cs typeface="Times New Roman" pitchFamily="18" charset="0"/>
              </a:rPr>
              <a:t>sui presupposti e sulle modalità di nomina</a:t>
            </a:r>
            <a:r>
              <a:rPr lang="it-IT" sz="1800" b="1" dirty="0">
                <a:latin typeface="Times New Roman" pitchFamily="18" charset="0"/>
                <a:cs typeface="Times New Roman" pitchFamily="18" charset="0"/>
              </a:rPr>
              <a:t>,</a:t>
            </a:r>
            <a:r>
              <a:rPr lang="it-IT" sz="1800" dirty="0">
                <a:latin typeface="Times New Roman" pitchFamily="18" charset="0"/>
                <a:cs typeface="Times New Roman" pitchFamily="18" charset="0"/>
              </a:rPr>
              <a:t> nonché sugli </a:t>
            </a:r>
            <a:r>
              <a:rPr lang="it-IT" sz="1800" dirty="0">
                <a:solidFill>
                  <a:srgbClr val="FF0000"/>
                </a:solidFill>
                <a:latin typeface="Times New Roman" pitchFamily="18" charset="0"/>
                <a:cs typeface="Times New Roman" pitchFamily="18" charset="0"/>
              </a:rPr>
              <a:t>ulteriori requisiti di professionalità </a:t>
            </a:r>
            <a:r>
              <a:rPr lang="it-IT" sz="1800" dirty="0">
                <a:latin typeface="Times New Roman" pitchFamily="18" charset="0"/>
                <a:cs typeface="Times New Roman" pitchFamily="18" charset="0"/>
              </a:rPr>
              <a:t>rispetto a quanto disposto dal presente codice, in relazione alla complessità dei lavori. Con le medesime linee guida sono determinati, altresì, </a:t>
            </a:r>
            <a:r>
              <a:rPr lang="it-IT" sz="1800" dirty="0">
                <a:solidFill>
                  <a:srgbClr val="FF0000"/>
                </a:solidFill>
                <a:latin typeface="Times New Roman" pitchFamily="18" charset="0"/>
                <a:cs typeface="Times New Roman" pitchFamily="18" charset="0"/>
              </a:rPr>
              <a:t>l'importo massimo e la tipologia dei lavori, servizi e forniture per i quali il RUP può coincidere con il progettista, con il direttore dei lavori o con il direttore dell'esecuzione</a:t>
            </a:r>
            <a:r>
              <a:rPr lang="it-IT" sz="1800" b="1" dirty="0">
                <a:solidFill>
                  <a:srgbClr val="FF0000"/>
                </a:solidFill>
                <a:latin typeface="Times New Roman" pitchFamily="18" charset="0"/>
                <a:cs typeface="Times New Roman" pitchFamily="18" charset="0"/>
              </a:rPr>
              <a:t>.</a:t>
            </a:r>
            <a:r>
              <a:rPr lang="it-IT" sz="1800" b="1" dirty="0">
                <a:latin typeface="Times New Roman" pitchFamily="18" charset="0"/>
                <a:cs typeface="Times New Roman" pitchFamily="18" charset="0"/>
              </a:rPr>
              <a:t> </a:t>
            </a:r>
            <a:r>
              <a:rPr lang="it-IT" sz="1800" dirty="0">
                <a:latin typeface="Times New Roman" pitchFamily="18" charset="0"/>
                <a:cs typeface="Times New Roman" pitchFamily="18" charset="0"/>
              </a:rPr>
              <a:t>Fino all'adozione di detto atto si applica l’articolo 216, comma 8. </a:t>
            </a:r>
          </a:p>
          <a:p>
            <a:pPr marL="0" indent="0" algn="just">
              <a:buNone/>
            </a:pPr>
            <a:endParaRPr lang="it-IT" sz="2600" dirty="0">
              <a:latin typeface="Times New Roman" panose="02020603050405020304" pitchFamily="18" charset="0"/>
              <a:cs typeface="Times New Roman" panose="02020603050405020304" pitchFamily="18" charset="0"/>
            </a:endParaRPr>
          </a:p>
        </p:txBody>
      </p:sp>
      <p:sp>
        <p:nvSpPr>
          <p:cNvPr id="4" name="Freccia in giù 3"/>
          <p:cNvSpPr/>
          <p:nvPr/>
        </p:nvSpPr>
        <p:spPr>
          <a:xfrm>
            <a:off x="4139952" y="1916838"/>
            <a:ext cx="484632" cy="7220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4089476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5AA553-B69A-48D3-AC49-35A7CF309CCA}"/>
              </a:ext>
            </a:extLst>
          </p:cNvPr>
          <p:cNvSpPr>
            <a:spLocks noGrp="1"/>
          </p:cNvSpPr>
          <p:nvPr>
            <p:ph type="title"/>
          </p:nvPr>
        </p:nvSpPr>
        <p:spPr/>
        <p:txBody>
          <a:bodyPr>
            <a:normAutofit/>
          </a:bodyPr>
          <a:lstStyle/>
          <a:p>
            <a:r>
              <a:rPr lang="it-IT" sz="1800" b="1" dirty="0">
                <a:latin typeface="Times New Roman" pitchFamily="18" charset="0"/>
                <a:cs typeface="Times New Roman" pitchFamily="18" charset="0"/>
              </a:rPr>
              <a:t>RUP – DISCIPLINA GENERALE</a:t>
            </a:r>
            <a:endParaRPr lang="it-IT" sz="1800" dirty="0"/>
          </a:p>
        </p:txBody>
      </p:sp>
      <p:sp>
        <p:nvSpPr>
          <p:cNvPr id="3" name="Segnaposto contenuto 2">
            <a:extLst>
              <a:ext uri="{FF2B5EF4-FFF2-40B4-BE49-F238E27FC236}">
                <a16:creationId xmlns:a16="http://schemas.microsoft.com/office/drawing/2014/main" id="{BC8ACEAD-A533-4C18-886C-4706FCB2A00B}"/>
              </a:ext>
            </a:extLst>
          </p:cNvPr>
          <p:cNvSpPr>
            <a:spLocks noGrp="1"/>
          </p:cNvSpPr>
          <p:nvPr>
            <p:ph idx="1"/>
          </p:nvPr>
        </p:nvSpPr>
        <p:spPr>
          <a:xfrm>
            <a:off x="457200" y="1268760"/>
            <a:ext cx="8229600" cy="5256584"/>
          </a:xfrm>
        </p:spPr>
        <p:txBody>
          <a:bodyPr>
            <a:normAutofit lnSpcReduction="10000"/>
          </a:bodyPr>
          <a:lstStyle/>
          <a:p>
            <a:pPr marL="0" indent="0" algn="ctr">
              <a:buNone/>
            </a:pPr>
            <a:r>
              <a:rPr lang="it-IT" sz="4400" b="1" u="sng" dirty="0">
                <a:latin typeface="Times New Roman" panose="02020603050405020304" pitchFamily="18" charset="0"/>
                <a:cs typeface="Times New Roman" panose="02020603050405020304" pitchFamily="18" charset="0"/>
              </a:rPr>
              <a:t>ELEMENTI FONDAMENTALI</a:t>
            </a:r>
          </a:p>
          <a:p>
            <a:pPr algn="just">
              <a:buFont typeface="Wingdings" panose="05000000000000000000" pitchFamily="2" charset="2"/>
              <a:buChar char="§"/>
            </a:pPr>
            <a:r>
              <a:rPr lang="it-IT" sz="2800" dirty="0">
                <a:solidFill>
                  <a:srgbClr val="0070C0"/>
                </a:solidFill>
                <a:latin typeface="Times New Roman" panose="02020603050405020304" pitchFamily="18" charset="0"/>
                <a:cs typeface="Times New Roman" panose="02020603050405020304" pitchFamily="18" charset="0"/>
              </a:rPr>
              <a:t>Le Stazioni appaltanti, </a:t>
            </a:r>
            <a:r>
              <a:rPr lang="it-IT" sz="2800" dirty="0">
                <a:latin typeface="Times New Roman" panose="02020603050405020304" pitchFamily="18" charset="0"/>
                <a:cs typeface="Times New Roman" panose="02020603050405020304" pitchFamily="18" charset="0"/>
              </a:rPr>
              <a:t>in relazione ad ogni singola procedura per l’affidamento di un appalto o di una concessione </a:t>
            </a:r>
            <a:r>
              <a:rPr lang="it-IT" sz="2800" dirty="0">
                <a:solidFill>
                  <a:srgbClr val="0070C0"/>
                </a:solidFill>
                <a:latin typeface="Times New Roman" panose="02020603050405020304" pitchFamily="18" charset="0"/>
                <a:cs typeface="Times New Roman" panose="02020603050405020304" pitchFamily="18" charset="0"/>
              </a:rPr>
              <a:t>devono individuare </a:t>
            </a:r>
            <a:r>
              <a:rPr lang="it-IT" sz="2800" dirty="0">
                <a:latin typeface="Times New Roman" panose="02020603050405020304" pitchFamily="18" charset="0"/>
                <a:cs typeface="Times New Roman" panose="02020603050405020304" pitchFamily="18" charset="0"/>
              </a:rPr>
              <a:t>un responsabile unico del procedimento (</a:t>
            </a:r>
            <a:r>
              <a:rPr lang="it-IT" sz="2800" b="1" dirty="0">
                <a:solidFill>
                  <a:srgbClr val="0070C0"/>
                </a:solidFill>
                <a:latin typeface="Times New Roman" panose="02020603050405020304" pitchFamily="18" charset="0"/>
                <a:cs typeface="Times New Roman" panose="02020603050405020304" pitchFamily="18" charset="0"/>
              </a:rPr>
              <a:t>RUP</a:t>
            </a:r>
            <a:r>
              <a:rPr lang="it-IT" sz="2800" dirty="0">
                <a:latin typeface="Times New Roman" panose="02020603050405020304" pitchFamily="18" charset="0"/>
                <a:cs typeface="Times New Roman" panose="02020603050405020304" pitchFamily="18" charset="0"/>
              </a:rPr>
              <a:t>) per le fasi della </a:t>
            </a:r>
            <a:r>
              <a:rPr lang="it-IT" sz="2800" u="sng" dirty="0">
                <a:latin typeface="Times New Roman" panose="02020603050405020304" pitchFamily="18" charset="0"/>
                <a:cs typeface="Times New Roman" panose="02020603050405020304" pitchFamily="18" charset="0"/>
              </a:rPr>
              <a:t>programmazione</a:t>
            </a:r>
            <a:r>
              <a:rPr lang="it-IT" sz="2800" dirty="0">
                <a:latin typeface="Times New Roman" panose="02020603050405020304" pitchFamily="18" charset="0"/>
                <a:cs typeface="Times New Roman" panose="02020603050405020304" pitchFamily="18" charset="0"/>
              </a:rPr>
              <a:t>, della </a:t>
            </a:r>
            <a:r>
              <a:rPr lang="it-IT" sz="2800" u="sng" dirty="0">
                <a:latin typeface="Times New Roman" panose="02020603050405020304" pitchFamily="18" charset="0"/>
                <a:cs typeface="Times New Roman" panose="02020603050405020304" pitchFamily="18" charset="0"/>
              </a:rPr>
              <a:t>progettazione</a:t>
            </a:r>
            <a:r>
              <a:rPr lang="it-IT" sz="2800" dirty="0">
                <a:latin typeface="Times New Roman" panose="02020603050405020304" pitchFamily="18" charset="0"/>
                <a:cs typeface="Times New Roman" panose="02020603050405020304" pitchFamily="18" charset="0"/>
              </a:rPr>
              <a:t>, dell'</a:t>
            </a:r>
            <a:r>
              <a:rPr lang="it-IT" sz="2800" u="sng" dirty="0">
                <a:latin typeface="Times New Roman" panose="02020603050405020304" pitchFamily="18" charset="0"/>
                <a:cs typeface="Times New Roman" panose="02020603050405020304" pitchFamily="18" charset="0"/>
              </a:rPr>
              <a:t>affidamento</a:t>
            </a:r>
            <a:r>
              <a:rPr lang="it-IT" sz="2800" dirty="0">
                <a:latin typeface="Times New Roman" panose="02020603050405020304" pitchFamily="18" charset="0"/>
                <a:cs typeface="Times New Roman" panose="02020603050405020304" pitchFamily="18" charset="0"/>
              </a:rPr>
              <a:t>, dell'</a:t>
            </a:r>
            <a:r>
              <a:rPr lang="it-IT" sz="2800" u="sng" dirty="0">
                <a:latin typeface="Times New Roman" panose="02020603050405020304" pitchFamily="18" charset="0"/>
                <a:cs typeface="Times New Roman" panose="02020603050405020304" pitchFamily="18" charset="0"/>
              </a:rPr>
              <a:t>esecuzione</a:t>
            </a:r>
            <a:r>
              <a:rPr lang="it-IT" sz="2800"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
            </a:pPr>
            <a:r>
              <a:rPr lang="it-IT" sz="2800" dirty="0">
                <a:latin typeface="Times New Roman" panose="02020603050405020304" pitchFamily="18" charset="0"/>
                <a:cs typeface="Times New Roman" panose="02020603050405020304" pitchFamily="18" charset="0"/>
              </a:rPr>
              <a:t>L’</a:t>
            </a:r>
            <a:r>
              <a:rPr lang="it-IT" sz="2800" b="1" dirty="0">
                <a:solidFill>
                  <a:srgbClr val="0070C0"/>
                </a:solidFill>
                <a:latin typeface="Times New Roman" panose="02020603050405020304" pitchFamily="18" charset="0"/>
                <a:cs typeface="Times New Roman" panose="02020603050405020304" pitchFamily="18" charset="0"/>
              </a:rPr>
              <a:t>individuazione</a:t>
            </a:r>
            <a:r>
              <a:rPr lang="it-IT" sz="2800" dirty="0">
                <a:latin typeface="Times New Roman" panose="02020603050405020304" pitchFamily="18" charset="0"/>
                <a:cs typeface="Times New Roman" panose="02020603050405020304" pitchFamily="18" charset="0"/>
              </a:rPr>
              <a:t> va effettuata nell’</a:t>
            </a:r>
            <a:r>
              <a:rPr lang="it-IT" sz="2800" dirty="0">
                <a:solidFill>
                  <a:srgbClr val="0070C0"/>
                </a:solidFill>
                <a:latin typeface="Times New Roman" panose="02020603050405020304" pitchFamily="18" charset="0"/>
                <a:cs typeface="Times New Roman" panose="02020603050405020304" pitchFamily="18" charset="0"/>
              </a:rPr>
              <a:t>atto di adozione o di aggiornamento dei programmi  </a:t>
            </a:r>
            <a:r>
              <a:rPr lang="it-IT" sz="2800" dirty="0">
                <a:latin typeface="Times New Roman" panose="02020603050405020304" pitchFamily="18" charset="0"/>
                <a:cs typeface="Times New Roman" panose="02020603050405020304" pitchFamily="18" charset="0"/>
              </a:rPr>
              <a:t>(art. 21, Codice), ovvero nell’</a:t>
            </a:r>
            <a:r>
              <a:rPr lang="it-IT" sz="2800" dirty="0">
                <a:solidFill>
                  <a:srgbClr val="0070C0"/>
                </a:solidFill>
                <a:latin typeface="Times New Roman" panose="02020603050405020304" pitchFamily="18" charset="0"/>
                <a:cs typeface="Times New Roman" panose="02020603050405020304" pitchFamily="18" charset="0"/>
              </a:rPr>
              <a:t>atto di avvio relativo ad ogni singolo intervento</a:t>
            </a:r>
            <a:r>
              <a:rPr lang="it-IT" sz="2800" dirty="0">
                <a:latin typeface="Times New Roman" panose="02020603050405020304" pitchFamily="18" charset="0"/>
                <a:cs typeface="Times New Roman" panose="02020603050405020304" pitchFamily="18" charset="0"/>
              </a:rPr>
              <a:t>, per le esigenze non incluse in programmazione.</a:t>
            </a:r>
          </a:p>
        </p:txBody>
      </p:sp>
    </p:spTree>
    <p:extLst>
      <p:ext uri="{BB962C8B-B14F-4D97-AF65-F5344CB8AC3E}">
        <p14:creationId xmlns:p14="http://schemas.microsoft.com/office/powerpoint/2010/main" val="31647503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DISCIPLINA GENERALE</a:t>
            </a:r>
            <a:endParaRPr lang="it-IT" sz="1800" dirty="0"/>
          </a:p>
        </p:txBody>
      </p:sp>
      <p:sp>
        <p:nvSpPr>
          <p:cNvPr id="3" name="Segnaposto contenuto 2"/>
          <p:cNvSpPr>
            <a:spLocks noGrp="1"/>
          </p:cNvSpPr>
          <p:nvPr>
            <p:ph idx="1"/>
          </p:nvPr>
        </p:nvSpPr>
        <p:spPr>
          <a:xfrm>
            <a:off x="457200" y="1052736"/>
            <a:ext cx="8229600" cy="5616624"/>
          </a:xfrm>
        </p:spPr>
        <p:txBody>
          <a:bodyPr>
            <a:noAutofit/>
          </a:bodyPr>
          <a:lstStyle/>
          <a:p>
            <a:pPr algn="ctr">
              <a:buNone/>
            </a:pPr>
            <a:r>
              <a:rPr lang="it-IT" sz="2800" b="1" dirty="0">
                <a:latin typeface="Times New Roman" pitchFamily="18" charset="0"/>
                <a:cs typeface="Times New Roman" pitchFamily="18" charset="0"/>
              </a:rPr>
              <a:t>La mancata nomina del RUP non dà luogo ad un vizio di legittimità</a:t>
            </a:r>
          </a:p>
          <a:p>
            <a:pPr algn="just">
              <a:buNone/>
            </a:pPr>
            <a:endParaRPr lang="it-IT" sz="2400" dirty="0">
              <a:latin typeface="Times New Roman" pitchFamily="18" charset="0"/>
              <a:cs typeface="Times New Roman" pitchFamily="18" charset="0"/>
            </a:endParaRPr>
          </a:p>
          <a:p>
            <a:pPr algn="just">
              <a:buNone/>
            </a:pPr>
            <a:r>
              <a:rPr lang="it-IT" sz="2200" dirty="0">
                <a:latin typeface="Times New Roman" pitchFamily="18" charset="0"/>
                <a:cs typeface="Times New Roman" pitchFamily="18" charset="0"/>
              </a:rPr>
              <a:t>“</a:t>
            </a:r>
            <a:r>
              <a:rPr lang="it-IT" sz="2200" i="1" dirty="0">
                <a:solidFill>
                  <a:srgbClr val="FF0000"/>
                </a:solidFill>
                <a:latin typeface="Times New Roman" pitchFamily="18" charset="0"/>
                <a:cs typeface="Times New Roman" pitchFamily="18" charset="0"/>
              </a:rPr>
              <a:t>La mancata nomina del R.U.P</a:t>
            </a:r>
            <a:r>
              <a:rPr lang="it-IT" sz="2200" i="1" dirty="0">
                <a:latin typeface="Times New Roman" pitchFamily="18" charset="0"/>
                <a:cs typeface="Times New Roman" pitchFamily="18" charset="0"/>
              </a:rPr>
              <a:t>. , di cui all’art. 31 del d.lgs. 18 aprile 2016, n. 50 deve, infatti, essere inquadrata nel più generale orientamento giurisprudenziale che ha escluso che &lt;&lt;l'omessa indicazione …. del responsabile del procedimento …(possa dare) luogo a vizio di legittimità, salvo che sia dimostrato un concreto pregiudizio (ciò che nella specie non è), </a:t>
            </a:r>
            <a:r>
              <a:rPr lang="it-IT" sz="2200" i="1" dirty="0">
                <a:solidFill>
                  <a:srgbClr val="FF0000"/>
                </a:solidFill>
                <a:latin typeface="Times New Roman" pitchFamily="18" charset="0"/>
                <a:cs typeface="Times New Roman" pitchFamily="18" charset="0"/>
              </a:rPr>
              <a:t>applicandosi la norma suppletiva di cui all'art. 5 della citata legge </a:t>
            </a:r>
            <a:r>
              <a:rPr lang="it-IT" sz="2200" i="1" dirty="0" err="1">
                <a:solidFill>
                  <a:srgbClr val="FF0000"/>
                </a:solidFill>
                <a:latin typeface="Times New Roman" pitchFamily="18" charset="0"/>
                <a:cs typeface="Times New Roman" pitchFamily="18" charset="0"/>
              </a:rPr>
              <a:t>nr</a:t>
            </a:r>
            <a:r>
              <a:rPr lang="it-IT" sz="2200" i="1" dirty="0">
                <a:solidFill>
                  <a:srgbClr val="FF0000"/>
                </a:solidFill>
                <a:latin typeface="Times New Roman" pitchFamily="18" charset="0"/>
                <a:cs typeface="Times New Roman" pitchFamily="18" charset="0"/>
              </a:rPr>
              <a:t>. 241 del 1990, a tenore della quale nella prospettata ipotesi è considerato responsabile del singolo procedimento il funzionario preposto all'unità organizzativa competente</a:t>
            </a:r>
            <a:r>
              <a:rPr lang="it-IT" sz="2200" dirty="0">
                <a:latin typeface="Times New Roman" pitchFamily="18" charset="0"/>
                <a:cs typeface="Times New Roman" pitchFamily="18" charset="0"/>
              </a:rPr>
              <a:t>” </a:t>
            </a:r>
            <a:r>
              <a:rPr lang="it-IT" sz="1800" dirty="0">
                <a:latin typeface="Times New Roman" pitchFamily="18" charset="0"/>
                <a:cs typeface="Times New Roman" pitchFamily="18" charset="0"/>
              </a:rPr>
              <a:t>(Tar Toscana, sez. </a:t>
            </a:r>
            <a:r>
              <a:rPr lang="it-IT" sz="1800" dirty="0" err="1">
                <a:latin typeface="Times New Roman" pitchFamily="18" charset="0"/>
                <a:cs typeface="Times New Roman" pitchFamily="18" charset="0"/>
              </a:rPr>
              <a:t>II^</a:t>
            </a:r>
            <a:r>
              <a:rPr lang="it-IT" sz="1800" dirty="0">
                <a:latin typeface="Times New Roman" pitchFamily="18" charset="0"/>
                <a:cs typeface="Times New Roman" pitchFamily="18" charset="0"/>
              </a:rPr>
              <a:t>, 27 aprile 2017, n. 672,  confermata da </a:t>
            </a:r>
            <a:r>
              <a:rPr lang="it-IT" sz="1800" dirty="0" err="1">
                <a:latin typeface="Times New Roman" pitchFamily="18" charset="0"/>
                <a:cs typeface="Times New Roman" pitchFamily="18" charset="0"/>
              </a:rPr>
              <a:t>CdS</a:t>
            </a:r>
            <a:r>
              <a:rPr lang="it-IT" sz="1800" dirty="0">
                <a:latin typeface="Times New Roman" pitchFamily="18" charset="0"/>
                <a:cs typeface="Times New Roman" pitchFamily="18" charset="0"/>
              </a:rPr>
              <a:t>, sez. </a:t>
            </a:r>
            <a:r>
              <a:rPr lang="it-IT" sz="1800" dirty="0" err="1">
                <a:latin typeface="Times New Roman" pitchFamily="18" charset="0"/>
                <a:cs typeface="Times New Roman" pitchFamily="18" charset="0"/>
              </a:rPr>
              <a:t>VI</a:t>
            </a:r>
            <a:r>
              <a:rPr lang="it-IT" sz="1800" dirty="0">
                <a:latin typeface="Times New Roman" pitchFamily="18" charset="0"/>
                <a:cs typeface="Times New Roman" pitchFamily="18" charset="0"/>
              </a:rPr>
              <a:t>, n. 778/2018</a:t>
            </a:r>
            <a:r>
              <a:rPr lang="it-IT" sz="1200" dirty="0">
                <a:latin typeface="Times New Roman" pitchFamily="18" charset="0"/>
                <a:cs typeface="Times New Roman" pitchFamily="18" charset="0"/>
              </a:rPr>
              <a:t>;  ex </a:t>
            </a:r>
            <a:r>
              <a:rPr lang="it-IT" sz="1200" dirty="0" err="1">
                <a:latin typeface="Times New Roman" pitchFamily="18" charset="0"/>
                <a:cs typeface="Times New Roman" pitchFamily="18" charset="0"/>
              </a:rPr>
              <a:t>multis</a:t>
            </a:r>
            <a:r>
              <a:rPr lang="it-IT" sz="1200" dirty="0">
                <a:latin typeface="Times New Roman" pitchFamily="18" charset="0"/>
                <a:cs typeface="Times New Roman" pitchFamily="18" charset="0"/>
              </a:rPr>
              <a:t>: Cons. Stato, sez. IV, 22 marzo 2013, n. 1632; T.A.R. Toscana, sez. III, 30 gennaio 2012, n. 197; T.A.R. Campania, Napoli, VII, 14 gennaio 2011, n. 164; T.A.R. Lazio, Roma, </a:t>
            </a:r>
            <a:r>
              <a:rPr lang="it-IT" sz="1200" dirty="0" err="1">
                <a:latin typeface="Times New Roman" pitchFamily="18" charset="0"/>
                <a:cs typeface="Times New Roman" pitchFamily="18" charset="0"/>
              </a:rPr>
              <a:t>III</a:t>
            </a:r>
            <a:r>
              <a:rPr lang="it-IT" sz="1200" dirty="0">
                <a:latin typeface="Times New Roman" pitchFamily="18" charset="0"/>
                <a:cs typeface="Times New Roman" pitchFamily="18" charset="0"/>
              </a:rPr>
              <a:t>, 9 settembre 2010, n. 32207; Cons. Stato, sez. II, 16 maggio 2007, parere n. 866).</a:t>
            </a:r>
          </a:p>
        </p:txBody>
      </p:sp>
      <p:sp>
        <p:nvSpPr>
          <p:cNvPr id="4" name="Freccia in giù 3"/>
          <p:cNvSpPr/>
          <p:nvPr/>
        </p:nvSpPr>
        <p:spPr>
          <a:xfrm>
            <a:off x="4283968" y="1916832"/>
            <a:ext cx="484632" cy="5463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A0B3A1-1BB8-4F1F-AF35-58F4FC7C3034}"/>
              </a:ext>
            </a:extLst>
          </p:cNvPr>
          <p:cNvSpPr>
            <a:spLocks noGrp="1"/>
          </p:cNvSpPr>
          <p:nvPr>
            <p:ph type="title"/>
          </p:nvPr>
        </p:nvSpPr>
        <p:spPr/>
        <p:txBody>
          <a:bodyPr>
            <a:normAutofit/>
          </a:bodyPr>
          <a:lstStyle/>
          <a:p>
            <a:r>
              <a:rPr lang="it-IT" sz="1800" b="1" dirty="0">
                <a:latin typeface="Times New Roman" pitchFamily="18" charset="0"/>
                <a:cs typeface="Times New Roman" pitchFamily="18" charset="0"/>
              </a:rPr>
              <a:t>RUP – DISCIPLINA GENERALE</a:t>
            </a:r>
            <a:endParaRPr lang="it-IT" sz="1800" dirty="0"/>
          </a:p>
        </p:txBody>
      </p:sp>
      <p:sp>
        <p:nvSpPr>
          <p:cNvPr id="3" name="Segnaposto contenuto 2">
            <a:extLst>
              <a:ext uri="{FF2B5EF4-FFF2-40B4-BE49-F238E27FC236}">
                <a16:creationId xmlns:a16="http://schemas.microsoft.com/office/drawing/2014/main" id="{9F734827-6166-44E3-B0DA-C1AC030E747A}"/>
              </a:ext>
            </a:extLst>
          </p:cNvPr>
          <p:cNvSpPr>
            <a:spLocks noGrp="1"/>
          </p:cNvSpPr>
          <p:nvPr>
            <p:ph idx="1"/>
          </p:nvPr>
        </p:nvSpPr>
        <p:spPr>
          <a:xfrm>
            <a:off x="457200" y="1124744"/>
            <a:ext cx="8229600" cy="5472608"/>
          </a:xfrm>
        </p:spPr>
        <p:txBody>
          <a:bodyPr>
            <a:normAutofit/>
          </a:bodyPr>
          <a:lstStyle/>
          <a:p>
            <a:pPr algn="just">
              <a:buFont typeface="Wingdings" panose="05000000000000000000" pitchFamily="2" charset="2"/>
              <a:buChar char="§"/>
            </a:pPr>
            <a:r>
              <a:rPr lang="it-IT" dirty="0">
                <a:latin typeface="Times New Roman" panose="02020603050405020304" pitchFamily="18" charset="0"/>
                <a:cs typeface="Times New Roman" panose="02020603050405020304" pitchFamily="18" charset="0"/>
              </a:rPr>
              <a:t>Le stazioni appaltanti, che ricorrono ai sistemi di acquisto e di negoziazione delle </a:t>
            </a:r>
            <a:r>
              <a:rPr lang="it-IT" b="1" u="sng" dirty="0">
                <a:solidFill>
                  <a:srgbClr val="0070C0"/>
                </a:solidFill>
                <a:latin typeface="Times New Roman" panose="02020603050405020304" pitchFamily="18" charset="0"/>
                <a:cs typeface="Times New Roman" panose="02020603050405020304" pitchFamily="18" charset="0"/>
              </a:rPr>
              <a:t>centrali di committenza</a:t>
            </a:r>
            <a:r>
              <a:rPr lang="it-IT" dirty="0">
                <a:solidFill>
                  <a:srgbClr val="0070C0"/>
                </a:solidFill>
                <a:latin typeface="Times New Roman" panose="02020603050405020304" pitchFamily="18" charset="0"/>
                <a:cs typeface="Times New Roman" panose="02020603050405020304" pitchFamily="18" charset="0"/>
              </a:rPr>
              <a:t>, nominano</a:t>
            </a:r>
            <a:r>
              <a:rPr lang="it-IT" dirty="0">
                <a:latin typeface="Times New Roman" panose="02020603050405020304" pitchFamily="18" charset="0"/>
                <a:cs typeface="Times New Roman" panose="02020603050405020304" pitchFamily="18" charset="0"/>
              </a:rPr>
              <a:t> un responsabile del procedimento che assume specificamente, </a:t>
            </a:r>
            <a:r>
              <a:rPr lang="it-IT" dirty="0">
                <a:solidFill>
                  <a:srgbClr val="0070C0"/>
                </a:solidFill>
                <a:latin typeface="Times New Roman" panose="02020603050405020304" pitchFamily="18" charset="0"/>
                <a:cs typeface="Times New Roman" panose="02020603050405020304" pitchFamily="18" charset="0"/>
              </a:rPr>
              <a:t>in ordine al singolo acquisto</a:t>
            </a:r>
            <a:r>
              <a:rPr lang="it-IT" dirty="0">
                <a:latin typeface="Times New Roman" panose="02020603050405020304" pitchFamily="18" charset="0"/>
                <a:cs typeface="Times New Roman" panose="02020603050405020304" pitchFamily="18" charset="0"/>
              </a:rPr>
              <a:t>, il ruolo e le funzioni di RUP.</a:t>
            </a:r>
          </a:p>
          <a:p>
            <a:pPr marL="0" indent="0" algn="just">
              <a:buNone/>
            </a:pPr>
            <a:endParaRPr lang="it-IT" dirty="0">
              <a:latin typeface="Times New Roman" panose="02020603050405020304" pitchFamily="18" charset="0"/>
              <a:cs typeface="Times New Roman" panose="02020603050405020304" pitchFamily="18" charset="0"/>
            </a:endParaRPr>
          </a:p>
          <a:p>
            <a:pPr marL="0" indent="0" algn="just">
              <a:buNone/>
            </a:pPr>
            <a:endParaRPr lang="it-IT" dirty="0">
              <a:latin typeface="Times New Roman" panose="02020603050405020304" pitchFamily="18" charset="0"/>
              <a:cs typeface="Times New Roman" panose="02020603050405020304" pitchFamily="18" charset="0"/>
            </a:endParaRPr>
          </a:p>
          <a:p>
            <a:pPr marL="0" indent="0" algn="ctr">
              <a:buNone/>
            </a:pPr>
            <a:r>
              <a:rPr lang="it-IT" sz="2800" dirty="0">
                <a:latin typeface="Times New Roman" panose="02020603050405020304" pitchFamily="18" charset="0"/>
                <a:cs typeface="Times New Roman" panose="02020603050405020304" pitchFamily="18" charset="0"/>
              </a:rPr>
              <a:t>In tal caso (ANAC), si hanno </a:t>
            </a:r>
            <a:r>
              <a:rPr lang="it-IT" sz="2800" b="1" u="sng" dirty="0">
                <a:latin typeface="Times New Roman" panose="02020603050405020304" pitchFamily="18" charset="0"/>
                <a:cs typeface="Times New Roman" panose="02020603050405020304" pitchFamily="18" charset="0"/>
              </a:rPr>
              <a:t>due RUP</a:t>
            </a:r>
            <a:r>
              <a:rPr lang="it-IT" sz="2800" dirty="0">
                <a:latin typeface="Times New Roman" panose="02020603050405020304" pitchFamily="18" charset="0"/>
                <a:cs typeface="Times New Roman" panose="02020603050405020304" pitchFamily="18" charset="0"/>
              </a:rPr>
              <a:t>. </a:t>
            </a:r>
          </a:p>
        </p:txBody>
      </p:sp>
      <p:sp>
        <p:nvSpPr>
          <p:cNvPr id="4" name="Freccia in giù 3"/>
          <p:cNvSpPr/>
          <p:nvPr/>
        </p:nvSpPr>
        <p:spPr>
          <a:xfrm>
            <a:off x="4570783" y="400506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1738132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b="1" dirty="0">
                <a:latin typeface="Times New Roman" pitchFamily="18" charset="0"/>
                <a:cs typeface="Times New Roman" pitchFamily="18" charset="0"/>
              </a:rPr>
              <a:t>RUP – DISCIPLINA GENERALE</a:t>
            </a:r>
            <a:endParaRPr lang="it-IT" sz="1800" dirty="0"/>
          </a:p>
        </p:txBody>
      </p:sp>
      <p:sp>
        <p:nvSpPr>
          <p:cNvPr id="3" name="Segnaposto contenuto 2"/>
          <p:cNvSpPr>
            <a:spLocks noGrp="1"/>
          </p:cNvSpPr>
          <p:nvPr>
            <p:ph idx="1"/>
          </p:nvPr>
        </p:nvSpPr>
        <p:spPr>
          <a:xfrm>
            <a:off x="457200" y="1268760"/>
            <a:ext cx="8229600" cy="5328592"/>
          </a:xfrm>
        </p:spPr>
        <p:txBody>
          <a:bodyPr>
            <a:normAutofit lnSpcReduction="10000"/>
          </a:bodyPr>
          <a:lstStyle/>
          <a:p>
            <a:pPr marL="0" indent="0" algn="just">
              <a:buNone/>
            </a:pPr>
            <a:r>
              <a:rPr lang="it-IT" sz="2200" dirty="0">
                <a:latin typeface="Times New Roman" panose="02020603050405020304" pitchFamily="18" charset="0"/>
                <a:cs typeface="Times New Roman" panose="02020603050405020304" pitchFamily="18" charset="0"/>
              </a:rPr>
              <a:t>Precisamente:</a:t>
            </a:r>
          </a:p>
          <a:p>
            <a:pPr marL="514350" indent="-514350" algn="just">
              <a:buFont typeface="+mj-lt"/>
              <a:buAutoNum type="alphaLcParenR"/>
            </a:pPr>
            <a:r>
              <a:rPr lang="it-IT" sz="2200" b="1" u="sng" dirty="0">
                <a:solidFill>
                  <a:srgbClr val="C00000"/>
                </a:solidFill>
                <a:latin typeface="Times New Roman" panose="02020603050405020304" pitchFamily="18" charset="0"/>
                <a:cs typeface="Times New Roman" panose="02020603050405020304" pitchFamily="18" charset="0"/>
              </a:rPr>
              <a:t>RUP</a:t>
            </a:r>
            <a:r>
              <a:rPr lang="it-IT" sz="2200" b="1" dirty="0">
                <a:solidFill>
                  <a:srgbClr val="C00000"/>
                </a:solidFill>
                <a:latin typeface="Times New Roman" panose="02020603050405020304" pitchFamily="18" charset="0"/>
                <a:cs typeface="Times New Roman" panose="02020603050405020304" pitchFamily="18" charset="0"/>
              </a:rPr>
              <a:t>, nominato dalla Stazione appaltante</a:t>
            </a:r>
            <a:r>
              <a:rPr lang="it-IT" sz="2200" dirty="0">
                <a:latin typeface="Times New Roman" panose="02020603050405020304" pitchFamily="18" charset="0"/>
                <a:cs typeface="Times New Roman" panose="02020603050405020304" pitchFamily="18" charset="0"/>
              </a:rPr>
              <a:t>, con i compiti di:  - programmazione dei fabbisogni; - progettazione, relativamente all’individuazione delle caratteristiche essenziali del fabbisogno o degli elementi tecnici per la redazione del capitolato; - esecuzione contrattuale; - verifica della conformità delle prestazioni. </a:t>
            </a:r>
          </a:p>
          <a:p>
            <a:pPr marL="457200" indent="-457200" algn="just">
              <a:buAutoNum type="alphaLcParenR" startAt="2"/>
            </a:pPr>
            <a:r>
              <a:rPr lang="it-IT" sz="2200" b="1" u="sng" dirty="0">
                <a:solidFill>
                  <a:srgbClr val="7030A0"/>
                </a:solidFill>
                <a:latin typeface="Times New Roman" panose="02020603050405020304" pitchFamily="18" charset="0"/>
                <a:cs typeface="Times New Roman" panose="02020603050405020304" pitchFamily="18" charset="0"/>
              </a:rPr>
              <a:t>RUP</a:t>
            </a:r>
            <a:r>
              <a:rPr lang="it-IT" sz="2200" dirty="0">
                <a:solidFill>
                  <a:srgbClr val="7030A0"/>
                </a:solidFill>
                <a:latin typeface="Times New Roman" panose="02020603050405020304" pitchFamily="18" charset="0"/>
                <a:cs typeface="Times New Roman" panose="02020603050405020304" pitchFamily="18" charset="0"/>
              </a:rPr>
              <a:t>, </a:t>
            </a:r>
            <a:r>
              <a:rPr lang="it-IT" sz="2200" b="1" dirty="0">
                <a:solidFill>
                  <a:srgbClr val="7030A0"/>
                </a:solidFill>
                <a:latin typeface="Times New Roman" panose="02020603050405020304" pitchFamily="18" charset="0"/>
                <a:cs typeface="Times New Roman" panose="02020603050405020304" pitchFamily="18" charset="0"/>
              </a:rPr>
              <a:t>nominato dalla Centrale di Committenza</a:t>
            </a:r>
            <a:r>
              <a:rPr lang="it-IT" sz="2200" dirty="0">
                <a:latin typeface="Times New Roman" panose="02020603050405020304" pitchFamily="18" charset="0"/>
                <a:cs typeface="Times New Roman" panose="02020603050405020304" pitchFamily="18" charset="0"/>
              </a:rPr>
              <a:t>, con i compiti di: </a:t>
            </a:r>
          </a:p>
          <a:p>
            <a:pPr marL="0" indent="0" algn="just">
              <a:buNone/>
            </a:pPr>
            <a:r>
              <a:rPr lang="it-IT" sz="2200" dirty="0">
                <a:latin typeface="Times New Roman" panose="02020603050405020304" pitchFamily="18" charset="0"/>
                <a:cs typeface="Times New Roman" panose="02020603050405020304" pitchFamily="18" charset="0"/>
              </a:rPr>
              <a:t>- programmazione, relativamente alla raccolta e all’aggregazione dei fabbisogni e alla calendarizzazione delle gare da svolgere; - progettazione degli interventi con riferimento alla procedura da svolgere; - </a:t>
            </a:r>
            <a:r>
              <a:rPr lang="it-IT" sz="2200" dirty="0">
                <a:solidFill>
                  <a:srgbClr val="7030A0"/>
                </a:solidFill>
                <a:latin typeface="Times New Roman" panose="02020603050405020304" pitchFamily="18" charset="0"/>
                <a:cs typeface="Times New Roman" panose="02020603050405020304" pitchFamily="18" charset="0"/>
              </a:rPr>
              <a:t>affidamento</a:t>
            </a:r>
            <a:r>
              <a:rPr lang="it-IT" sz="2200" dirty="0">
                <a:latin typeface="Times New Roman" panose="02020603050405020304" pitchFamily="18" charset="0"/>
                <a:cs typeface="Times New Roman" panose="02020603050405020304" pitchFamily="18" charset="0"/>
              </a:rPr>
              <a:t>;  - esecuzione per quanto di competenza. </a:t>
            </a:r>
          </a:p>
          <a:p>
            <a:pPr marL="0" indent="0" algn="just">
              <a:buNone/>
            </a:pPr>
            <a:r>
              <a:rPr lang="it-IT" sz="2400" dirty="0">
                <a:latin typeface="Times New Roman" panose="02020603050405020304" pitchFamily="18" charset="0"/>
                <a:cs typeface="Times New Roman" panose="02020603050405020304" pitchFamily="18" charset="0"/>
              </a:rPr>
              <a:t>ANAC: «</a:t>
            </a:r>
            <a:r>
              <a:rPr lang="it-IT" sz="2400" i="1" dirty="0">
                <a:latin typeface="Times New Roman" panose="02020603050405020304" pitchFamily="18" charset="0"/>
                <a:cs typeface="Times New Roman" panose="02020603050405020304" pitchFamily="18" charset="0"/>
              </a:rPr>
              <a:t>In caso di acquisti centralizzati e aggregati, le funzioni di responsabile del procedimento sono svolte dal </a:t>
            </a:r>
            <a:r>
              <a:rPr lang="it-IT" sz="2400" i="1" u="sng" dirty="0">
                <a:latin typeface="Times New Roman" panose="02020603050405020304" pitchFamily="18" charset="0"/>
                <a:cs typeface="Times New Roman" panose="02020603050405020304" pitchFamily="18" charset="0"/>
              </a:rPr>
              <a:t>RUP della stazione appaltante</a:t>
            </a:r>
            <a:r>
              <a:rPr lang="it-IT" sz="2400" i="1" dirty="0">
                <a:latin typeface="Times New Roman" panose="02020603050405020304" pitchFamily="18" charset="0"/>
                <a:cs typeface="Times New Roman" panose="02020603050405020304" pitchFamily="18" charset="0"/>
              </a:rPr>
              <a:t> e dal </a:t>
            </a:r>
            <a:r>
              <a:rPr lang="it-IT" sz="2400" i="1" u="sng" dirty="0">
                <a:latin typeface="Times New Roman" panose="02020603050405020304" pitchFamily="18" charset="0"/>
                <a:cs typeface="Times New Roman" panose="02020603050405020304" pitchFamily="18" charset="0"/>
              </a:rPr>
              <a:t>RUP del modulo aggregativo</a:t>
            </a:r>
            <a:r>
              <a:rPr lang="it-IT" sz="2400" i="1" dirty="0">
                <a:latin typeface="Times New Roman" panose="02020603050405020304" pitchFamily="18" charset="0"/>
                <a:cs typeface="Times New Roman" panose="02020603050405020304" pitchFamily="18" charset="0"/>
              </a:rPr>
              <a:t> </a:t>
            </a:r>
            <a:r>
              <a:rPr lang="it-IT" sz="2400" b="1" i="1" dirty="0">
                <a:latin typeface="Times New Roman" panose="02020603050405020304" pitchFamily="18" charset="0"/>
                <a:cs typeface="Times New Roman" panose="02020603050405020304" pitchFamily="18" charset="0"/>
              </a:rPr>
              <a:t>secondo le rispettive competenze, evitando la sovrapposizione di attività</a:t>
            </a:r>
            <a:r>
              <a:rPr lang="it-IT" sz="2400" dirty="0">
                <a:latin typeface="Times New Roman" panose="02020603050405020304" pitchFamily="18" charset="0"/>
                <a:cs typeface="Times New Roman" panose="02020603050405020304" pitchFamily="18" charset="0"/>
              </a:rPr>
              <a:t>».</a:t>
            </a:r>
          </a:p>
          <a:p>
            <a:pPr marL="514350" indent="-514350" algn="just">
              <a:buFont typeface="+mj-lt"/>
              <a:buAutoNum type="alphaLcParenR"/>
            </a:pPr>
            <a:endParaRPr lang="it-IT" dirty="0">
              <a:latin typeface="Times New Roman" panose="02020603050405020304" pitchFamily="18" charset="0"/>
              <a:cs typeface="Times New Roman" panose="02020603050405020304" pitchFamily="18" charset="0"/>
            </a:endParaRPr>
          </a:p>
          <a:p>
            <a:pPr marL="514350" indent="-514350" algn="just">
              <a:buFont typeface="+mj-lt"/>
              <a:buAutoNum type="alphaLcParenR"/>
            </a:pPr>
            <a:endParaRPr lang="it-IT" dirty="0">
              <a:latin typeface="Times New Roman" panose="02020603050405020304" pitchFamily="18"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7128523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normAutofit/>
          </a:bodyPr>
          <a:lstStyle/>
          <a:p>
            <a:r>
              <a:rPr lang="it-IT" sz="1800" b="1" dirty="0">
                <a:latin typeface="Times New Roman" pitchFamily="18" charset="0"/>
                <a:cs typeface="Times New Roman" pitchFamily="18" charset="0"/>
              </a:rPr>
              <a:t>RUP – AGGIORNAMENTO LINEA GUIDA ANAC</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(DETERMINAZIONE N. 1007/2017)</a:t>
            </a:r>
            <a:endParaRPr lang="it-IT" sz="1800" dirty="0"/>
          </a:p>
        </p:txBody>
      </p:sp>
      <p:sp>
        <p:nvSpPr>
          <p:cNvPr id="3" name="Segnaposto contenuto 2"/>
          <p:cNvSpPr>
            <a:spLocks noGrp="1"/>
          </p:cNvSpPr>
          <p:nvPr>
            <p:ph idx="1"/>
          </p:nvPr>
        </p:nvSpPr>
        <p:spPr>
          <a:xfrm>
            <a:off x="457200" y="980728"/>
            <a:ext cx="8229600" cy="5688632"/>
          </a:xfrm>
        </p:spPr>
        <p:txBody>
          <a:bodyPr>
            <a:normAutofit fontScale="92500"/>
          </a:bodyPr>
          <a:lstStyle/>
          <a:p>
            <a:pPr algn="just">
              <a:buNone/>
            </a:pPr>
            <a:r>
              <a:rPr lang="it-IT" dirty="0">
                <a:latin typeface="Times New Roman" pitchFamily="18" charset="0"/>
                <a:cs typeface="Times New Roman" pitchFamily="18" charset="0"/>
              </a:rPr>
              <a:t>In relazione agli </a:t>
            </a:r>
            <a:r>
              <a:rPr lang="it-IT" b="1" u="sng" dirty="0">
                <a:solidFill>
                  <a:schemeClr val="accent6">
                    <a:lumMod val="75000"/>
                  </a:schemeClr>
                </a:solidFill>
                <a:latin typeface="Times New Roman" pitchFamily="18" charset="0"/>
                <a:cs typeface="Times New Roman" pitchFamily="18" charset="0"/>
              </a:rPr>
              <a:t>ACQUISTI AGGREGATI</a:t>
            </a:r>
            <a:r>
              <a:rPr lang="it-IT" b="1" dirty="0">
                <a:solidFill>
                  <a:schemeClr val="accent6">
                    <a:lumMod val="75000"/>
                  </a:schemeClr>
                </a:solidFill>
                <a:latin typeface="Times New Roman" pitchFamily="18" charset="0"/>
                <a:cs typeface="Times New Roman" pitchFamily="18" charset="0"/>
              </a:rPr>
              <a:t> </a:t>
            </a:r>
            <a:r>
              <a:rPr lang="it-IT" dirty="0">
                <a:latin typeface="Times New Roman" pitchFamily="18" charset="0"/>
                <a:cs typeface="Times New Roman" pitchFamily="18" charset="0"/>
              </a:rPr>
              <a:t>(Centrali di Committenza) la linea guida rimodulata introduce una semplificazione:</a:t>
            </a:r>
          </a:p>
          <a:p>
            <a:pPr algn="just"/>
            <a:r>
              <a:rPr lang="it-IT" dirty="0">
                <a:latin typeface="Times New Roman" pitchFamily="18" charset="0"/>
                <a:cs typeface="Times New Roman" pitchFamily="18" charset="0"/>
              </a:rPr>
              <a:t>La </a:t>
            </a:r>
            <a:r>
              <a:rPr lang="it-IT" u="sng" dirty="0">
                <a:latin typeface="Times New Roman" pitchFamily="18" charset="0"/>
                <a:cs typeface="Times New Roman" pitchFamily="18" charset="0"/>
              </a:rPr>
              <a:t>stazione appaltante</a:t>
            </a:r>
            <a:r>
              <a:rPr lang="it-IT" dirty="0">
                <a:latin typeface="Times New Roman" pitchFamily="18" charset="0"/>
                <a:cs typeface="Times New Roman" pitchFamily="18" charset="0"/>
              </a:rPr>
              <a:t> può prevedere </a:t>
            </a:r>
            <a:r>
              <a:rPr lang="it-IT" b="1" dirty="0">
                <a:latin typeface="Times New Roman" pitchFamily="18" charset="0"/>
                <a:cs typeface="Times New Roman" pitchFamily="18" charset="0"/>
              </a:rPr>
              <a:t>deroghe </a:t>
            </a:r>
            <a:r>
              <a:rPr lang="it-IT" dirty="0">
                <a:latin typeface="Times New Roman" pitchFamily="18" charset="0"/>
                <a:cs typeface="Times New Roman" pitchFamily="18" charset="0"/>
              </a:rPr>
              <a:t>alle disposizioni in tema di </a:t>
            </a:r>
            <a:r>
              <a:rPr lang="it-IT" b="1" dirty="0">
                <a:latin typeface="Times New Roman" pitchFamily="18" charset="0"/>
                <a:cs typeface="Times New Roman" pitchFamily="18" charset="0"/>
              </a:rPr>
              <a:t>possesso degli specifici requisiti prima indicati “</a:t>
            </a:r>
            <a:r>
              <a:rPr lang="it-IT" b="1" i="1" dirty="0">
                <a:latin typeface="Times New Roman" pitchFamily="18" charset="0"/>
                <a:cs typeface="Times New Roman" pitchFamily="18" charset="0"/>
              </a:rPr>
              <a:t>in conside-razione delle minori attività assegnate al RUP”. </a:t>
            </a:r>
          </a:p>
          <a:p>
            <a:pPr algn="just"/>
            <a:r>
              <a:rPr lang="it-IT" dirty="0">
                <a:latin typeface="Times New Roman" pitchFamily="18" charset="0"/>
                <a:cs typeface="Times New Roman" pitchFamily="18" charset="0"/>
              </a:rPr>
              <a:t>Rimane fermo l’obbligo della stazione appaltante di garantire una attività (del RUP) che sia </a:t>
            </a:r>
            <a:r>
              <a:rPr lang="it-IT" b="1" dirty="0">
                <a:latin typeface="Times New Roman" pitchFamily="18" charset="0"/>
                <a:cs typeface="Times New Roman" pitchFamily="18" charset="0"/>
              </a:rPr>
              <a:t>professionale e competente rispetto “</a:t>
            </a:r>
            <a:r>
              <a:rPr lang="it-IT" b="1" i="1" dirty="0">
                <a:latin typeface="Times New Roman" pitchFamily="18" charset="0"/>
                <a:cs typeface="Times New Roman" pitchFamily="18" charset="0"/>
              </a:rPr>
              <a:t>allo svolgimento delle specifiche mansioni affidate”. </a:t>
            </a:r>
            <a:endParaRPr lang="it-IT" dirty="0">
              <a:latin typeface="Times New Roman" pitchFamily="18" charset="0"/>
              <a:cs typeface="Times New Roman" pitchFamily="18" charset="0"/>
            </a:endParaRPr>
          </a:p>
        </p:txBody>
      </p:sp>
    </p:spTree>
    <p:extLst>
      <p:ext uri="{BB962C8B-B14F-4D97-AF65-F5344CB8AC3E}">
        <p14:creationId xmlns:p14="http://schemas.microsoft.com/office/powerpoint/2010/main" val="2654558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1600" b="1" dirty="0">
                <a:latin typeface="Times New Roman" pitchFamily="18" charset="0"/>
                <a:cs typeface="Times New Roman" pitchFamily="18" charset="0"/>
              </a:rPr>
              <a:t>DECRETO </a:t>
            </a:r>
            <a:r>
              <a:rPr lang="it-IT" sz="1600" b="1" dirty="0" err="1">
                <a:latin typeface="Times New Roman" pitchFamily="18" charset="0"/>
                <a:cs typeface="Times New Roman" pitchFamily="18" charset="0"/>
              </a:rPr>
              <a:t>DI</a:t>
            </a:r>
            <a:r>
              <a:rPr lang="it-IT" sz="1600" b="1" dirty="0">
                <a:latin typeface="Times New Roman" pitchFamily="18" charset="0"/>
                <a:cs typeface="Times New Roman" pitchFamily="18" charset="0"/>
              </a:rPr>
              <a:t> RETTIFICA</a:t>
            </a:r>
          </a:p>
        </p:txBody>
      </p:sp>
      <p:sp>
        <p:nvSpPr>
          <p:cNvPr id="3" name="Segnaposto contenuto 2"/>
          <p:cNvSpPr>
            <a:spLocks noGrp="1"/>
          </p:cNvSpPr>
          <p:nvPr>
            <p:ph idx="1"/>
          </p:nvPr>
        </p:nvSpPr>
        <p:spPr>
          <a:xfrm>
            <a:off x="467544" y="1052741"/>
            <a:ext cx="8229600" cy="5073427"/>
          </a:xfrm>
        </p:spPr>
        <p:txBody>
          <a:bodyPr>
            <a:normAutofit lnSpcReduction="10000"/>
          </a:bodyPr>
          <a:lstStyle/>
          <a:p>
            <a:pPr lvl="0" algn="just">
              <a:buNone/>
            </a:pPr>
            <a:r>
              <a:rPr lang="it-IT" sz="4000" b="1" dirty="0">
                <a:solidFill>
                  <a:srgbClr val="7030A0"/>
                </a:solidFill>
                <a:latin typeface="Times New Roman" pitchFamily="18" charset="0"/>
                <a:cs typeface="Times New Roman" pitchFamily="18" charset="0"/>
              </a:rPr>
              <a:t>DECRETO </a:t>
            </a:r>
            <a:r>
              <a:rPr lang="it-IT" sz="4000" b="1" dirty="0" err="1">
                <a:solidFill>
                  <a:srgbClr val="7030A0"/>
                </a:solidFill>
                <a:latin typeface="Times New Roman" pitchFamily="18" charset="0"/>
                <a:cs typeface="Times New Roman" pitchFamily="18" charset="0"/>
              </a:rPr>
              <a:t>DI</a:t>
            </a:r>
            <a:r>
              <a:rPr lang="it-IT" sz="4000" b="1" dirty="0">
                <a:solidFill>
                  <a:srgbClr val="7030A0"/>
                </a:solidFill>
                <a:latin typeface="Times New Roman" pitchFamily="18" charset="0"/>
                <a:cs typeface="Times New Roman" pitchFamily="18" charset="0"/>
              </a:rPr>
              <a:t> RETTIFICA  </a:t>
            </a:r>
            <a:r>
              <a:rPr lang="it-IT" sz="2000" dirty="0">
                <a:latin typeface="Times New Roman" pitchFamily="18" charset="0"/>
                <a:cs typeface="Times New Roman" pitchFamily="18" charset="0"/>
              </a:rPr>
              <a:t>(</a:t>
            </a:r>
            <a:r>
              <a:rPr lang="it-IT" sz="2000" i="1" dirty="0">
                <a:latin typeface="Times New Roman" pitchFamily="18" charset="0"/>
                <a:cs typeface="Times New Roman" pitchFamily="18" charset="0"/>
              </a:rPr>
              <a:t>Decreto legislativo pubblicato nel Supplemento ordinario N. 10/L alla Gazzetta Ufficiale – Serie generale – n. 91 del 19 aprile 2017; 16A05218; GU Serie Generale n.164 del </a:t>
            </a:r>
            <a:r>
              <a:rPr lang="it-IT" sz="2000" b="1" i="1" u="sng" dirty="0">
                <a:solidFill>
                  <a:srgbClr val="FF0000"/>
                </a:solidFill>
                <a:latin typeface="Times New Roman" pitchFamily="18" charset="0"/>
                <a:cs typeface="Times New Roman" pitchFamily="18" charset="0"/>
              </a:rPr>
              <a:t>15-7-2016</a:t>
            </a:r>
            <a:r>
              <a:rPr lang="it-IT" sz="2000" dirty="0">
                <a:latin typeface="Times New Roman" pitchFamily="18" charset="0"/>
                <a:cs typeface="Times New Roman" pitchFamily="18" charset="0"/>
              </a:rPr>
              <a:t>).</a:t>
            </a:r>
          </a:p>
          <a:p>
            <a:pPr lvl="0" algn="just">
              <a:buNone/>
            </a:pPr>
            <a:r>
              <a:rPr lang="it-IT" sz="2800" b="1" dirty="0">
                <a:latin typeface="Times New Roman" pitchFamily="18" charset="0"/>
                <a:cs typeface="Times New Roman" pitchFamily="18" charset="0"/>
              </a:rPr>
              <a:t>La cattiva gestione del tempo e l’imprudente fretta!!!</a:t>
            </a:r>
          </a:p>
          <a:p>
            <a:pPr algn="just">
              <a:buNone/>
            </a:pPr>
            <a:r>
              <a:rPr lang="it-IT" sz="2800" dirty="0">
                <a:latin typeface="Times New Roman" pitchFamily="18" charset="0"/>
                <a:cs typeface="Times New Roman" pitchFamily="18" charset="0"/>
              </a:rPr>
              <a:t>Il Governo doveva pubblicare il nuovo Codice dei contratti pubblici entro il 18 aprile di quest’anno, al fine di rispettare il termine contenuto nelle Direttive comunitarie. E tanta fretta ha messo che gli estensori del testo vi hanno infilato </a:t>
            </a:r>
            <a:r>
              <a:rPr lang="it-IT" sz="2800" b="1" i="1" u="sng" dirty="0">
                <a:solidFill>
                  <a:srgbClr val="FF0000"/>
                </a:solidFill>
                <a:latin typeface="Times New Roman" pitchFamily="18" charset="0"/>
                <a:cs typeface="Times New Roman" pitchFamily="18" charset="0"/>
              </a:rPr>
              <a:t>ben 181 errori formali</a:t>
            </a:r>
            <a:r>
              <a:rPr lang="it-IT" sz="2800" b="1" i="1" dirty="0">
                <a:solidFill>
                  <a:srgbClr val="FF0000"/>
                </a:solidFill>
                <a:latin typeface="Times New Roman" pitchFamily="18" charset="0"/>
                <a:cs typeface="Times New Roman" pitchFamily="18" charset="0"/>
              </a:rPr>
              <a:t> </a:t>
            </a:r>
            <a:r>
              <a:rPr lang="it-IT" sz="2800" dirty="0">
                <a:latin typeface="Times New Roman" pitchFamily="18" charset="0"/>
                <a:cs typeface="Times New Roman" pitchFamily="18" charset="0"/>
              </a:rPr>
              <a:t>nei 220 articoli del Codice. </a:t>
            </a:r>
          </a:p>
          <a:p>
            <a:pPr algn="just">
              <a:buNone/>
            </a:pPr>
            <a:r>
              <a:rPr lang="it-IT" sz="2800" dirty="0">
                <a:latin typeface="Times New Roman" pitchFamily="18" charset="0"/>
                <a:cs typeface="Times New Roman" pitchFamily="18" charset="0"/>
              </a:rPr>
              <a:t>Mancava un correttore di bozze??</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fontScale="90000"/>
          </a:bodyPr>
          <a:lstStyle/>
          <a:p>
            <a:r>
              <a:rPr lang="it-IT" sz="1800" b="1" dirty="0">
                <a:latin typeface="Times New Roman" pitchFamily="18" charset="0"/>
                <a:cs typeface="Times New Roman" pitchFamily="18" charset="0"/>
              </a:rPr>
              <a:t>RUP – AGGIORNAMENTO LINEA GUIDA ANAC</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(DETERMINAZIONE N. 1007/2017)</a:t>
            </a:r>
            <a:endParaRPr lang="it-IT" sz="1800" dirty="0"/>
          </a:p>
        </p:txBody>
      </p:sp>
      <p:sp>
        <p:nvSpPr>
          <p:cNvPr id="3" name="Segnaposto contenuto 2"/>
          <p:cNvSpPr>
            <a:spLocks noGrp="1"/>
          </p:cNvSpPr>
          <p:nvPr>
            <p:ph idx="1"/>
          </p:nvPr>
        </p:nvSpPr>
        <p:spPr>
          <a:xfrm>
            <a:off x="457200" y="908720"/>
            <a:ext cx="8229600" cy="5760640"/>
          </a:xfrm>
        </p:spPr>
        <p:txBody>
          <a:bodyPr>
            <a:noAutofit/>
          </a:bodyPr>
          <a:lstStyle/>
          <a:p>
            <a:pPr algn="just">
              <a:buNone/>
            </a:pPr>
            <a:r>
              <a:rPr lang="it-IT" sz="2600" dirty="0">
                <a:latin typeface="Times New Roman" pitchFamily="18" charset="0"/>
                <a:cs typeface="Times New Roman" pitchFamily="18" charset="0"/>
              </a:rPr>
              <a:t>La soluzione proposta non sembra però tener conto del fatto che, proprio nei rapporti tra associati e stazione unica, si pongono, in realtà, adempimenti anche complessi:</a:t>
            </a:r>
          </a:p>
          <a:p>
            <a:pPr algn="just"/>
            <a:r>
              <a:rPr lang="it-IT" sz="2600" dirty="0">
                <a:latin typeface="Times New Roman" pitchFamily="18" charset="0"/>
                <a:cs typeface="Times New Roman" pitchFamily="18" charset="0"/>
              </a:rPr>
              <a:t>Nel modulo aggregativo, il RUP del modulo aggregativo si deve occupare anche della programmazione e, quindi, della raccolta ed aggregazione “</a:t>
            </a:r>
            <a:r>
              <a:rPr lang="it-IT" sz="2600" i="1" dirty="0">
                <a:latin typeface="Times New Roman" pitchFamily="18" charset="0"/>
                <a:cs typeface="Times New Roman" pitchFamily="18" charset="0"/>
              </a:rPr>
              <a:t>dei fabbisogni e alla </a:t>
            </a:r>
            <a:r>
              <a:rPr lang="it-IT" sz="2600" i="1" dirty="0" err="1">
                <a:latin typeface="Times New Roman" pitchFamily="18" charset="0"/>
                <a:cs typeface="Times New Roman" pitchFamily="18" charset="0"/>
              </a:rPr>
              <a:t>calendarizzazione</a:t>
            </a:r>
            <a:r>
              <a:rPr lang="it-IT" sz="2600" i="1" dirty="0">
                <a:latin typeface="Times New Roman" pitchFamily="18" charset="0"/>
                <a:cs typeface="Times New Roman" pitchFamily="18" charset="0"/>
              </a:rPr>
              <a:t> delle gare da svolgere”. </a:t>
            </a:r>
            <a:r>
              <a:rPr lang="it-IT" sz="2000" dirty="0">
                <a:latin typeface="Times New Roman" pitchFamily="18" charset="0"/>
                <a:cs typeface="Times New Roman" pitchFamily="18" charset="0"/>
              </a:rPr>
              <a:t>Già questo primo compito implica un coordinamento su diversi uffici dei vari enti associati e quindi la richiesta del rispetto di precise tempistiche per consentire l’avvio tempestivo delle gare ed evitare l’adozione di provvedimenti di proroga. </a:t>
            </a:r>
          </a:p>
          <a:p>
            <a:pPr algn="just"/>
            <a:r>
              <a:rPr lang="it-IT" sz="2600" dirty="0">
                <a:latin typeface="Times New Roman" pitchFamily="18" charset="0"/>
                <a:cs typeface="Times New Roman" pitchFamily="18" charset="0"/>
              </a:rPr>
              <a:t>Inoltre, il RUP del modulo aggregativo si deve occupare della “</a:t>
            </a:r>
            <a:r>
              <a:rPr lang="it-IT" sz="2600" i="1" dirty="0">
                <a:latin typeface="Times New Roman" pitchFamily="18" charset="0"/>
                <a:cs typeface="Times New Roman" pitchFamily="18" charset="0"/>
              </a:rPr>
              <a:t>progettazione degli interventi con riferimento alla procedura da svolgere”. </a:t>
            </a:r>
            <a:endParaRPr lang="it-IT" sz="2600" dirty="0">
              <a:latin typeface="Times New Roman" pitchFamily="18" charset="0"/>
              <a:cs typeface="Times New Roman" pitchFamily="18" charset="0"/>
            </a:endParaRPr>
          </a:p>
        </p:txBody>
      </p:sp>
    </p:spTree>
    <p:extLst>
      <p:ext uri="{BB962C8B-B14F-4D97-AF65-F5344CB8AC3E}">
        <p14:creationId xmlns:p14="http://schemas.microsoft.com/office/powerpoint/2010/main" val="70100226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br>
              <a:rPr lang="it-IT" sz="1600" dirty="0"/>
            </a:br>
            <a:r>
              <a:rPr lang="it-IT" sz="2000" b="1" dirty="0">
                <a:latin typeface="Times New Roman" panose="02020603050405020304" pitchFamily="18" charset="0"/>
                <a:cs typeface="Times New Roman" panose="02020603050405020304" pitchFamily="18" charset="0"/>
              </a:rPr>
              <a:t>RUP CDC - </a:t>
            </a:r>
            <a:r>
              <a:rPr lang="it-IT" altLang="it-IT" sz="2000" b="1" dirty="0">
                <a:solidFill>
                  <a:schemeClr val="tx1"/>
                </a:solidFill>
                <a:latin typeface="Times New Roman" pitchFamily="18" charset="0"/>
                <a:cs typeface="Times New Roman" pitchFamily="18" charset="0"/>
              </a:rPr>
              <a:t>IMPLICAZIONI</a:t>
            </a:r>
            <a:br>
              <a:rPr lang="it-IT" sz="1600" dirty="0">
                <a:latin typeface="Times New Roman" pitchFamily="18" charset="0"/>
                <a:cs typeface="Times New Roman" pitchFamily="18" charset="0"/>
              </a:rPr>
            </a:br>
            <a:br>
              <a:rPr lang="it-IT" sz="1600" dirty="0"/>
            </a:br>
            <a:br>
              <a:rPr lang="it-IT" sz="1600" dirty="0"/>
            </a:br>
            <a:endParaRPr lang="it-IT" sz="1600" dirty="0"/>
          </a:p>
        </p:txBody>
      </p:sp>
      <p:sp>
        <p:nvSpPr>
          <p:cNvPr id="3" name="Segnaposto contenuto 2"/>
          <p:cNvSpPr>
            <a:spLocks noGrp="1"/>
          </p:cNvSpPr>
          <p:nvPr>
            <p:ph idx="1"/>
          </p:nvPr>
        </p:nvSpPr>
        <p:spPr>
          <a:xfrm>
            <a:off x="457200" y="1196754"/>
            <a:ext cx="8229600" cy="4929411"/>
          </a:xfrm>
        </p:spPr>
        <p:txBody>
          <a:bodyPr/>
          <a:lstStyle/>
          <a:p>
            <a:pPr marL="0" indent="0" algn="ctr">
              <a:buNone/>
            </a:pPr>
            <a:r>
              <a:rPr lang="it-IT" sz="3200" b="1" i="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CHI E’ PARTE PROCESSUALE?</a:t>
            </a:r>
            <a:endParaRPr lang="it-IT" altLang="it-IT" sz="3200" dirty="0">
              <a:solidFill>
                <a:schemeClr val="tx1"/>
              </a:solidFill>
              <a:latin typeface="Times New Roman" pitchFamily="18" charset="0"/>
              <a:cs typeface="Times New Roman" pitchFamily="18" charset="0"/>
            </a:endParaRPr>
          </a:p>
          <a:p>
            <a:pPr marL="0" indent="0" algn="just">
              <a:buNone/>
            </a:pPr>
            <a:r>
              <a:rPr lang="it-IT" altLang="it-IT" sz="2800" dirty="0">
                <a:solidFill>
                  <a:schemeClr val="tx1"/>
                </a:solidFill>
                <a:latin typeface="Times New Roman" pitchFamily="18" charset="0"/>
                <a:cs typeface="Times New Roman" pitchFamily="18" charset="0"/>
              </a:rPr>
              <a:t>“</a:t>
            </a:r>
            <a:r>
              <a:rPr lang="it-IT" altLang="it-IT" sz="2800" i="1" dirty="0">
                <a:solidFill>
                  <a:schemeClr val="tx1"/>
                </a:solidFill>
                <a:latin typeface="Times New Roman" pitchFamily="18" charset="0"/>
                <a:cs typeface="Times New Roman" pitchFamily="18" charset="0"/>
              </a:rPr>
              <a:t>In caso di gara indetta e gestita in via esclusiva da una centrale di committenza, </a:t>
            </a:r>
            <a:r>
              <a:rPr lang="it-IT" altLang="it-IT" sz="2800" b="1" i="1" dirty="0">
                <a:solidFill>
                  <a:srgbClr val="FF0000"/>
                </a:solidFill>
                <a:latin typeface="Times New Roman" pitchFamily="18" charset="0"/>
                <a:cs typeface="Times New Roman" pitchFamily="18" charset="0"/>
              </a:rPr>
              <a:t>tale</a:t>
            </a:r>
            <a:r>
              <a:rPr lang="it-IT" altLang="it-IT" sz="2800" b="1" i="1" dirty="0">
                <a:latin typeface="Times New Roman" pitchFamily="18" charset="0"/>
                <a:cs typeface="Times New Roman" pitchFamily="18" charset="0"/>
              </a:rPr>
              <a:t> </a:t>
            </a:r>
            <a:r>
              <a:rPr lang="it-IT" altLang="it-IT" sz="2800" b="1" i="1" dirty="0">
                <a:solidFill>
                  <a:srgbClr val="FF0000"/>
                </a:solidFill>
                <a:latin typeface="Times New Roman" pitchFamily="18" charset="0"/>
                <a:cs typeface="Times New Roman" pitchFamily="18" charset="0"/>
              </a:rPr>
              <a:t>centrale è l’unica e diretta responsabile della procedura</a:t>
            </a:r>
            <a:r>
              <a:rPr lang="it-IT" altLang="it-IT" sz="2800" i="1" dirty="0">
                <a:latin typeface="Times New Roman" pitchFamily="18" charset="0"/>
                <a:cs typeface="Times New Roman" pitchFamily="18" charset="0"/>
              </a:rPr>
              <a:t>. </a:t>
            </a:r>
            <a:r>
              <a:rPr lang="it-IT" altLang="it-IT" sz="2800" i="1" dirty="0">
                <a:solidFill>
                  <a:schemeClr val="tx1"/>
                </a:solidFill>
                <a:latin typeface="Times New Roman" pitchFamily="18" charset="0"/>
                <a:cs typeface="Times New Roman" pitchFamily="18" charset="0"/>
              </a:rPr>
              <a:t>Ciò comporta che gli altri enti aderenti non sono parte necessarie del giudizio neppure in ordine alla domanda di dichiarazione di inefficacia dei contratti e di subentro negli stessi.  </a:t>
            </a:r>
            <a:r>
              <a:rPr lang="it-IT" altLang="it-IT" sz="1800" i="1" dirty="0">
                <a:solidFill>
                  <a:schemeClr val="tx1"/>
                </a:solidFill>
                <a:latin typeface="Times New Roman" pitchFamily="18" charset="0"/>
                <a:cs typeface="Times New Roman" pitchFamily="18" charset="0"/>
              </a:rPr>
              <a:t>La SUA Calabria è il soggetto aggregatore che si occupa dell’intero procedimento ad evidenza pubblica, dalla predisposizione degli atti di gara, fino all’aggiudicazione definitiva residuando in capo alla ASP la sola stipulazione del contratto</a:t>
            </a:r>
            <a:r>
              <a:rPr lang="it-IT" altLang="it-IT" sz="1800" dirty="0">
                <a:solidFill>
                  <a:schemeClr val="tx1"/>
                </a:solidFill>
                <a:latin typeface="Times New Roman" pitchFamily="18" charset="0"/>
                <a:cs typeface="Times New Roman" pitchFamily="18" charset="0"/>
              </a:rPr>
              <a:t>” (Consiglio di Stato, sez. III^, n. 2497 del 10 giugno 2016).</a:t>
            </a:r>
          </a:p>
          <a:p>
            <a:pPr marL="0" indent="0" algn="just">
              <a:buNone/>
            </a:pPr>
            <a:endParaRPr lang="it-IT" sz="2400" dirty="0"/>
          </a:p>
        </p:txBody>
      </p:sp>
    </p:spTree>
    <p:extLst>
      <p:ext uri="{BB962C8B-B14F-4D97-AF65-F5344CB8AC3E}">
        <p14:creationId xmlns:p14="http://schemas.microsoft.com/office/powerpoint/2010/main" val="250774335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1600" b="1" dirty="0">
                <a:latin typeface="Times New Roman" panose="02020603050405020304" pitchFamily="18" charset="0"/>
                <a:cs typeface="Times New Roman" panose="02020603050405020304" pitchFamily="18" charset="0"/>
              </a:rPr>
              <a:t>RUP CDC - </a:t>
            </a:r>
            <a:r>
              <a:rPr lang="it-IT" altLang="it-IT" sz="1600" b="1" dirty="0">
                <a:latin typeface="Times New Roman" pitchFamily="18" charset="0"/>
                <a:cs typeface="Times New Roman" pitchFamily="18" charset="0"/>
              </a:rPr>
              <a:t>IMPLICAZIONI</a:t>
            </a:r>
            <a:br>
              <a:rPr lang="it-IT" altLang="it-IT" sz="1600" b="1" dirty="0">
                <a:latin typeface="Times New Roman" panose="02020603050405020304" pitchFamily="18" charset="0"/>
                <a:cs typeface="Times New Roman" panose="02020603050405020304" pitchFamily="18" charset="0"/>
              </a:rPr>
            </a:br>
            <a:br>
              <a:rPr lang="it-IT" altLang="it-IT" sz="1600" b="1" dirty="0">
                <a:latin typeface="Times New Roman" panose="02020603050405020304" pitchFamily="18" charset="0"/>
                <a:cs typeface="Times New Roman" panose="02020603050405020304" pitchFamily="18" charset="0"/>
              </a:rPr>
            </a:br>
            <a:br>
              <a:rPr lang="it-IT" altLang="it-IT" sz="1600" b="1" dirty="0">
                <a:latin typeface="Times New Roman" panose="02020603050405020304" pitchFamily="18" charset="0"/>
                <a:cs typeface="Times New Roman" panose="02020603050405020304" pitchFamily="18" charset="0"/>
              </a:rPr>
            </a:br>
            <a:endParaRPr lang="it-IT" sz="1600" dirty="0"/>
          </a:p>
        </p:txBody>
      </p:sp>
      <p:sp>
        <p:nvSpPr>
          <p:cNvPr id="3" name="Segnaposto contenuto 2"/>
          <p:cNvSpPr>
            <a:spLocks noGrp="1"/>
          </p:cNvSpPr>
          <p:nvPr>
            <p:ph idx="1"/>
          </p:nvPr>
        </p:nvSpPr>
        <p:spPr>
          <a:xfrm>
            <a:off x="457200" y="1052736"/>
            <a:ext cx="8229600" cy="5472608"/>
          </a:xfrm>
        </p:spPr>
        <p:txBody>
          <a:bodyPr/>
          <a:lstStyle/>
          <a:p>
            <a:pPr algn="just" eaLnBrk="1" hangingPunct="1">
              <a:buFontTx/>
              <a:buChar char="-"/>
            </a:pPr>
            <a:r>
              <a:rPr lang="it-IT" altLang="it-IT" sz="2400" dirty="0">
                <a:latin typeface="Times New Roman" pitchFamily="18" charset="0"/>
                <a:cs typeface="Times New Roman" pitchFamily="18" charset="0"/>
              </a:rPr>
              <a:t>“</a:t>
            </a:r>
            <a:r>
              <a:rPr lang="it-IT" altLang="it-IT" sz="2400" i="1" dirty="0">
                <a:solidFill>
                  <a:srgbClr val="FF0000"/>
                </a:solidFill>
                <a:latin typeface="Times New Roman" pitchFamily="18" charset="0"/>
                <a:cs typeface="Times New Roman" pitchFamily="18" charset="0"/>
              </a:rPr>
              <a:t>Ai fini della gara, la centrale di committenza è l’unica controparte degli aspiranti gestori</a:t>
            </a:r>
            <a:r>
              <a:rPr lang="it-IT" altLang="it-IT" sz="2400" i="1" dirty="0">
                <a:solidFill>
                  <a:schemeClr val="tx1"/>
                </a:solidFill>
                <a:latin typeface="Times New Roman" pitchFamily="18" charset="0"/>
                <a:cs typeface="Times New Roman" pitchFamily="18" charset="0"/>
              </a:rPr>
              <a:t>: non vi sono contatti tra questi ultimi e le amministrazioni che usufruiranno del servizio</a:t>
            </a:r>
            <a:r>
              <a:rPr lang="it-IT" altLang="it-IT" sz="2400" dirty="0">
                <a:solidFill>
                  <a:schemeClr val="tx1"/>
                </a:solidFill>
                <a:latin typeface="Times New Roman" pitchFamily="18" charset="0"/>
                <a:cs typeface="Times New Roman" pitchFamily="18" charset="0"/>
              </a:rPr>
              <a:t>” (Tar Lombardia, sez. Brescia II^, n. 1.370/2012).</a:t>
            </a:r>
          </a:p>
          <a:p>
            <a:pPr algn="just" eaLnBrk="1" hangingPunct="1">
              <a:buFontTx/>
              <a:buChar char="-"/>
            </a:pPr>
            <a:r>
              <a:rPr lang="it-IT" altLang="it-IT" sz="2400" dirty="0">
                <a:solidFill>
                  <a:schemeClr val="tx1"/>
                </a:solidFill>
                <a:latin typeface="Times New Roman" pitchFamily="18" charset="0"/>
                <a:cs typeface="Times New Roman" pitchFamily="18" charset="0"/>
              </a:rPr>
              <a:t>“</a:t>
            </a:r>
            <a:r>
              <a:rPr lang="it-IT" altLang="it-IT" sz="2400" i="1" dirty="0">
                <a:solidFill>
                  <a:schemeClr val="tx1"/>
                </a:solidFill>
                <a:latin typeface="Times New Roman" pitchFamily="18" charset="0"/>
                <a:cs typeface="Times New Roman" pitchFamily="18" charset="0"/>
              </a:rPr>
              <a:t>Esse, come beneficiano, da un lato, della procedura indetta ed espletata dalla centrale di committenza, sono dall’altro vincolate alle vicende – anche giudiziarie – della gara, vicende che hanno, per disposizione di legge, nella </a:t>
            </a:r>
            <a:r>
              <a:rPr lang="it-IT" altLang="it-IT" sz="2400" b="1" i="1" dirty="0">
                <a:solidFill>
                  <a:srgbClr val="FF0000"/>
                </a:solidFill>
                <a:latin typeface="Times New Roman" pitchFamily="18" charset="0"/>
                <a:cs typeface="Times New Roman" pitchFamily="18" charset="0"/>
              </a:rPr>
              <a:t>centrale di committenza l’unica protagonista</a:t>
            </a:r>
            <a:r>
              <a:rPr lang="it-IT" altLang="it-IT" sz="2400" i="1" dirty="0">
                <a:solidFill>
                  <a:srgbClr val="FF0000"/>
                </a:solidFill>
                <a:latin typeface="Times New Roman" pitchFamily="18" charset="0"/>
                <a:cs typeface="Times New Roman" pitchFamily="18" charset="0"/>
              </a:rPr>
              <a:t>, </a:t>
            </a:r>
            <a:r>
              <a:rPr lang="it-IT" altLang="it-IT" sz="2400" i="1" u="sng" dirty="0">
                <a:solidFill>
                  <a:srgbClr val="FF0000"/>
                </a:solidFill>
                <a:latin typeface="Times New Roman" pitchFamily="18" charset="0"/>
                <a:cs typeface="Times New Roman" pitchFamily="18" charset="0"/>
              </a:rPr>
              <a:t>sul piano sostanziale come su quello processuale</a:t>
            </a:r>
            <a:r>
              <a:rPr lang="it-IT" altLang="it-IT" sz="2400" i="1" dirty="0">
                <a:solidFill>
                  <a:srgbClr val="FF0000"/>
                </a:solidFill>
                <a:latin typeface="Times New Roman" pitchFamily="18" charset="0"/>
                <a:cs typeface="Times New Roman" pitchFamily="18" charset="0"/>
              </a:rPr>
              <a:t>, </a:t>
            </a:r>
            <a:r>
              <a:rPr lang="it-IT" altLang="it-IT" sz="2400" i="1" dirty="0">
                <a:solidFill>
                  <a:schemeClr val="tx1"/>
                </a:solidFill>
                <a:latin typeface="Times New Roman" pitchFamily="18" charset="0"/>
                <a:cs typeface="Times New Roman" pitchFamily="18" charset="0"/>
              </a:rPr>
              <a:t>e che possono riverberarsi direttamente, come nel caso dell’art. 122 </a:t>
            </a:r>
            <a:r>
              <a:rPr lang="it-IT" altLang="it-IT" sz="2400" i="1" dirty="0" err="1">
                <a:solidFill>
                  <a:schemeClr val="tx1"/>
                </a:solidFill>
                <a:latin typeface="Times New Roman" pitchFamily="18" charset="0"/>
                <a:cs typeface="Times New Roman" pitchFamily="18" charset="0"/>
              </a:rPr>
              <a:t>c.p.a</a:t>
            </a:r>
            <a:r>
              <a:rPr lang="it-IT" altLang="it-IT" sz="2400" i="1" dirty="0">
                <a:solidFill>
                  <a:schemeClr val="tx1"/>
                </a:solidFill>
                <a:latin typeface="Times New Roman" pitchFamily="18" charset="0"/>
                <a:cs typeface="Times New Roman" pitchFamily="18" charset="0"/>
              </a:rPr>
              <a:t>., anche sulla stipula dei successivi contratti</a:t>
            </a:r>
            <a:r>
              <a:rPr lang="it-IT" altLang="it-IT" sz="2400" dirty="0">
                <a:solidFill>
                  <a:schemeClr val="tx1"/>
                </a:solidFill>
                <a:latin typeface="Times New Roman" pitchFamily="18" charset="0"/>
                <a:cs typeface="Times New Roman" pitchFamily="18" charset="0"/>
              </a:rPr>
              <a:t>” (Consiglio di Stato, sez. III^, n. 3.639/2013; in tal senso, pure </a:t>
            </a:r>
            <a:r>
              <a:rPr lang="it-IT" altLang="it-IT" sz="2400" dirty="0" err="1">
                <a:solidFill>
                  <a:schemeClr val="tx1"/>
                </a:solidFill>
                <a:latin typeface="Times New Roman" pitchFamily="18" charset="0"/>
                <a:cs typeface="Times New Roman" pitchFamily="18" charset="0"/>
              </a:rPr>
              <a:t>CdS</a:t>
            </a:r>
            <a:r>
              <a:rPr lang="it-IT" altLang="it-IT" sz="2400" dirty="0">
                <a:solidFill>
                  <a:schemeClr val="tx1"/>
                </a:solidFill>
                <a:latin typeface="Times New Roman" pitchFamily="18" charset="0"/>
                <a:cs typeface="Times New Roman" pitchFamily="18" charset="0"/>
              </a:rPr>
              <a:t>, n. 3.402/2012).</a:t>
            </a:r>
          </a:p>
          <a:p>
            <a:pPr marL="0" indent="0" algn="just">
              <a:buNone/>
            </a:pPr>
            <a:endParaRPr lang="it-IT" sz="2400" dirty="0"/>
          </a:p>
        </p:txBody>
      </p:sp>
    </p:spTree>
    <p:extLst>
      <p:ext uri="{BB962C8B-B14F-4D97-AF65-F5344CB8AC3E}">
        <p14:creationId xmlns:p14="http://schemas.microsoft.com/office/powerpoint/2010/main" val="357176436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br>
              <a:rPr lang="it-IT" altLang="it-IT" sz="1600" b="1" dirty="0">
                <a:latin typeface="Times New Roman" panose="02020603050405020304" pitchFamily="18" charset="0"/>
                <a:cs typeface="Times New Roman" panose="02020603050405020304" pitchFamily="18" charset="0"/>
              </a:rPr>
            </a:br>
            <a:r>
              <a:rPr lang="it-IT" altLang="it-IT" sz="1600" b="1" dirty="0">
                <a:solidFill>
                  <a:schemeClr val="tx1"/>
                </a:solidFill>
                <a:latin typeface="Times New Roman" pitchFamily="18" charset="0"/>
                <a:cs typeface="Times New Roman" pitchFamily="18" charset="0"/>
              </a:rPr>
              <a:t> </a:t>
            </a:r>
            <a:r>
              <a:rPr lang="it-IT" sz="1600" b="1" dirty="0">
                <a:latin typeface="Times New Roman" panose="02020603050405020304" pitchFamily="18" charset="0"/>
                <a:cs typeface="Times New Roman" panose="02020603050405020304" pitchFamily="18" charset="0"/>
              </a:rPr>
              <a:t>RUP CDC - </a:t>
            </a:r>
            <a:r>
              <a:rPr lang="it-IT" altLang="it-IT" sz="1600" b="1" dirty="0">
                <a:latin typeface="Times New Roman" pitchFamily="18" charset="0"/>
                <a:cs typeface="Times New Roman" pitchFamily="18" charset="0"/>
              </a:rPr>
              <a:t>IMPLICAZIONI</a:t>
            </a:r>
            <a:br>
              <a:rPr lang="it-IT" altLang="it-IT" sz="1600" b="1" dirty="0">
                <a:latin typeface="Times New Roman" pitchFamily="18" charset="0"/>
                <a:cs typeface="Times New Roman" pitchFamily="18" charset="0"/>
              </a:rPr>
            </a:br>
            <a:br>
              <a:rPr lang="it-IT" altLang="it-IT" sz="1600" b="1" dirty="0">
                <a:latin typeface="Times New Roman" panose="02020603050405020304" pitchFamily="18" charset="0"/>
                <a:cs typeface="Times New Roman" panose="02020603050405020304" pitchFamily="18" charset="0"/>
              </a:rPr>
            </a:br>
            <a:endParaRPr lang="it-IT" sz="1600" dirty="0"/>
          </a:p>
        </p:txBody>
      </p:sp>
      <p:sp>
        <p:nvSpPr>
          <p:cNvPr id="3" name="Segnaposto contenuto 2"/>
          <p:cNvSpPr>
            <a:spLocks noGrp="1"/>
          </p:cNvSpPr>
          <p:nvPr>
            <p:ph idx="1"/>
          </p:nvPr>
        </p:nvSpPr>
        <p:spPr>
          <a:xfrm>
            <a:off x="457200" y="1124747"/>
            <a:ext cx="8229600" cy="5001419"/>
          </a:xfrm>
        </p:spPr>
        <p:txBody>
          <a:bodyPr/>
          <a:lstStyle/>
          <a:p>
            <a:pPr marL="0" indent="0" algn="just">
              <a:buNone/>
            </a:pPr>
            <a:r>
              <a:rPr lang="it-IT" altLang="it-IT" sz="2800" dirty="0">
                <a:latin typeface="Times New Roman" panose="02020603050405020304" pitchFamily="18" charset="0"/>
                <a:cs typeface="Times New Roman" panose="02020603050405020304" pitchFamily="18" charset="0"/>
              </a:rPr>
              <a:t>“</a:t>
            </a:r>
            <a:r>
              <a:rPr lang="it-IT" altLang="it-IT" sz="2800" i="1" dirty="0">
                <a:solidFill>
                  <a:srgbClr val="FF0000"/>
                </a:solidFill>
                <a:latin typeface="Times New Roman" panose="02020603050405020304" pitchFamily="18" charset="0"/>
                <a:cs typeface="Times New Roman" panose="02020603050405020304" pitchFamily="18" charset="0"/>
              </a:rPr>
              <a:t>I Comuni che aderiscono alla convenzione che istituisce la Centrale Unica di Committenza sono meri beneficiari della procedura </a:t>
            </a:r>
            <a:r>
              <a:rPr lang="it-IT" altLang="it-IT" sz="2800" i="1" dirty="0">
                <a:solidFill>
                  <a:schemeClr val="tx1"/>
                </a:solidFill>
                <a:latin typeface="Times New Roman" panose="02020603050405020304" pitchFamily="18" charset="0"/>
                <a:cs typeface="Times New Roman" panose="02020603050405020304" pitchFamily="18" charset="0"/>
              </a:rPr>
              <a:t>indetta ed espletata dalla Centrale di Committenza e sono vincolati alle vicende, anche giudiziarie, della gara. Ne consegue che</a:t>
            </a:r>
            <a:r>
              <a:rPr lang="it-IT" altLang="it-IT" sz="2800" i="1" dirty="0">
                <a:latin typeface="Times New Roman" panose="02020603050405020304" pitchFamily="18" charset="0"/>
                <a:cs typeface="Times New Roman" panose="02020603050405020304" pitchFamily="18" charset="0"/>
              </a:rPr>
              <a:t> </a:t>
            </a:r>
            <a:r>
              <a:rPr lang="it-IT" altLang="it-IT" sz="2800" b="1" i="1" dirty="0">
                <a:solidFill>
                  <a:srgbClr val="FF0000"/>
                </a:solidFill>
                <a:latin typeface="Times New Roman" panose="02020603050405020304" pitchFamily="18" charset="0"/>
                <a:cs typeface="Times New Roman" panose="02020603050405020304" pitchFamily="18" charset="0"/>
              </a:rPr>
              <a:t>il ricorso contro la procedura di gara deve essere notificato alla Centrale Unica di Committenza, in qualità di unico soggetto responsabile della gestione della procedura</a:t>
            </a:r>
            <a:r>
              <a:rPr lang="it-IT" altLang="it-IT" sz="2800" dirty="0">
                <a:latin typeface="Times New Roman" panose="02020603050405020304" pitchFamily="18" charset="0"/>
                <a:cs typeface="Times New Roman" panose="02020603050405020304" pitchFamily="18" charset="0"/>
              </a:rPr>
              <a:t>” </a:t>
            </a:r>
            <a:r>
              <a:rPr lang="it-IT" altLang="it-IT" sz="2000" dirty="0">
                <a:solidFill>
                  <a:schemeClr val="tx1"/>
                </a:solidFill>
                <a:latin typeface="Times New Roman" panose="02020603050405020304" pitchFamily="18" charset="0"/>
                <a:cs typeface="Times New Roman" panose="02020603050405020304" pitchFamily="18" charset="0"/>
              </a:rPr>
              <a:t>(T.A.R. Abruzzo, Sez. I, n. 721 del 16/10/2014).</a:t>
            </a:r>
          </a:p>
          <a:p>
            <a:pPr marL="0" indent="0" algn="just">
              <a:buNone/>
            </a:pPr>
            <a:endParaRPr lang="it-IT" sz="2400" dirty="0"/>
          </a:p>
        </p:txBody>
      </p:sp>
    </p:spTree>
    <p:extLst>
      <p:ext uri="{BB962C8B-B14F-4D97-AF65-F5344CB8AC3E}">
        <p14:creationId xmlns:p14="http://schemas.microsoft.com/office/powerpoint/2010/main" val="297173368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br>
              <a:rPr lang="it-IT" altLang="it-IT" sz="1600" b="1" dirty="0">
                <a:latin typeface="Times New Roman" panose="02020603050405020304" pitchFamily="18" charset="0"/>
                <a:cs typeface="Times New Roman" panose="02020603050405020304" pitchFamily="18" charset="0"/>
              </a:rPr>
            </a:br>
            <a:r>
              <a:rPr lang="it-IT" altLang="it-IT" sz="1600" b="1" dirty="0">
                <a:solidFill>
                  <a:schemeClr val="tx1"/>
                </a:solidFill>
                <a:latin typeface="Times New Roman" pitchFamily="18" charset="0"/>
                <a:cs typeface="Times New Roman" pitchFamily="18" charset="0"/>
              </a:rPr>
              <a:t> </a:t>
            </a:r>
            <a:r>
              <a:rPr lang="it-IT" sz="1600" b="1" dirty="0">
                <a:latin typeface="Times New Roman" panose="02020603050405020304" pitchFamily="18" charset="0"/>
                <a:cs typeface="Times New Roman" panose="02020603050405020304" pitchFamily="18" charset="0"/>
              </a:rPr>
              <a:t>RUP CDC - </a:t>
            </a:r>
            <a:r>
              <a:rPr lang="it-IT" altLang="it-IT" sz="1600" b="1" dirty="0">
                <a:latin typeface="Times New Roman" pitchFamily="18" charset="0"/>
                <a:cs typeface="Times New Roman" pitchFamily="18" charset="0"/>
              </a:rPr>
              <a:t>IMPLICAZIONI</a:t>
            </a:r>
            <a:br>
              <a:rPr lang="it-IT" altLang="it-IT" sz="1600" b="1" dirty="0">
                <a:latin typeface="Times New Roman" panose="02020603050405020304" pitchFamily="18" charset="0"/>
                <a:cs typeface="Times New Roman" panose="02020603050405020304" pitchFamily="18" charset="0"/>
              </a:rPr>
            </a:br>
            <a:endParaRPr lang="it-IT" sz="1600" dirty="0"/>
          </a:p>
        </p:txBody>
      </p:sp>
      <p:sp>
        <p:nvSpPr>
          <p:cNvPr id="3" name="Segnaposto contenuto 2"/>
          <p:cNvSpPr>
            <a:spLocks noGrp="1"/>
          </p:cNvSpPr>
          <p:nvPr>
            <p:ph idx="1"/>
          </p:nvPr>
        </p:nvSpPr>
        <p:spPr>
          <a:xfrm>
            <a:off x="457200" y="1196752"/>
            <a:ext cx="8229600" cy="5256584"/>
          </a:xfrm>
        </p:spPr>
        <p:txBody>
          <a:bodyPr/>
          <a:lstStyle/>
          <a:p>
            <a:pPr algn="just">
              <a:buNone/>
            </a:pPr>
            <a:r>
              <a:rPr lang="it-IT" altLang="it-IT" sz="2400" dirty="0">
                <a:solidFill>
                  <a:schemeClr val="tx1"/>
                </a:solidFill>
                <a:latin typeface="Times New Roman" panose="02020603050405020304" pitchFamily="18" charset="0"/>
                <a:cs typeface="Times New Roman" panose="02020603050405020304" pitchFamily="18" charset="0"/>
              </a:rPr>
              <a:t>“ </a:t>
            </a:r>
            <a:r>
              <a:rPr lang="it-IT" altLang="it-IT" sz="2400" b="1" i="1" dirty="0">
                <a:solidFill>
                  <a:schemeClr val="tx1"/>
                </a:solidFill>
                <a:latin typeface="Times New Roman" panose="02020603050405020304" pitchFamily="18" charset="0"/>
                <a:cs typeface="Times New Roman" panose="02020603050405020304" pitchFamily="18" charset="0"/>
              </a:rPr>
              <a:t>I comuni, che aderiscono </a:t>
            </a:r>
            <a:r>
              <a:rPr lang="it-IT" altLang="it-IT" sz="2400" i="1" dirty="0">
                <a:solidFill>
                  <a:schemeClr val="tx1"/>
                </a:solidFill>
                <a:latin typeface="Times New Roman" panose="02020603050405020304" pitchFamily="18" charset="0"/>
                <a:cs typeface="Times New Roman" panose="02020603050405020304" pitchFamily="18" charset="0"/>
              </a:rPr>
              <a:t>alla convenzione che istituisce la Centrale unica di committenza, </a:t>
            </a:r>
            <a:r>
              <a:rPr lang="it-IT" altLang="it-IT" sz="2400" b="1" i="1" dirty="0">
                <a:solidFill>
                  <a:schemeClr val="tx1"/>
                </a:solidFill>
                <a:latin typeface="Times New Roman" panose="02020603050405020304" pitchFamily="18" charset="0"/>
                <a:cs typeface="Times New Roman" panose="02020603050405020304" pitchFamily="18" charset="0"/>
              </a:rPr>
              <a:t>sono meri beneficiari della procedura</a:t>
            </a:r>
            <a:r>
              <a:rPr lang="it-IT" altLang="it-IT" sz="2400" i="1" dirty="0">
                <a:solidFill>
                  <a:schemeClr val="tx1"/>
                </a:solidFill>
                <a:latin typeface="Times New Roman" panose="02020603050405020304" pitchFamily="18" charset="0"/>
                <a:cs typeface="Times New Roman" panose="02020603050405020304" pitchFamily="18" charset="0"/>
              </a:rPr>
              <a:t> indetta ed espletata dalla Centrale di committenza e sono vincolati alle vicende anche giudiziarie della gara, sicché, mentre gli effetti e i risultati di questa sono imputati al comuni, </a:t>
            </a:r>
            <a:r>
              <a:rPr lang="it-IT" altLang="it-IT" sz="2400" b="1" i="1" dirty="0">
                <a:solidFill>
                  <a:schemeClr val="tx1"/>
                </a:solidFill>
                <a:latin typeface="Times New Roman" panose="02020603050405020304" pitchFamily="18" charset="0"/>
                <a:cs typeface="Times New Roman" panose="02020603050405020304" pitchFamily="18" charset="0"/>
              </a:rPr>
              <a:t>l’imputazione formale degli atti</a:t>
            </a:r>
            <a:r>
              <a:rPr lang="it-IT" altLang="it-IT" sz="2400" i="1" dirty="0">
                <a:solidFill>
                  <a:schemeClr val="tx1"/>
                </a:solidFill>
                <a:latin typeface="Times New Roman" panose="02020603050405020304" pitchFamily="18" charset="0"/>
                <a:cs typeface="Times New Roman" panose="02020603050405020304" pitchFamily="18" charset="0"/>
              </a:rPr>
              <a:t>, rilevante ai fini della notifica del ricorso </a:t>
            </a:r>
            <a:r>
              <a:rPr lang="it-IT" altLang="it-IT" sz="2400" i="1" dirty="0" err="1">
                <a:solidFill>
                  <a:schemeClr val="tx1"/>
                </a:solidFill>
                <a:latin typeface="Times New Roman" panose="02020603050405020304" pitchFamily="18" charset="0"/>
                <a:cs typeface="Times New Roman" panose="02020603050405020304" pitchFamily="18" charset="0"/>
              </a:rPr>
              <a:t>impugnatorio</a:t>
            </a:r>
            <a:r>
              <a:rPr lang="it-IT" altLang="it-IT" sz="2400" i="1" dirty="0">
                <a:solidFill>
                  <a:schemeClr val="tx1"/>
                </a:solidFill>
                <a:latin typeface="Times New Roman" panose="02020603050405020304" pitchFamily="18" charset="0"/>
                <a:cs typeface="Times New Roman" panose="02020603050405020304" pitchFamily="18" charset="0"/>
              </a:rPr>
              <a:t>, </a:t>
            </a:r>
            <a:r>
              <a:rPr lang="it-IT" altLang="it-IT" sz="2400" b="1" i="1" dirty="0">
                <a:solidFill>
                  <a:schemeClr val="tx1"/>
                </a:solidFill>
                <a:latin typeface="Times New Roman" panose="02020603050405020304" pitchFamily="18" charset="0"/>
                <a:cs typeface="Times New Roman" panose="02020603050405020304" pitchFamily="18" charset="0"/>
              </a:rPr>
              <a:t>non può che ricadere sulla </a:t>
            </a:r>
            <a:r>
              <a:rPr lang="it-IT" altLang="it-IT" sz="2400" b="1" i="1" u="sng" dirty="0">
                <a:solidFill>
                  <a:srgbClr val="FF0000"/>
                </a:solidFill>
                <a:latin typeface="Times New Roman" panose="02020603050405020304" pitchFamily="18" charset="0"/>
                <a:cs typeface="Times New Roman" panose="02020603050405020304" pitchFamily="18" charset="0"/>
              </a:rPr>
              <a:t>centrale di committenza</a:t>
            </a:r>
            <a:r>
              <a:rPr lang="it-IT" altLang="it-IT" sz="2400" i="1" dirty="0">
                <a:solidFill>
                  <a:schemeClr val="tx1"/>
                </a:solidFill>
                <a:latin typeface="Times New Roman" panose="02020603050405020304" pitchFamily="18" charset="0"/>
                <a:cs typeface="Times New Roman" panose="02020603050405020304" pitchFamily="18" charset="0"/>
              </a:rPr>
              <a:t>, contraddittore necessario dello stesso, </a:t>
            </a:r>
            <a:r>
              <a:rPr lang="it-IT" altLang="it-IT" sz="2400" b="1" i="1" u="sng" dirty="0">
                <a:solidFill>
                  <a:srgbClr val="FF0000"/>
                </a:solidFill>
                <a:latin typeface="Times New Roman" panose="02020603050405020304" pitchFamily="18" charset="0"/>
                <a:cs typeface="Times New Roman" panose="02020603050405020304" pitchFamily="18" charset="0"/>
              </a:rPr>
              <a:t>in quanto competente in via esclusiva all'indizione, regolazione e gestione della gara e responsabile della stessa. </a:t>
            </a:r>
            <a:r>
              <a:rPr lang="it-IT" altLang="it-IT" sz="2400" i="1" dirty="0">
                <a:solidFill>
                  <a:schemeClr val="tx1"/>
                </a:solidFill>
                <a:latin typeface="Times New Roman" panose="02020603050405020304" pitchFamily="18" charset="0"/>
                <a:cs typeface="Times New Roman" panose="02020603050405020304" pitchFamily="18" charset="0"/>
              </a:rPr>
              <a:t>Ne consegue che la veste di </a:t>
            </a:r>
            <a:r>
              <a:rPr lang="it-IT" altLang="it-IT" sz="2400" b="1" i="1" u="sng" dirty="0">
                <a:solidFill>
                  <a:schemeClr val="tx1"/>
                </a:solidFill>
                <a:latin typeface="Times New Roman" panose="02020603050405020304" pitchFamily="18" charset="0"/>
                <a:cs typeface="Times New Roman" panose="02020603050405020304" pitchFamily="18" charset="0"/>
              </a:rPr>
              <a:t>resistente</a:t>
            </a:r>
            <a:r>
              <a:rPr lang="it-IT" altLang="it-IT" sz="2400" i="1" dirty="0">
                <a:solidFill>
                  <a:schemeClr val="tx1"/>
                </a:solidFill>
                <a:latin typeface="Times New Roman" panose="02020603050405020304" pitchFamily="18" charset="0"/>
                <a:cs typeface="Times New Roman" panose="02020603050405020304" pitchFamily="18" charset="0"/>
              </a:rPr>
              <a:t> è assunta in giudizio dalla predetta Centrale in quanto organismo che ha condotto la gara ed effettuato l’aggiudicazione</a:t>
            </a:r>
            <a:r>
              <a:rPr lang="it-IT" altLang="it-IT" sz="2400" dirty="0">
                <a:solidFill>
                  <a:schemeClr val="tx1"/>
                </a:solidFill>
                <a:latin typeface="Times New Roman" panose="02020603050405020304" pitchFamily="18" charset="0"/>
                <a:cs typeface="Times New Roman" panose="02020603050405020304" pitchFamily="18" charset="0"/>
              </a:rPr>
              <a:t>” </a:t>
            </a:r>
            <a:r>
              <a:rPr lang="it-IT" altLang="it-IT" sz="2000" dirty="0">
                <a:solidFill>
                  <a:schemeClr val="tx1"/>
                </a:solidFill>
                <a:latin typeface="Times New Roman" panose="02020603050405020304" pitchFamily="18" charset="0"/>
                <a:cs typeface="Times New Roman" panose="02020603050405020304" pitchFamily="18" charset="0"/>
              </a:rPr>
              <a:t>(Tar Abruzzo, sez. Pescara I^, n. 138 del 26 marzo 2015).</a:t>
            </a:r>
          </a:p>
          <a:p>
            <a:pPr algn="just">
              <a:buNone/>
            </a:pPr>
            <a:endParaRPr lang="it-IT" altLang="it-IT" sz="2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888325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br>
              <a:rPr lang="it-IT" altLang="it-IT" sz="1600" b="1" dirty="0">
                <a:latin typeface="Times New Roman" panose="02020603050405020304" pitchFamily="18" charset="0"/>
                <a:cs typeface="Times New Roman" panose="02020603050405020304" pitchFamily="18" charset="0"/>
              </a:rPr>
            </a:br>
            <a:r>
              <a:rPr lang="it-IT" altLang="it-IT" sz="1600" b="1" dirty="0">
                <a:solidFill>
                  <a:schemeClr val="tx1"/>
                </a:solidFill>
                <a:latin typeface="Times New Roman" pitchFamily="18" charset="0"/>
                <a:cs typeface="Times New Roman" pitchFamily="18" charset="0"/>
              </a:rPr>
              <a:t> IMPLICAZIONI PROCESSUALI </a:t>
            </a:r>
            <a:br>
              <a:rPr lang="it-IT" altLang="it-IT" sz="1600" b="1" dirty="0">
                <a:latin typeface="Times New Roman" panose="02020603050405020304" pitchFamily="18" charset="0"/>
                <a:cs typeface="Times New Roman" panose="02020603050405020304" pitchFamily="18" charset="0"/>
              </a:rPr>
            </a:br>
            <a:br>
              <a:rPr lang="it-IT" altLang="it-IT" sz="1600" b="1" dirty="0">
                <a:latin typeface="Times New Roman" panose="02020603050405020304" pitchFamily="18" charset="0"/>
                <a:cs typeface="Times New Roman" panose="02020603050405020304" pitchFamily="18" charset="0"/>
              </a:rPr>
            </a:br>
            <a:endParaRPr lang="it-IT" sz="1600" dirty="0"/>
          </a:p>
        </p:txBody>
      </p:sp>
      <p:sp>
        <p:nvSpPr>
          <p:cNvPr id="3" name="Segnaposto contenuto 2"/>
          <p:cNvSpPr>
            <a:spLocks noGrp="1"/>
          </p:cNvSpPr>
          <p:nvPr>
            <p:ph idx="1"/>
          </p:nvPr>
        </p:nvSpPr>
        <p:spPr>
          <a:xfrm>
            <a:off x="457200" y="1052736"/>
            <a:ext cx="8229600" cy="5256584"/>
          </a:xfrm>
        </p:spPr>
        <p:txBody>
          <a:bodyPr/>
          <a:lstStyle/>
          <a:p>
            <a:pPr marL="0" indent="0" algn="just">
              <a:buNone/>
            </a:pPr>
            <a:r>
              <a:rPr lang="it-IT" altLang="it-IT" sz="2170" dirty="0">
                <a:solidFill>
                  <a:schemeClr val="tx1"/>
                </a:solidFill>
                <a:latin typeface="Times New Roman" panose="02020603050405020304" pitchFamily="18" charset="0"/>
                <a:cs typeface="Times New Roman" panose="02020603050405020304" pitchFamily="18" charset="0"/>
              </a:rPr>
              <a:t>“</a:t>
            </a:r>
            <a:r>
              <a:rPr lang="it-IT" altLang="it-IT" sz="2170" i="1" dirty="0">
                <a:solidFill>
                  <a:schemeClr val="tx1"/>
                </a:solidFill>
                <a:latin typeface="Times New Roman" panose="02020603050405020304" pitchFamily="18" charset="0"/>
                <a:cs typeface="Times New Roman" panose="02020603050405020304" pitchFamily="18" charset="0"/>
              </a:rPr>
              <a:t>Pertanto, sarà la sola </a:t>
            </a:r>
            <a:r>
              <a:rPr lang="it-IT" altLang="it-IT" sz="2170" i="1" dirty="0">
                <a:solidFill>
                  <a:srgbClr val="FF0000"/>
                </a:solidFill>
                <a:latin typeface="Times New Roman" panose="02020603050405020304" pitchFamily="18" charset="0"/>
                <a:cs typeface="Times New Roman" panose="02020603050405020304" pitchFamily="18" charset="0"/>
              </a:rPr>
              <a:t>Centrale Unica a dover essere individuata come necessaria destinataria della notifica del ricorso </a:t>
            </a:r>
            <a:r>
              <a:rPr lang="it-IT" altLang="it-IT" sz="2170" i="1" dirty="0">
                <a:solidFill>
                  <a:schemeClr val="tx1"/>
                </a:solidFill>
                <a:latin typeface="Times New Roman" panose="02020603050405020304" pitchFamily="18" charset="0"/>
                <a:cs typeface="Times New Roman" panose="02020603050405020304" pitchFamily="18" charset="0"/>
              </a:rPr>
              <a:t>avverso gli atti da essa emessi, in quanto soggetto responsabile della gara. Difatti i Comuni che aderiscono alla convenzione che istituisce la Centrale Unica di committenza sono meri beneficiari della procedura indetta ed espletata dalla stessa, sicché se per un verso soffrono delle sorti giudiziarie dei suoi provvedimenti, per l’altro non ne assumono la formale imputazione, risultando estranei al processo </a:t>
            </a:r>
            <a:r>
              <a:rPr lang="it-IT" altLang="it-IT" sz="2170" i="1" dirty="0" err="1">
                <a:solidFill>
                  <a:schemeClr val="tx1"/>
                </a:solidFill>
                <a:latin typeface="Times New Roman" panose="02020603050405020304" pitchFamily="18" charset="0"/>
                <a:cs typeface="Times New Roman" panose="02020603050405020304" pitchFamily="18" charset="0"/>
              </a:rPr>
              <a:t>impugnatorio</a:t>
            </a:r>
            <a:r>
              <a:rPr lang="it-IT" altLang="it-IT" sz="2170" i="1" dirty="0">
                <a:solidFill>
                  <a:schemeClr val="tx1"/>
                </a:solidFill>
                <a:latin typeface="Times New Roman" panose="02020603050405020304" pitchFamily="18" charset="0"/>
                <a:cs typeface="Times New Roman" panose="02020603050405020304" pitchFamily="18" charset="0"/>
              </a:rPr>
              <a:t>. Processo che, pertanto, andrà introdotto, a pena di inammissibilità, con ricorso notificato alla Centrale. Unica quale contraddittore necessario dello stesso, in quanto “Pubblica Amministrazione che ha emesso il provvedimento impugnato”, ex art. 41 </a:t>
            </a:r>
            <a:r>
              <a:rPr lang="it-IT" altLang="it-IT" sz="2170" i="1" dirty="0" err="1">
                <a:solidFill>
                  <a:schemeClr val="tx1"/>
                </a:solidFill>
                <a:latin typeface="Times New Roman" panose="02020603050405020304" pitchFamily="18" charset="0"/>
                <a:cs typeface="Times New Roman" panose="02020603050405020304" pitchFamily="18" charset="0"/>
              </a:rPr>
              <a:t>c.p.a</a:t>
            </a:r>
            <a:r>
              <a:rPr lang="it-IT" altLang="it-IT" sz="2170" i="1" dirty="0">
                <a:solidFill>
                  <a:schemeClr val="tx1"/>
                </a:solidFill>
                <a:latin typeface="Times New Roman" panose="02020603050405020304" pitchFamily="18" charset="0"/>
                <a:cs typeface="Times New Roman" panose="02020603050405020304" pitchFamily="18" charset="0"/>
              </a:rPr>
              <a:t>., competente in via esclusiva all’indizione, regolazione e gestione della gara e responsabile della stessa</a:t>
            </a:r>
            <a:r>
              <a:rPr lang="it-IT" altLang="it-IT" sz="2170" dirty="0">
                <a:solidFill>
                  <a:schemeClr val="tx1"/>
                </a:solidFill>
                <a:latin typeface="Times New Roman" panose="02020603050405020304" pitchFamily="18" charset="0"/>
                <a:cs typeface="Times New Roman" panose="02020603050405020304" pitchFamily="18" charset="0"/>
              </a:rPr>
              <a:t>” </a:t>
            </a:r>
            <a:r>
              <a:rPr lang="it-IT" altLang="it-IT" sz="1800" dirty="0">
                <a:solidFill>
                  <a:schemeClr val="tx1"/>
                </a:solidFill>
                <a:latin typeface="Times New Roman" panose="02020603050405020304" pitchFamily="18" charset="0"/>
                <a:cs typeface="Times New Roman" panose="02020603050405020304" pitchFamily="18" charset="0"/>
              </a:rPr>
              <a:t>(P. </a:t>
            </a:r>
            <a:r>
              <a:rPr lang="it-IT" altLang="it-IT" sz="1800" dirty="0" err="1">
                <a:solidFill>
                  <a:schemeClr val="tx1"/>
                </a:solidFill>
                <a:latin typeface="Times New Roman" panose="02020603050405020304" pitchFamily="18" charset="0"/>
                <a:cs typeface="Times New Roman" panose="02020603050405020304" pitchFamily="18" charset="0"/>
              </a:rPr>
              <a:t>Cosmai</a:t>
            </a:r>
            <a:r>
              <a:rPr lang="it-IT" altLang="it-IT" sz="1800" dirty="0">
                <a:solidFill>
                  <a:schemeClr val="tx1"/>
                </a:solidFill>
                <a:latin typeface="Times New Roman" panose="02020603050405020304" pitchFamily="18" charset="0"/>
                <a:cs typeface="Times New Roman" panose="02020603050405020304" pitchFamily="18" charset="0"/>
              </a:rPr>
              <a:t>, “</a:t>
            </a:r>
            <a:r>
              <a:rPr lang="it-IT" altLang="it-IT" sz="1800" i="1" dirty="0">
                <a:solidFill>
                  <a:schemeClr val="tx1"/>
                </a:solidFill>
                <a:latin typeface="Times New Roman" panose="02020603050405020304" pitchFamily="18" charset="0"/>
                <a:cs typeface="Times New Roman" panose="02020603050405020304" pitchFamily="18" charset="0"/>
              </a:rPr>
              <a:t>Ai blocchi di partenza le Centrali Uniche di Acquisto nei Comuni non capoluogo»</a:t>
            </a:r>
            <a:r>
              <a:rPr lang="it-IT" altLang="it-IT" sz="1800" dirty="0">
                <a:solidFill>
                  <a:schemeClr val="tx1"/>
                </a:solidFill>
                <a:latin typeface="Times New Roman" panose="02020603050405020304" pitchFamily="18" charset="0"/>
                <a:cs typeface="Times New Roman" panose="02020603050405020304" pitchFamily="18" charset="0"/>
              </a:rPr>
              <a:t>; </a:t>
            </a:r>
            <a:r>
              <a:rPr lang="it-IT" altLang="it-IT" sz="1800" dirty="0" err="1">
                <a:solidFill>
                  <a:schemeClr val="tx1"/>
                </a:solidFill>
                <a:latin typeface="Times New Roman" panose="02020603050405020304" pitchFamily="18" charset="0"/>
                <a:cs typeface="Times New Roman" panose="02020603050405020304" pitchFamily="18" charset="0"/>
              </a:rPr>
              <a:t>Azienditalia</a:t>
            </a:r>
            <a:r>
              <a:rPr lang="it-IT" altLang="it-IT" sz="1800" dirty="0">
                <a:solidFill>
                  <a:schemeClr val="tx1"/>
                </a:solidFill>
                <a:latin typeface="Times New Roman" panose="02020603050405020304" pitchFamily="18" charset="0"/>
                <a:cs typeface="Times New Roman" panose="02020603050405020304" pitchFamily="18" charset="0"/>
              </a:rPr>
              <a:t> n. 4/2015).</a:t>
            </a:r>
          </a:p>
          <a:p>
            <a:pPr marL="0" indent="0" algn="just">
              <a:buNone/>
            </a:pPr>
            <a:endParaRPr lang="it-IT" sz="2000" dirty="0"/>
          </a:p>
        </p:txBody>
      </p:sp>
    </p:spTree>
    <p:extLst>
      <p:ext uri="{BB962C8B-B14F-4D97-AF65-F5344CB8AC3E}">
        <p14:creationId xmlns:p14="http://schemas.microsoft.com/office/powerpoint/2010/main" val="221846865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1800" b="1" dirty="0">
                <a:latin typeface="Times New Roman" pitchFamily="18" charset="0"/>
                <a:cs typeface="Times New Roman" pitchFamily="18" charset="0"/>
              </a:rPr>
              <a:t>RUP – DISCIPLINA GENERALE</a:t>
            </a:r>
            <a:endParaRPr lang="it-IT" sz="1800" dirty="0"/>
          </a:p>
        </p:txBody>
      </p:sp>
      <p:sp>
        <p:nvSpPr>
          <p:cNvPr id="3" name="Segnaposto contenuto 2"/>
          <p:cNvSpPr>
            <a:spLocks noGrp="1"/>
          </p:cNvSpPr>
          <p:nvPr>
            <p:ph idx="1"/>
          </p:nvPr>
        </p:nvSpPr>
        <p:spPr>
          <a:xfrm>
            <a:off x="457200" y="908720"/>
            <a:ext cx="8229600" cy="5760640"/>
          </a:xfrm>
        </p:spPr>
        <p:txBody>
          <a:bodyPr>
            <a:normAutofit fontScale="92500"/>
          </a:bodyPr>
          <a:lstStyle/>
          <a:p>
            <a:pPr algn="just"/>
            <a:r>
              <a:rPr lang="it-IT" sz="2800" dirty="0">
                <a:latin typeface="Times New Roman" panose="02020603050405020304" pitchFamily="18" charset="0"/>
                <a:cs typeface="Times New Roman" panose="02020603050405020304" pitchFamily="18" charset="0"/>
              </a:rPr>
              <a:t>Il RUP è nominato con </a:t>
            </a:r>
            <a:r>
              <a:rPr lang="it-IT" sz="2800" b="1" u="sng" dirty="0">
                <a:solidFill>
                  <a:srgbClr val="0070C0"/>
                </a:solidFill>
                <a:latin typeface="Times New Roman" panose="02020603050405020304" pitchFamily="18" charset="0"/>
                <a:cs typeface="Times New Roman" panose="02020603050405020304" pitchFamily="18" charset="0"/>
              </a:rPr>
              <a:t>atto formale</a:t>
            </a:r>
            <a:r>
              <a:rPr lang="it-IT" sz="2800" b="1" dirty="0">
                <a:solidFill>
                  <a:srgbClr val="0070C0"/>
                </a:solidFill>
                <a:latin typeface="Times New Roman" panose="02020603050405020304" pitchFamily="18" charset="0"/>
                <a:cs typeface="Times New Roman" panose="02020603050405020304" pitchFamily="18" charset="0"/>
              </a:rPr>
              <a:t> </a:t>
            </a:r>
            <a:r>
              <a:rPr lang="it-IT" sz="2800" dirty="0">
                <a:solidFill>
                  <a:srgbClr val="0070C0"/>
                </a:solidFill>
                <a:latin typeface="Times New Roman" panose="02020603050405020304" pitchFamily="18" charset="0"/>
                <a:cs typeface="Times New Roman" panose="02020603050405020304" pitchFamily="18" charset="0"/>
              </a:rPr>
              <a:t>del soggetto responsabile dell’unità organizzativa </a:t>
            </a:r>
            <a:r>
              <a:rPr lang="it-IT" sz="2800" dirty="0">
                <a:latin typeface="Times New Roman" panose="02020603050405020304" pitchFamily="18" charset="0"/>
                <a:cs typeface="Times New Roman" panose="02020603050405020304" pitchFamily="18" charset="0"/>
              </a:rPr>
              <a:t>e deve essere individuato tra i dipendenti di ruolo addetti all’unità medesima, inquadrati come </a:t>
            </a:r>
            <a:r>
              <a:rPr lang="it-IT" sz="2800" b="1" dirty="0">
                <a:solidFill>
                  <a:srgbClr val="0070C0"/>
                </a:solidFill>
                <a:latin typeface="Times New Roman" panose="02020603050405020304" pitchFamily="18" charset="0"/>
                <a:cs typeface="Times New Roman" panose="02020603050405020304" pitchFamily="18" charset="0"/>
              </a:rPr>
              <a:t>dirigenti</a:t>
            </a:r>
            <a:r>
              <a:rPr lang="it-IT" sz="2800" dirty="0">
                <a:solidFill>
                  <a:srgbClr val="0070C0"/>
                </a:solidFill>
                <a:latin typeface="Times New Roman" panose="02020603050405020304" pitchFamily="18" charset="0"/>
                <a:cs typeface="Times New Roman" panose="02020603050405020304" pitchFamily="18" charset="0"/>
              </a:rPr>
              <a:t> o </a:t>
            </a:r>
            <a:r>
              <a:rPr lang="it-IT" sz="2800" b="1" dirty="0">
                <a:solidFill>
                  <a:srgbClr val="0070C0"/>
                </a:solidFill>
                <a:latin typeface="Times New Roman" panose="02020603050405020304" pitchFamily="18" charset="0"/>
                <a:cs typeface="Times New Roman" panose="02020603050405020304" pitchFamily="18" charset="0"/>
              </a:rPr>
              <a:t>dipendenti con funzioni direttive</a:t>
            </a:r>
            <a:r>
              <a:rPr lang="it-IT" sz="2800" b="1" dirty="0">
                <a:solidFill>
                  <a:srgbClr val="FF0000"/>
                </a:solidFill>
                <a:latin typeface="Times New Roman" panose="02020603050405020304" pitchFamily="18" charset="0"/>
                <a:cs typeface="Times New Roman" panose="02020603050405020304" pitchFamily="18" charset="0"/>
              </a:rPr>
              <a:t> </a:t>
            </a:r>
            <a:r>
              <a:rPr lang="it-IT" sz="2800" dirty="0">
                <a:latin typeface="Times New Roman" panose="02020603050405020304" pitchFamily="18" charset="0"/>
                <a:cs typeface="Times New Roman" panose="02020603050405020304" pitchFamily="18" charset="0"/>
              </a:rPr>
              <a:t>o, in caso di carenza in organico della suddetta unità organizzativa, tra i </a:t>
            </a:r>
            <a:r>
              <a:rPr lang="it-IT" sz="2800" dirty="0">
                <a:solidFill>
                  <a:srgbClr val="0070C0"/>
                </a:solidFill>
                <a:latin typeface="Times New Roman" panose="02020603050405020304" pitchFamily="18" charset="0"/>
                <a:cs typeface="Times New Roman" panose="02020603050405020304" pitchFamily="18" charset="0"/>
              </a:rPr>
              <a:t>dipendenti in servizio con analoghe caratteristiche </a:t>
            </a:r>
            <a:r>
              <a:rPr lang="it-IT" sz="2800" dirty="0">
                <a:latin typeface="Times New Roman" panose="02020603050405020304" pitchFamily="18" charset="0"/>
                <a:cs typeface="Times New Roman" panose="02020603050405020304" pitchFamily="18" charset="0"/>
              </a:rPr>
              <a:t>(ANAC).  </a:t>
            </a:r>
            <a:endParaRPr lang="it-IT" sz="2800" dirty="0"/>
          </a:p>
          <a:p>
            <a:pPr algn="just"/>
            <a:r>
              <a:rPr lang="it-IT" sz="2800" dirty="0">
                <a:latin typeface="Times New Roman" pitchFamily="18" charset="0"/>
                <a:cs typeface="Times New Roman" pitchFamily="18" charset="0"/>
              </a:rPr>
              <a:t>E’ necessaria l’immedesimazione organica (non </a:t>
            </a:r>
            <a:r>
              <a:rPr lang="it-IT" sz="2800" dirty="0" err="1">
                <a:latin typeface="Times New Roman" pitchFamily="18" charset="0"/>
                <a:cs typeface="Times New Roman" pitchFamily="18" charset="0"/>
              </a:rPr>
              <a:t>esternalizzabile</a:t>
            </a:r>
            <a:r>
              <a:rPr lang="it-IT" sz="2800" dirty="0">
                <a:latin typeface="Times New Roman" pitchFamily="18" charset="0"/>
                <a:cs typeface="Times New Roman" pitchFamily="18" charset="0"/>
              </a:rPr>
              <a:t>)</a:t>
            </a:r>
          </a:p>
          <a:p>
            <a:pPr marL="0" indent="0" algn="just">
              <a:buNone/>
            </a:pPr>
            <a:r>
              <a:rPr lang="it-IT" sz="1800" u="sng" dirty="0">
                <a:latin typeface="Times New Roman" panose="02020603050405020304" pitchFamily="18" charset="0"/>
                <a:cs typeface="Times New Roman" panose="02020603050405020304" pitchFamily="18" charset="0"/>
              </a:rPr>
              <a:t>Art. 31, comma 1°</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a:t>
            </a:r>
            <a:r>
              <a:rPr lang="it-IT" sz="1800" dirty="0">
                <a:latin typeface="Times New Roman" panose="02020603050405020304" pitchFamily="18" charset="0"/>
                <a:cs typeface="Times New Roman" panose="02020603050405020304" pitchFamily="18" charset="0"/>
              </a:rPr>
              <a:t> “</a:t>
            </a:r>
            <a:r>
              <a:rPr lang="it-IT" sz="1800" i="1" dirty="0">
                <a:latin typeface="Times New Roman" panose="02020603050405020304" pitchFamily="18" charset="0"/>
                <a:cs typeface="Times New Roman" panose="02020603050405020304" pitchFamily="18" charset="0"/>
              </a:rPr>
              <a:t>il RUP è nominato con atto formale del soggetto responsabile dell’unità organizzativa, che deve essere di </a:t>
            </a:r>
            <a:r>
              <a:rPr lang="it-IT" sz="1800" b="1" i="1" dirty="0">
                <a:latin typeface="Times New Roman" panose="02020603050405020304" pitchFamily="18" charset="0"/>
                <a:cs typeface="Times New Roman" panose="02020603050405020304" pitchFamily="18" charset="0"/>
              </a:rPr>
              <a:t>livello apicale</a:t>
            </a:r>
            <a:r>
              <a:rPr lang="it-IT" sz="1800" i="1" dirty="0">
                <a:latin typeface="Times New Roman" panose="02020603050405020304" pitchFamily="18" charset="0"/>
                <a:cs typeface="Times New Roman" panose="02020603050405020304" pitchFamily="18" charset="0"/>
              </a:rPr>
              <a:t>, tra i dipendenti di ruolo addetti all’unità medesima, dotati del necessario livello di inquadramento giuridico in relazione alla struttura della pubblica amministrazione e di </a:t>
            </a:r>
            <a:r>
              <a:rPr lang="it-IT" sz="1800" b="1" i="1" dirty="0">
                <a:latin typeface="Times New Roman" panose="02020603050405020304" pitchFamily="18" charset="0"/>
                <a:cs typeface="Times New Roman" panose="02020603050405020304" pitchFamily="18" charset="0"/>
              </a:rPr>
              <a:t>competenze professionali adeguate in relazione ai compiti per cui è </a:t>
            </a:r>
            <a:r>
              <a:rPr lang="it-IT" sz="1800" b="1" i="1" dirty="0" err="1">
                <a:latin typeface="Times New Roman" panose="02020603050405020304" pitchFamily="18" charset="0"/>
                <a:cs typeface="Times New Roman" panose="02020603050405020304" pitchFamily="18" charset="0"/>
              </a:rPr>
              <a:t>nominato</a:t>
            </a:r>
            <a:r>
              <a:rPr lang="it-IT" sz="1800" i="1" dirty="0" err="1">
                <a:latin typeface="Times New Roman" panose="02020603050405020304" pitchFamily="18" charset="0"/>
                <a:cs typeface="Times New Roman" panose="02020603050405020304" pitchFamily="18" charset="0"/>
              </a:rPr>
              <a:t>…………</a:t>
            </a:r>
            <a:r>
              <a:rPr lang="it-IT" sz="1800" i="1" dirty="0">
                <a:latin typeface="Times New Roman" panose="02020603050405020304" pitchFamily="18" charset="0"/>
                <a:cs typeface="Times New Roman" panose="02020603050405020304" pitchFamily="18" charset="0"/>
              </a:rPr>
              <a:t>. Laddove sia accertata la </a:t>
            </a:r>
            <a:r>
              <a:rPr lang="it-IT" sz="1800" b="1" i="1" dirty="0">
                <a:latin typeface="Times New Roman" panose="02020603050405020304" pitchFamily="18" charset="0"/>
                <a:cs typeface="Times New Roman" panose="02020603050405020304" pitchFamily="18" charset="0"/>
              </a:rPr>
              <a:t>carenza nell’organico </a:t>
            </a:r>
            <a:r>
              <a:rPr lang="it-IT" sz="1800" i="1" dirty="0">
                <a:latin typeface="Times New Roman" panose="02020603050405020304" pitchFamily="18" charset="0"/>
                <a:cs typeface="Times New Roman" panose="02020603050405020304" pitchFamily="18" charset="0"/>
              </a:rPr>
              <a:t>della suddetta unità organizzativa, </a:t>
            </a:r>
            <a:r>
              <a:rPr lang="it-IT" sz="1800" i="1" u="sng" dirty="0">
                <a:latin typeface="Times New Roman" panose="02020603050405020304" pitchFamily="18" charset="0"/>
                <a:cs typeface="Times New Roman" panose="02020603050405020304" pitchFamily="18" charset="0"/>
              </a:rPr>
              <a:t>il RUP è nominato tra gli altri dipendenti in servizio</a:t>
            </a:r>
            <a:r>
              <a:rPr lang="it-IT" sz="1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9847960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1800" b="1" dirty="0">
                <a:latin typeface="Times New Roman" pitchFamily="18" charset="0"/>
                <a:cs typeface="Times New Roman" pitchFamily="18" charset="0"/>
              </a:rPr>
              <a:t>RUP – AGGIORNAMENTO LINEA GUIDA ANAC</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(DETERMINAZIONE N. 1007/2017)</a:t>
            </a:r>
            <a:endParaRPr lang="it-IT" sz="1800" dirty="0"/>
          </a:p>
        </p:txBody>
      </p:sp>
      <p:sp>
        <p:nvSpPr>
          <p:cNvPr id="3" name="Segnaposto contenuto 2"/>
          <p:cNvSpPr>
            <a:spLocks noGrp="1"/>
          </p:cNvSpPr>
          <p:nvPr>
            <p:ph idx="1"/>
          </p:nvPr>
        </p:nvSpPr>
        <p:spPr>
          <a:xfrm>
            <a:off x="539552" y="1124744"/>
            <a:ext cx="8229600" cy="5733256"/>
          </a:xfrm>
        </p:spPr>
        <p:txBody>
          <a:bodyPr>
            <a:noAutofit/>
          </a:bodyPr>
          <a:lstStyle/>
          <a:p>
            <a:pPr marL="0" indent="0" algn="just">
              <a:buNone/>
            </a:pPr>
            <a:r>
              <a:rPr lang="it-IT" sz="2800" dirty="0">
                <a:latin typeface="Times New Roman" pitchFamily="18" charset="0"/>
                <a:cs typeface="Times New Roman" pitchFamily="18" charset="0"/>
              </a:rPr>
              <a:t>Il RUP deve essere dotato di </a:t>
            </a:r>
            <a:r>
              <a:rPr lang="it-IT" sz="2800" b="1" u="sng" dirty="0">
                <a:solidFill>
                  <a:srgbClr val="C00000"/>
                </a:solidFill>
                <a:latin typeface="Times New Roman" pitchFamily="18" charset="0"/>
                <a:cs typeface="Times New Roman" pitchFamily="18" charset="0"/>
              </a:rPr>
              <a:t>competenze professionali adeguate all’incarico da svolgere</a:t>
            </a:r>
            <a:r>
              <a:rPr lang="it-IT" sz="2800" dirty="0">
                <a:latin typeface="Times New Roman" pitchFamily="18" charset="0"/>
                <a:cs typeface="Times New Roman" pitchFamily="18" charset="0"/>
              </a:rPr>
              <a:t>. </a:t>
            </a:r>
          </a:p>
          <a:p>
            <a:pPr marL="0" indent="0" algn="just">
              <a:buNone/>
            </a:pPr>
            <a:r>
              <a:rPr lang="it-IT" sz="2800" dirty="0">
                <a:latin typeface="Times New Roman" pitchFamily="18" charset="0"/>
                <a:cs typeface="Times New Roman" pitchFamily="18" charset="0"/>
              </a:rPr>
              <a:t>Qualora l’</a:t>
            </a:r>
            <a:r>
              <a:rPr lang="it-IT" sz="2800" b="1" u="sng" dirty="0">
                <a:latin typeface="Times New Roman" pitchFamily="18" charset="0"/>
                <a:cs typeface="Times New Roman" pitchFamily="18" charset="0"/>
              </a:rPr>
              <a:t>organico</a:t>
            </a:r>
            <a:r>
              <a:rPr lang="it-IT" sz="2800" dirty="0">
                <a:latin typeface="Times New Roman" pitchFamily="18" charset="0"/>
                <a:cs typeface="Times New Roman" pitchFamily="18" charset="0"/>
              </a:rPr>
              <a:t> della stazione appaltante presenti </a:t>
            </a:r>
            <a:r>
              <a:rPr lang="it-IT" sz="2800" b="1" u="sng" dirty="0">
                <a:latin typeface="Times New Roman" pitchFamily="18" charset="0"/>
                <a:cs typeface="Times New Roman" pitchFamily="18" charset="0"/>
              </a:rPr>
              <a:t>carenze accertate</a:t>
            </a:r>
            <a:r>
              <a:rPr lang="it-IT" sz="2800" b="1" dirty="0">
                <a:latin typeface="Times New Roman" pitchFamily="18" charset="0"/>
                <a:cs typeface="Times New Roman" pitchFamily="18" charset="0"/>
              </a:rPr>
              <a:t> </a:t>
            </a:r>
            <a:r>
              <a:rPr lang="it-IT" sz="2800" dirty="0">
                <a:latin typeface="Times New Roman" pitchFamily="18" charset="0"/>
                <a:cs typeface="Times New Roman" pitchFamily="18" charset="0"/>
              </a:rPr>
              <a:t>o in esso non sia compreso nessun soggetto in possesso della professionalità necessaria, nel caso di affidamento di </a:t>
            </a:r>
            <a:r>
              <a:rPr lang="it-IT" sz="2800" b="1" dirty="0">
                <a:latin typeface="Times New Roman" pitchFamily="18" charset="0"/>
                <a:cs typeface="Times New Roman" pitchFamily="18" charset="0"/>
              </a:rPr>
              <a:t>servizi di ingegneria e architettura</a:t>
            </a:r>
            <a:r>
              <a:rPr lang="it-IT" sz="2800" dirty="0">
                <a:latin typeface="Times New Roman" pitchFamily="18" charset="0"/>
                <a:cs typeface="Times New Roman" pitchFamily="18" charset="0"/>
              </a:rPr>
              <a:t>, si applica l’</a:t>
            </a:r>
            <a:r>
              <a:rPr lang="it-IT" sz="2800" u="sng" dirty="0">
                <a:latin typeface="Times New Roman" pitchFamily="18" charset="0"/>
                <a:cs typeface="Times New Roman" pitchFamily="18" charset="0"/>
              </a:rPr>
              <a:t>articolo 31, comma 6</a:t>
            </a:r>
            <a:r>
              <a:rPr lang="it-IT" sz="2800" dirty="0">
                <a:latin typeface="Times New Roman" pitchFamily="18" charset="0"/>
                <a:cs typeface="Times New Roman" pitchFamily="18" charset="0"/>
              </a:rPr>
              <a:t>, del codice  &gt;  </a:t>
            </a:r>
            <a:r>
              <a:rPr lang="it-IT" sz="2800" i="1" dirty="0">
                <a:latin typeface="Times New Roman" pitchFamily="18" charset="0"/>
                <a:cs typeface="Times New Roman" pitchFamily="18" charset="0"/>
              </a:rPr>
              <a:t>Per i lavori e i servizi attinenti all'ingegneria e all'architettura il RUP deve essere un tecnico; ove non sia presente tale figura professionale, le competenze sono attribuite al responsabile del servizio al quale attiene il lavoro da realizzare</a:t>
            </a:r>
            <a:r>
              <a:rPr lang="it-IT" sz="2800" dirty="0">
                <a:latin typeface="Times New Roman" pitchFamily="18" charset="0"/>
                <a:cs typeface="Times New Roman" pitchFamily="18" charset="0"/>
              </a:rPr>
              <a:t>.</a:t>
            </a:r>
          </a:p>
        </p:txBody>
      </p:sp>
    </p:spTree>
    <p:extLst>
      <p:ext uri="{BB962C8B-B14F-4D97-AF65-F5344CB8AC3E}">
        <p14:creationId xmlns:p14="http://schemas.microsoft.com/office/powerpoint/2010/main" val="10122770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1800" b="1" dirty="0">
                <a:latin typeface="Times New Roman" pitchFamily="18" charset="0"/>
                <a:cs typeface="Times New Roman" pitchFamily="18" charset="0"/>
              </a:rPr>
              <a:t>RUP – AGGIORNAMENTO LINEA GUIDA ANAC</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(DETERMINAZIONE N. 1007/2017)</a:t>
            </a:r>
            <a:endParaRPr lang="it-IT" sz="1800" dirty="0"/>
          </a:p>
        </p:txBody>
      </p:sp>
      <p:sp>
        <p:nvSpPr>
          <p:cNvPr id="3" name="Segnaposto contenuto 2"/>
          <p:cNvSpPr>
            <a:spLocks noGrp="1"/>
          </p:cNvSpPr>
          <p:nvPr>
            <p:ph idx="1"/>
          </p:nvPr>
        </p:nvSpPr>
        <p:spPr>
          <a:xfrm>
            <a:off x="457200" y="1052736"/>
            <a:ext cx="8229600" cy="5616624"/>
          </a:xfrm>
        </p:spPr>
        <p:txBody>
          <a:bodyPr>
            <a:normAutofit/>
          </a:bodyPr>
          <a:lstStyle/>
          <a:p>
            <a:pPr marL="0" indent="0" algn="just">
              <a:buNone/>
            </a:pPr>
            <a:r>
              <a:rPr lang="it-IT" sz="2400" dirty="0">
                <a:latin typeface="Times New Roman" pitchFamily="18" charset="0"/>
                <a:cs typeface="Times New Roman" pitchFamily="18" charset="0"/>
              </a:rPr>
              <a:t>Negli </a:t>
            </a:r>
            <a:r>
              <a:rPr lang="it-IT" sz="2400" b="1" u="sng" dirty="0">
                <a:latin typeface="Times New Roman" pitchFamily="18" charset="0"/>
                <a:cs typeface="Times New Roman" pitchFamily="18" charset="0"/>
              </a:rPr>
              <a:t>altri casi</a:t>
            </a:r>
            <a:r>
              <a:rPr lang="it-IT" sz="2400" dirty="0">
                <a:latin typeface="Times New Roman" pitchFamily="18" charset="0"/>
                <a:cs typeface="Times New Roman" pitchFamily="18" charset="0"/>
              </a:rPr>
              <a:t>, la stazione appaltante può individuare quale </a:t>
            </a:r>
            <a:r>
              <a:rPr lang="it-IT" sz="2400" b="1" dirty="0">
                <a:latin typeface="Times New Roman" pitchFamily="18" charset="0"/>
                <a:cs typeface="Times New Roman" pitchFamily="18" charset="0"/>
              </a:rPr>
              <a:t>RUP</a:t>
            </a:r>
            <a:r>
              <a:rPr lang="it-IT" sz="2400" dirty="0">
                <a:latin typeface="Times New Roman" pitchFamily="18" charset="0"/>
                <a:cs typeface="Times New Roman" pitchFamily="18" charset="0"/>
              </a:rPr>
              <a:t> un </a:t>
            </a:r>
            <a:r>
              <a:rPr lang="it-IT" sz="2400" b="1" dirty="0">
                <a:latin typeface="Times New Roman" pitchFamily="18" charset="0"/>
                <a:cs typeface="Times New Roman" pitchFamily="18" charset="0"/>
              </a:rPr>
              <a:t>dipendente anche non in possesso dei requisiti richiesti</a:t>
            </a:r>
            <a:r>
              <a:rPr lang="it-IT" sz="2400" dirty="0">
                <a:latin typeface="Times New Roman" pitchFamily="18" charset="0"/>
                <a:cs typeface="Times New Roman" pitchFamily="18" charset="0"/>
              </a:rPr>
              <a:t>. Nel caso in cui sia individuato un RUP carente dei requisiti richiesti, la stazione appaltante affida lo svolgimento delle </a:t>
            </a:r>
            <a:r>
              <a:rPr lang="it-IT" sz="2400" u="sng" dirty="0">
                <a:latin typeface="Times New Roman" pitchFamily="18" charset="0"/>
                <a:cs typeface="Times New Roman" pitchFamily="18" charset="0"/>
              </a:rPr>
              <a:t>attività di supporto al RUP ad altri dipendenti </a:t>
            </a:r>
            <a:r>
              <a:rPr lang="it-IT" sz="2400" dirty="0">
                <a:latin typeface="Times New Roman" pitchFamily="18" charset="0"/>
                <a:cs typeface="Times New Roman" pitchFamily="18" charset="0"/>
              </a:rPr>
              <a:t>in possesso dei requisiti carenti in capo al RUP o, in mancanza, a </a:t>
            </a:r>
            <a:r>
              <a:rPr lang="it-IT" sz="2400" u="sng" dirty="0">
                <a:latin typeface="Times New Roman" pitchFamily="18" charset="0"/>
                <a:cs typeface="Times New Roman" pitchFamily="18" charset="0"/>
              </a:rPr>
              <a:t>soggetti esterni</a:t>
            </a:r>
            <a:r>
              <a:rPr lang="it-IT" sz="2400" dirty="0">
                <a:latin typeface="Times New Roman" pitchFamily="18" charset="0"/>
                <a:cs typeface="Times New Roman" pitchFamily="18" charset="0"/>
              </a:rPr>
              <a:t> aventi le specifiche competenze richieste dal codice e dalle Linee guida.</a:t>
            </a:r>
          </a:p>
          <a:p>
            <a:pPr marL="0" indent="0" algn="just">
              <a:buNone/>
            </a:pPr>
            <a:r>
              <a:rPr lang="it-IT" sz="2400" dirty="0">
                <a:latin typeface="Times New Roman" pitchFamily="18" charset="0"/>
                <a:cs typeface="Times New Roman" pitchFamily="18" charset="0"/>
              </a:rPr>
              <a:t>L’esternalizzazione dell’attività di supporto diviene ipotesi residuale e costituisce, come prima, appalto di servizi.</a:t>
            </a:r>
          </a:p>
          <a:p>
            <a:pPr marL="0" indent="0" algn="just">
              <a:buNone/>
            </a:pPr>
            <a:r>
              <a:rPr lang="it-IT" sz="2400" dirty="0">
                <a:latin typeface="Times New Roman" pitchFamily="18" charset="0"/>
                <a:cs typeface="Times New Roman" pitchFamily="18" charset="0"/>
              </a:rPr>
              <a:t>Pertanto, nella determina a contrattare, che avvia o affida l’incarico esterno del supporto, occorre chiarire in modo anali-tico la ricerca effettuata e la conseguente impossibilità di avvalersi delle sinergie interne.</a:t>
            </a:r>
          </a:p>
        </p:txBody>
      </p:sp>
    </p:spTree>
    <p:extLst>
      <p:ext uri="{BB962C8B-B14F-4D97-AF65-F5344CB8AC3E}">
        <p14:creationId xmlns:p14="http://schemas.microsoft.com/office/powerpoint/2010/main" val="290965585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1800" b="1" dirty="0">
                <a:latin typeface="Times New Roman" pitchFamily="18" charset="0"/>
                <a:cs typeface="Times New Roman" pitchFamily="18" charset="0"/>
              </a:rPr>
              <a:t>RUP – AGGIORNAMENTO LINEA GUIDA ANAC</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(DETERMINAZIONE N. 1007/2017)</a:t>
            </a:r>
            <a:endParaRPr lang="it-IT" sz="1800" dirty="0"/>
          </a:p>
        </p:txBody>
      </p:sp>
      <p:sp>
        <p:nvSpPr>
          <p:cNvPr id="3" name="Segnaposto contenuto 2"/>
          <p:cNvSpPr>
            <a:spLocks noGrp="1"/>
          </p:cNvSpPr>
          <p:nvPr>
            <p:ph idx="1"/>
          </p:nvPr>
        </p:nvSpPr>
        <p:spPr>
          <a:xfrm>
            <a:off x="457200" y="1052736"/>
            <a:ext cx="8229600" cy="5544616"/>
          </a:xfrm>
        </p:spPr>
        <p:txBody>
          <a:bodyPr>
            <a:normAutofit fontScale="77500" lnSpcReduction="20000"/>
          </a:bodyPr>
          <a:lstStyle/>
          <a:p>
            <a:pPr marL="0" indent="0" algn="just">
              <a:buNone/>
            </a:pPr>
            <a:r>
              <a:rPr lang="it-IT" dirty="0">
                <a:latin typeface="Times New Roman" panose="02020603050405020304" pitchFamily="18" charset="0"/>
                <a:cs typeface="Times New Roman" panose="02020603050405020304" pitchFamily="18" charset="0"/>
              </a:rPr>
              <a:t>Gli affidatari delle attività di supporto:</a:t>
            </a:r>
          </a:p>
          <a:p>
            <a:pPr algn="just">
              <a:buFont typeface="Wingdings" panose="05000000000000000000" pitchFamily="2" charset="2"/>
              <a:buChar char="ü"/>
            </a:pPr>
            <a:r>
              <a:rPr lang="it-IT" dirty="0">
                <a:latin typeface="Times New Roman" panose="02020603050405020304" pitchFamily="18" charset="0"/>
                <a:cs typeface="Times New Roman" panose="02020603050405020304" pitchFamily="18" charset="0"/>
              </a:rPr>
              <a:t> devono essere muniti di assicurazione di responsabilità civile professionale per i rischi derivanti dallo svolgimento delle attività di propria competenza.</a:t>
            </a:r>
          </a:p>
          <a:p>
            <a:pPr algn="just">
              <a:buFont typeface="Wingdings" panose="05000000000000000000" pitchFamily="2" charset="2"/>
              <a:buChar char="ü"/>
            </a:pPr>
            <a:r>
              <a:rPr lang="it-IT" dirty="0">
                <a:latin typeface="Times New Roman" panose="02020603050405020304" pitchFamily="18" charset="0"/>
                <a:cs typeface="Times New Roman" panose="02020603050405020304" pitchFamily="18" charset="0"/>
              </a:rPr>
              <a:t>Non possono partecipare agli incarichi di progettazione ovvero ad appalti e concessioni di lavori pubblici nonché a subappalti e cottimi dei lavori pubblici con riferimento ai quali abbiano espletato i propri compiti direttamente o per il tramite di altro soggetto che risulti controllato, controllante o collegato a questi ai sensi dell’articolo 24, comma 7, del Codice. </a:t>
            </a:r>
          </a:p>
          <a:p>
            <a:pPr marL="0" indent="0" algn="just">
              <a:buNone/>
            </a:pPr>
            <a:r>
              <a:rPr lang="it-IT" dirty="0">
                <a:latin typeface="Times New Roman" panose="02020603050405020304" pitchFamily="18" charset="0"/>
                <a:cs typeface="Times New Roman" panose="02020603050405020304" pitchFamily="18" charset="0"/>
              </a:rPr>
              <a:t>Alla stazione appaltante è data la possibilità di istituire </a:t>
            </a:r>
            <a:r>
              <a:rPr lang="it-IT" u="sng" dirty="0">
                <a:latin typeface="Times New Roman" panose="02020603050405020304" pitchFamily="18" charset="0"/>
                <a:cs typeface="Times New Roman" panose="02020603050405020304" pitchFamily="18" charset="0"/>
              </a:rPr>
              <a:t>una struttura stabile a supporto dei RUP </a:t>
            </a:r>
            <a:r>
              <a:rPr lang="it-IT" dirty="0">
                <a:latin typeface="Times New Roman" panose="02020603050405020304" pitchFamily="18" charset="0"/>
                <a:cs typeface="Times New Roman" panose="02020603050405020304" pitchFamily="18" charset="0"/>
              </a:rPr>
              <a:t>e di conferire, su proposta di quest’ultimo, incarichi a sostegno dell’intera procedura o di parte di essa, nel caso di appalti di particolare complessità che richiedano necessariamente valutazioni e competenze altamente specialistiche. </a:t>
            </a:r>
          </a:p>
          <a:p>
            <a:pPr marL="0" indent="0">
              <a:buNone/>
            </a:pPr>
            <a:endParaRPr lang="it-IT" dirty="0"/>
          </a:p>
        </p:txBody>
      </p:sp>
    </p:spTree>
    <p:extLst>
      <p:ext uri="{BB962C8B-B14F-4D97-AF65-F5344CB8AC3E}">
        <p14:creationId xmlns:p14="http://schemas.microsoft.com/office/powerpoint/2010/main" val="970675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1600" b="1" dirty="0">
                <a:latin typeface="Times New Roman" pitchFamily="18" charset="0"/>
                <a:cs typeface="Times New Roman" pitchFamily="18" charset="0"/>
              </a:rPr>
              <a:t>DECRETO </a:t>
            </a:r>
            <a:r>
              <a:rPr lang="it-IT" sz="1600" b="1" dirty="0" err="1">
                <a:latin typeface="Times New Roman" pitchFamily="18" charset="0"/>
                <a:cs typeface="Times New Roman" pitchFamily="18" charset="0"/>
              </a:rPr>
              <a:t>DI</a:t>
            </a:r>
            <a:r>
              <a:rPr lang="it-IT" sz="1600" b="1" dirty="0">
                <a:latin typeface="Times New Roman" pitchFamily="18" charset="0"/>
                <a:cs typeface="Times New Roman" pitchFamily="18" charset="0"/>
              </a:rPr>
              <a:t> RETTIFICA</a:t>
            </a:r>
            <a:endParaRPr lang="it-IT" sz="1600" dirty="0"/>
          </a:p>
        </p:txBody>
      </p:sp>
      <p:sp>
        <p:nvSpPr>
          <p:cNvPr id="3" name="Segnaposto contenuto 2"/>
          <p:cNvSpPr>
            <a:spLocks noGrp="1"/>
          </p:cNvSpPr>
          <p:nvPr>
            <p:ph idx="1"/>
          </p:nvPr>
        </p:nvSpPr>
        <p:spPr>
          <a:xfrm>
            <a:off x="457200" y="1124744"/>
            <a:ext cx="8229600" cy="4896544"/>
          </a:xfrm>
        </p:spPr>
        <p:txBody>
          <a:bodyPr/>
          <a:lstStyle/>
          <a:p>
            <a:pPr algn="just">
              <a:buNone/>
            </a:pPr>
            <a:r>
              <a:rPr lang="it-IT" dirty="0">
                <a:latin typeface="Times New Roman" pitchFamily="18" charset="0"/>
                <a:cs typeface="Times New Roman" pitchFamily="18" charset="0"/>
              </a:rPr>
              <a:t>Gli </a:t>
            </a:r>
            <a:r>
              <a:rPr lang="it-IT" b="1" dirty="0">
                <a:latin typeface="Times New Roman" pitchFamily="18" charset="0"/>
                <a:cs typeface="Times New Roman" pitchFamily="18" charset="0"/>
              </a:rPr>
              <a:t>errori</a:t>
            </a:r>
            <a:r>
              <a:rPr lang="it-IT" dirty="0">
                <a:latin typeface="Times New Roman" pitchFamily="18" charset="0"/>
                <a:cs typeface="Times New Roman" pitchFamily="18" charset="0"/>
              </a:rPr>
              <a:t> sono consistiti in:</a:t>
            </a:r>
          </a:p>
          <a:p>
            <a:pPr algn="just">
              <a:buFont typeface="Wingdings" pitchFamily="2" charset="2"/>
              <a:buChar char="q"/>
            </a:pPr>
            <a:r>
              <a:rPr lang="it-IT" dirty="0">
                <a:latin typeface="Times New Roman" pitchFamily="18" charset="0"/>
                <a:cs typeface="Times New Roman" pitchFamily="18" charset="0"/>
              </a:rPr>
              <a:t>punteggiature sbagliate;</a:t>
            </a:r>
          </a:p>
          <a:p>
            <a:pPr algn="just">
              <a:buFont typeface="Wingdings" pitchFamily="2" charset="2"/>
              <a:buChar char="q"/>
            </a:pPr>
            <a:r>
              <a:rPr lang="it-IT" dirty="0">
                <a:latin typeface="Times New Roman" pitchFamily="18" charset="0"/>
                <a:cs typeface="Times New Roman" pitchFamily="18" charset="0"/>
              </a:rPr>
              <a:t>mancanza di spazi;</a:t>
            </a:r>
          </a:p>
          <a:p>
            <a:pPr algn="just">
              <a:buFont typeface="Wingdings" pitchFamily="2" charset="2"/>
              <a:buChar char="q"/>
            </a:pPr>
            <a:r>
              <a:rPr lang="it-IT" dirty="0">
                <a:latin typeface="Times New Roman" pitchFamily="18" charset="0"/>
                <a:cs typeface="Times New Roman" pitchFamily="18" charset="0"/>
              </a:rPr>
              <a:t>parole unite;</a:t>
            </a:r>
          </a:p>
          <a:p>
            <a:pPr algn="just">
              <a:buFont typeface="Wingdings" pitchFamily="2" charset="2"/>
              <a:buChar char="q"/>
            </a:pPr>
            <a:r>
              <a:rPr lang="it-IT" dirty="0">
                <a:latin typeface="Times New Roman" pitchFamily="18" charset="0"/>
                <a:cs typeface="Times New Roman" pitchFamily="18" charset="0"/>
              </a:rPr>
              <a:t>mancanza di coordinamento tra nomi e aggettivi;</a:t>
            </a:r>
          </a:p>
          <a:p>
            <a:pPr algn="just">
              <a:buFont typeface="Wingdings" pitchFamily="2" charset="2"/>
              <a:buChar char="q"/>
            </a:pPr>
            <a:r>
              <a:rPr lang="it-IT" dirty="0">
                <a:latin typeface="Times New Roman" pitchFamily="18" charset="0"/>
                <a:cs typeface="Times New Roman" pitchFamily="18" charset="0"/>
              </a:rPr>
              <a:t>Errori di articoli e commi.</a:t>
            </a:r>
          </a:p>
          <a:p>
            <a:pPr>
              <a:buNone/>
            </a:pPr>
            <a:endParaRPr lang="it-IT"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1800" b="1" dirty="0">
                <a:latin typeface="Times New Roman" pitchFamily="18" charset="0"/>
                <a:cs typeface="Times New Roman" pitchFamily="18" charset="0"/>
              </a:rPr>
              <a:t>RUP – AGGIORNAMENTO LINEA GUIDA ANAC</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(DETERMINAZIONE N. 1007/2017)</a:t>
            </a:r>
            <a:endParaRPr lang="it-IT" sz="1800" dirty="0"/>
          </a:p>
        </p:txBody>
      </p:sp>
      <p:sp>
        <p:nvSpPr>
          <p:cNvPr id="3" name="Segnaposto contenuto 2"/>
          <p:cNvSpPr>
            <a:spLocks noGrp="1"/>
          </p:cNvSpPr>
          <p:nvPr>
            <p:ph idx="1"/>
          </p:nvPr>
        </p:nvSpPr>
        <p:spPr>
          <a:xfrm>
            <a:off x="457200" y="1052736"/>
            <a:ext cx="8229600" cy="5472608"/>
          </a:xfrm>
        </p:spPr>
        <p:txBody>
          <a:bodyPr>
            <a:normAutofit lnSpcReduction="10000"/>
          </a:bodyPr>
          <a:lstStyle/>
          <a:p>
            <a:pPr algn="just">
              <a:buFont typeface="Wingdings" pitchFamily="2" charset="2"/>
              <a:buChar char="§"/>
            </a:pPr>
            <a:r>
              <a:rPr lang="it-IT" sz="2400" dirty="0">
                <a:latin typeface="Times New Roman" pitchFamily="18" charset="0"/>
                <a:cs typeface="Times New Roman" pitchFamily="18" charset="0"/>
              </a:rPr>
              <a:t>Per </a:t>
            </a:r>
            <a:r>
              <a:rPr lang="it-IT" b="1" u="sng" dirty="0">
                <a:solidFill>
                  <a:srgbClr val="C00000"/>
                </a:solidFill>
                <a:latin typeface="Times New Roman" pitchFamily="18" charset="0"/>
                <a:cs typeface="Times New Roman" pitchFamily="18" charset="0"/>
              </a:rPr>
              <a:t>lavori/concessioni di lavori</a:t>
            </a:r>
            <a:r>
              <a:rPr lang="it-IT" u="sng" dirty="0">
                <a:solidFill>
                  <a:srgbClr val="C00000"/>
                </a:solidFill>
                <a:latin typeface="Times New Roman" pitchFamily="18" charset="0"/>
                <a:cs typeface="Times New Roman" pitchFamily="18" charset="0"/>
              </a:rPr>
              <a:t>, </a:t>
            </a:r>
            <a:r>
              <a:rPr lang="it-IT" b="1" u="sng" dirty="0">
                <a:solidFill>
                  <a:srgbClr val="C00000"/>
                </a:solidFill>
                <a:latin typeface="Times New Roman" pitchFamily="18" charset="0"/>
                <a:cs typeface="Times New Roman" pitchFamily="18" charset="0"/>
              </a:rPr>
              <a:t>di importo inferiore a 150.000,00 euro</a:t>
            </a:r>
            <a:r>
              <a:rPr lang="it-IT" dirty="0">
                <a:latin typeface="Times New Roman" pitchFamily="18" charset="0"/>
                <a:cs typeface="Times New Roman" pitchFamily="18" charset="0"/>
              </a:rPr>
              <a:t>, </a:t>
            </a:r>
            <a:r>
              <a:rPr lang="it-IT" sz="2500" dirty="0">
                <a:latin typeface="Times New Roman" pitchFamily="18" charset="0"/>
                <a:cs typeface="Times New Roman" pitchFamily="18" charset="0"/>
              </a:rPr>
              <a:t>il RUP deve essere almeno in possesso, di un </a:t>
            </a:r>
            <a:r>
              <a:rPr lang="it-IT" sz="2500" b="1" dirty="0">
                <a:latin typeface="Times New Roman" pitchFamily="18" charset="0"/>
                <a:cs typeface="Times New Roman" pitchFamily="18" charset="0"/>
              </a:rPr>
              <a:t>diploma rilasciato da un istituto tecnico superiore di secondo grado al termine di un corso di studi quinquennale </a:t>
            </a:r>
            <a:r>
              <a:rPr lang="it-IT" sz="2000" dirty="0">
                <a:latin typeface="Times New Roman" pitchFamily="18" charset="0"/>
                <a:cs typeface="Times New Roman" pitchFamily="18" charset="0"/>
              </a:rPr>
              <a:t>(es. diploma di perito industriale, perito commerciale, perito agrario, agrotecnico, perito edile, geometra/tecnico delle costruzioni e titoli equipollenti ai precedenti)</a:t>
            </a:r>
            <a:r>
              <a:rPr lang="it-IT" sz="2500" dirty="0">
                <a:latin typeface="Times New Roman" pitchFamily="18" charset="0"/>
                <a:cs typeface="Times New Roman" pitchFamily="18" charset="0"/>
              </a:rPr>
              <a:t> + </a:t>
            </a:r>
            <a:r>
              <a:rPr lang="it-IT" sz="2500" b="1" dirty="0">
                <a:latin typeface="Times New Roman" pitchFamily="18" charset="0"/>
                <a:cs typeface="Times New Roman" pitchFamily="18" charset="0"/>
              </a:rPr>
              <a:t>anzianità di servizio ed esperienza di almeno tre anni </a:t>
            </a:r>
            <a:r>
              <a:rPr lang="it-IT" sz="2500" dirty="0">
                <a:latin typeface="Times New Roman" pitchFamily="18" charset="0"/>
                <a:cs typeface="Times New Roman" pitchFamily="18" charset="0"/>
              </a:rPr>
              <a:t>nell’ambito dell’affidamento di appalti e concessioni di lavori.</a:t>
            </a:r>
          </a:p>
          <a:p>
            <a:pPr algn="just">
              <a:buFont typeface="Wingdings" pitchFamily="2" charset="2"/>
              <a:buChar char="§"/>
            </a:pPr>
            <a:r>
              <a:rPr lang="it-IT" sz="2500" dirty="0">
                <a:latin typeface="Times New Roman" pitchFamily="18" charset="0"/>
                <a:cs typeface="Times New Roman" pitchFamily="18" charset="0"/>
              </a:rPr>
              <a:t> In caso di assenza di idonea figura in organico, il ruolo di RUP può essere affidato a un dirigente o dipendente amministrativo, con l’eventuale costituzione dell’ufficio di supporto. </a:t>
            </a:r>
          </a:p>
          <a:p>
            <a:endParaRPr lang="it-IT" sz="2400" b="1" dirty="0"/>
          </a:p>
          <a:p>
            <a:pPr algn="just">
              <a:buFont typeface="Wingdings" pitchFamily="2" charset="2"/>
              <a:buChar char="§"/>
            </a:pPr>
            <a:endParaRPr lang="it-IT" sz="2400" dirty="0">
              <a:latin typeface="Times New Roman" pitchFamily="18" charset="0"/>
              <a:cs typeface="Times New Roman" pitchFamily="18" charset="0"/>
            </a:endParaRPr>
          </a:p>
        </p:txBody>
      </p:sp>
    </p:spTree>
    <p:extLst>
      <p:ext uri="{BB962C8B-B14F-4D97-AF65-F5344CB8AC3E}">
        <p14:creationId xmlns:p14="http://schemas.microsoft.com/office/powerpoint/2010/main" val="409109491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1800" b="1" dirty="0">
                <a:latin typeface="Times New Roman" pitchFamily="18" charset="0"/>
                <a:cs typeface="Times New Roman" pitchFamily="18" charset="0"/>
              </a:rPr>
              <a:t>RUP – AGGIORNAMENTO LINEA GUIDA ANAC</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(DETERMINAZIONE N. 1007/2017)</a:t>
            </a:r>
            <a:endParaRPr lang="it-IT" sz="1800" dirty="0"/>
          </a:p>
        </p:txBody>
      </p:sp>
      <p:sp>
        <p:nvSpPr>
          <p:cNvPr id="3" name="Segnaposto contenuto 2"/>
          <p:cNvSpPr>
            <a:spLocks noGrp="1"/>
          </p:cNvSpPr>
          <p:nvPr>
            <p:ph idx="1"/>
          </p:nvPr>
        </p:nvSpPr>
        <p:spPr>
          <a:xfrm>
            <a:off x="457200" y="1124744"/>
            <a:ext cx="8229600" cy="5328592"/>
          </a:xfrm>
        </p:spPr>
        <p:txBody>
          <a:bodyPr>
            <a:normAutofit lnSpcReduction="10000"/>
          </a:bodyPr>
          <a:lstStyle/>
          <a:p>
            <a:pPr algn="just">
              <a:buNone/>
            </a:pPr>
            <a:r>
              <a:rPr lang="it-IT" sz="2400" dirty="0">
                <a:latin typeface="Times New Roman" pitchFamily="18" charset="0"/>
                <a:cs typeface="Times New Roman" pitchFamily="18" charset="0"/>
              </a:rPr>
              <a:t>Per </a:t>
            </a:r>
            <a:r>
              <a:rPr lang="it-IT" b="1" u="sng" dirty="0">
                <a:solidFill>
                  <a:srgbClr val="C00000"/>
                </a:solidFill>
                <a:latin typeface="Times New Roman" pitchFamily="18" charset="0"/>
                <a:cs typeface="Times New Roman" pitchFamily="18" charset="0"/>
              </a:rPr>
              <a:t>lavori/concessioni di lavori di importo pari o superiori ai 150 mila euro ed inferiori al milione di euro</a:t>
            </a:r>
            <a:r>
              <a:rPr lang="it-IT" dirty="0">
                <a:solidFill>
                  <a:srgbClr val="C00000"/>
                </a:solidFill>
                <a:latin typeface="Times New Roman" pitchFamily="18" charset="0"/>
                <a:cs typeface="Times New Roman" pitchFamily="18" charset="0"/>
              </a:rPr>
              <a:t>, </a:t>
            </a:r>
            <a:r>
              <a:rPr lang="it-IT" sz="2800" dirty="0">
                <a:latin typeface="Times New Roman" pitchFamily="18" charset="0"/>
                <a:cs typeface="Times New Roman" pitchFamily="18" charset="0"/>
              </a:rPr>
              <a:t>l’ANAC ammette le seguenti alternative: </a:t>
            </a:r>
          </a:p>
          <a:p>
            <a:pPr algn="just">
              <a:buNone/>
            </a:pPr>
            <a:r>
              <a:rPr lang="it-IT" sz="2800" dirty="0">
                <a:latin typeface="Times New Roman" pitchFamily="18" charset="0"/>
                <a:cs typeface="Times New Roman" pitchFamily="18" charset="0"/>
              </a:rPr>
              <a:t>A) il RUP può avere il </a:t>
            </a:r>
            <a:r>
              <a:rPr lang="it-IT" sz="2800" b="1" dirty="0">
                <a:latin typeface="Times New Roman" pitchFamily="18" charset="0"/>
                <a:cs typeface="Times New Roman" pitchFamily="18" charset="0"/>
              </a:rPr>
              <a:t>solo diploma </a:t>
            </a:r>
            <a:r>
              <a:rPr lang="it-IT" sz="2800" dirty="0">
                <a:latin typeface="Times New Roman" pitchFamily="18" charset="0"/>
                <a:cs typeface="Times New Roman" pitchFamily="18" charset="0"/>
              </a:rPr>
              <a:t>rilasciato da un istituto tecnico superiore di secondo grado al termine di un corso di studi quinquennale </a:t>
            </a:r>
            <a:r>
              <a:rPr lang="it-IT" sz="2000" dirty="0">
                <a:latin typeface="Times New Roman" pitchFamily="18" charset="0"/>
                <a:cs typeface="Times New Roman" pitchFamily="18" charset="0"/>
              </a:rPr>
              <a:t>(es. diploma di perito industriale, perito commerciale, perito agrario, agrotecnico, perito edile, geometra/tecnico delle co-struzioni e titoli equipollenti ai precedenti.)</a:t>
            </a:r>
            <a:r>
              <a:rPr lang="it-IT" sz="2500" dirty="0">
                <a:latin typeface="Times New Roman" pitchFamily="18" charset="0"/>
                <a:cs typeface="Times New Roman" pitchFamily="18" charset="0"/>
              </a:rPr>
              <a:t> </a:t>
            </a:r>
            <a:r>
              <a:rPr lang="it-IT" sz="2800" dirty="0">
                <a:latin typeface="Times New Roman" pitchFamily="18" charset="0"/>
                <a:cs typeface="Times New Roman" pitchFamily="18" charset="0"/>
              </a:rPr>
              <a:t>+ </a:t>
            </a:r>
            <a:r>
              <a:rPr lang="it-IT" sz="2800" b="1" dirty="0">
                <a:latin typeface="Times New Roman" pitchFamily="18" charset="0"/>
                <a:cs typeface="Times New Roman" pitchFamily="18" charset="0"/>
              </a:rPr>
              <a:t>anzianità di servizio ed esperienza almeno decennale</a:t>
            </a:r>
            <a:r>
              <a:rPr lang="it-IT" sz="2800" dirty="0">
                <a:latin typeface="Times New Roman" pitchFamily="18" charset="0"/>
                <a:cs typeface="Times New Roman" pitchFamily="18" charset="0"/>
              </a:rPr>
              <a:t> nell’ambito dell’affidamento di appalti e concessioni di lavori; </a:t>
            </a:r>
          </a:p>
        </p:txBody>
      </p:sp>
    </p:spTree>
    <p:extLst>
      <p:ext uri="{BB962C8B-B14F-4D97-AF65-F5344CB8AC3E}">
        <p14:creationId xmlns:p14="http://schemas.microsoft.com/office/powerpoint/2010/main" val="356808831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1800" b="1" dirty="0">
                <a:latin typeface="Times New Roman" pitchFamily="18" charset="0"/>
                <a:cs typeface="Times New Roman" pitchFamily="18" charset="0"/>
              </a:rPr>
              <a:t>RUP – AGGIORNAMENTO LINEA GUIDA ANAC</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(DETERMINAZIONE N. 1007/2017)</a:t>
            </a:r>
            <a:endParaRPr lang="it-IT" sz="1800" dirty="0"/>
          </a:p>
        </p:txBody>
      </p:sp>
      <p:sp>
        <p:nvSpPr>
          <p:cNvPr id="3" name="Segnaposto contenuto 2"/>
          <p:cNvSpPr>
            <a:spLocks noGrp="1"/>
          </p:cNvSpPr>
          <p:nvPr>
            <p:ph idx="1"/>
          </p:nvPr>
        </p:nvSpPr>
        <p:spPr>
          <a:xfrm>
            <a:off x="457200" y="1124744"/>
            <a:ext cx="8229600" cy="5544616"/>
          </a:xfrm>
        </p:spPr>
        <p:txBody>
          <a:bodyPr>
            <a:normAutofit fontScale="92500" lnSpcReduction="10000"/>
          </a:bodyPr>
          <a:lstStyle/>
          <a:p>
            <a:pPr algn="just">
              <a:buNone/>
            </a:pPr>
            <a:r>
              <a:rPr lang="it-IT" sz="2600" dirty="0">
                <a:latin typeface="Times New Roman" pitchFamily="18" charset="0"/>
                <a:cs typeface="Times New Roman" pitchFamily="18" charset="0"/>
              </a:rPr>
              <a:t>B) oppure la </a:t>
            </a:r>
            <a:r>
              <a:rPr lang="it-IT" sz="2600" b="1" dirty="0">
                <a:latin typeface="Times New Roman" pitchFamily="18" charset="0"/>
                <a:cs typeface="Times New Roman" pitchFamily="18" charset="0"/>
              </a:rPr>
              <a:t>laurea triennale nelle materie oggetto dell’intervento </a:t>
            </a:r>
            <a:r>
              <a:rPr lang="it-IT" sz="2600" dirty="0">
                <a:latin typeface="Times New Roman" pitchFamily="18" charset="0"/>
                <a:cs typeface="Times New Roman" pitchFamily="18" charset="0"/>
              </a:rPr>
              <a:t>da affidare </a:t>
            </a:r>
            <a:r>
              <a:rPr lang="it-IT" sz="1900" dirty="0">
                <a:latin typeface="Times New Roman" pitchFamily="18" charset="0"/>
                <a:cs typeface="Times New Roman" pitchFamily="18" charset="0"/>
              </a:rPr>
              <a:t>(quali ad esempio architettura, ingegneria, scienze e tecnologie agrarie, scienze e tecnologie fo-restali e ambientali, scienze e tecnologie geologiche, o equipollenti, scienze naturali e titoli equipollenti ai precedenti) </a:t>
            </a:r>
            <a:r>
              <a:rPr lang="it-IT" sz="2600" dirty="0">
                <a:latin typeface="Times New Roman" pitchFamily="18" charset="0"/>
                <a:cs typeface="Times New Roman" pitchFamily="18" charset="0"/>
              </a:rPr>
              <a:t>+ </a:t>
            </a:r>
            <a:r>
              <a:rPr lang="it-IT" sz="2600" b="1" dirty="0">
                <a:latin typeface="Times New Roman" pitchFamily="18" charset="0"/>
                <a:cs typeface="Times New Roman" pitchFamily="18" charset="0"/>
              </a:rPr>
              <a:t>abilitazione all’esercizio della professione</a:t>
            </a:r>
            <a:r>
              <a:rPr lang="it-IT" sz="2600" dirty="0">
                <a:latin typeface="Times New Roman" pitchFamily="18" charset="0"/>
                <a:cs typeface="Times New Roman" pitchFamily="18" charset="0"/>
              </a:rPr>
              <a:t>, nelle more della previsione di apposite sezioni speciali per l’iscrizione al relativo Albo ed </a:t>
            </a:r>
            <a:r>
              <a:rPr lang="it-IT" sz="2600" b="1" dirty="0">
                <a:latin typeface="Times New Roman" pitchFamily="18" charset="0"/>
                <a:cs typeface="Times New Roman" pitchFamily="18" charset="0"/>
              </a:rPr>
              <a:t>esperienza almeno triennale </a:t>
            </a:r>
            <a:r>
              <a:rPr lang="it-IT" sz="2600" dirty="0">
                <a:latin typeface="Times New Roman" pitchFamily="18" charset="0"/>
                <a:cs typeface="Times New Roman" pitchFamily="18" charset="0"/>
              </a:rPr>
              <a:t>nell’ambito delle attività di programmazione, progettazione, affidamento o esecuzione di appalti e concessioni di lavori; </a:t>
            </a:r>
          </a:p>
          <a:p>
            <a:pPr algn="just">
              <a:buNone/>
            </a:pPr>
            <a:r>
              <a:rPr lang="it-IT" sz="2600" dirty="0">
                <a:latin typeface="Times New Roman" pitchFamily="18" charset="0"/>
                <a:cs typeface="Times New Roman" pitchFamily="18" charset="0"/>
              </a:rPr>
              <a:t>C) la terza ipotesi si riferisce al </a:t>
            </a:r>
            <a:r>
              <a:rPr lang="it-IT" sz="2600" b="1" dirty="0">
                <a:latin typeface="Times New Roman" pitchFamily="18" charset="0"/>
                <a:cs typeface="Times New Roman" pitchFamily="18" charset="0"/>
              </a:rPr>
              <a:t>possesso delle laurea quinquennale </a:t>
            </a:r>
            <a:r>
              <a:rPr lang="it-IT" sz="1900" dirty="0">
                <a:latin typeface="Times New Roman" pitchFamily="18" charset="0"/>
                <a:cs typeface="Times New Roman" pitchFamily="18" charset="0"/>
              </a:rPr>
              <a:t>in architettura, ingegneria, scienze e tecnologie agrarie, scienze e tecnologie forestali e ambientali, scienze e tecnologie geologiche, o equipollenti, scienze naturali, </a:t>
            </a:r>
            <a:r>
              <a:rPr lang="it-IT" sz="2600" dirty="0">
                <a:latin typeface="Times New Roman" pitchFamily="18" charset="0"/>
                <a:cs typeface="Times New Roman" pitchFamily="18" charset="0"/>
              </a:rPr>
              <a:t>con l’</a:t>
            </a:r>
            <a:r>
              <a:rPr lang="it-IT" sz="2600" b="1" dirty="0">
                <a:latin typeface="Times New Roman" pitchFamily="18" charset="0"/>
                <a:cs typeface="Times New Roman" pitchFamily="18" charset="0"/>
              </a:rPr>
              <a:t>abilitazione all’esercizio della professione </a:t>
            </a:r>
            <a:r>
              <a:rPr lang="it-IT" sz="2600" dirty="0">
                <a:latin typeface="Times New Roman" pitchFamily="18" charset="0"/>
                <a:cs typeface="Times New Roman" pitchFamily="18" charset="0"/>
              </a:rPr>
              <a:t>ed </a:t>
            </a:r>
            <a:r>
              <a:rPr lang="it-IT" sz="2600" b="1" dirty="0">
                <a:latin typeface="Times New Roman" pitchFamily="18" charset="0"/>
                <a:cs typeface="Times New Roman" pitchFamily="18" charset="0"/>
              </a:rPr>
              <a:t>esperienza almeno biennale </a:t>
            </a:r>
            <a:r>
              <a:rPr lang="it-IT" sz="2600" dirty="0">
                <a:latin typeface="Times New Roman" pitchFamily="18" charset="0"/>
                <a:cs typeface="Times New Roman" pitchFamily="18" charset="0"/>
              </a:rPr>
              <a:t>nelle attività di programmazione, progettazione, affidamento o esecuzione di appalti e concessioni di lavori. </a:t>
            </a:r>
          </a:p>
        </p:txBody>
      </p:sp>
    </p:spTree>
    <p:extLst>
      <p:ext uri="{BB962C8B-B14F-4D97-AF65-F5344CB8AC3E}">
        <p14:creationId xmlns:p14="http://schemas.microsoft.com/office/powerpoint/2010/main" val="3064660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1800" b="1" dirty="0">
                <a:latin typeface="Times New Roman" pitchFamily="18" charset="0"/>
                <a:cs typeface="Times New Roman" pitchFamily="18" charset="0"/>
              </a:rPr>
              <a:t>RUP – AGGIORNAMENTO LINEA GUIDA ANAC</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(DETERMINAZIONE N. 1007/2017)</a:t>
            </a:r>
            <a:endParaRPr lang="it-IT" sz="1800" dirty="0"/>
          </a:p>
        </p:txBody>
      </p:sp>
      <p:sp>
        <p:nvSpPr>
          <p:cNvPr id="3" name="Segnaposto contenuto 2"/>
          <p:cNvSpPr>
            <a:spLocks noGrp="1"/>
          </p:cNvSpPr>
          <p:nvPr>
            <p:ph idx="1"/>
          </p:nvPr>
        </p:nvSpPr>
        <p:spPr>
          <a:xfrm>
            <a:off x="457200" y="1052736"/>
            <a:ext cx="8229600" cy="5688632"/>
          </a:xfrm>
        </p:spPr>
        <p:txBody>
          <a:bodyPr>
            <a:noAutofit/>
          </a:bodyPr>
          <a:lstStyle/>
          <a:p>
            <a:pPr algn="just">
              <a:buNone/>
            </a:pPr>
            <a:r>
              <a:rPr lang="it-IT" sz="2800" dirty="0">
                <a:latin typeface="Times New Roman" pitchFamily="18" charset="0"/>
                <a:cs typeface="Times New Roman" pitchFamily="18" charset="0"/>
              </a:rPr>
              <a:t>Per </a:t>
            </a:r>
            <a:r>
              <a:rPr lang="it-IT" b="1" u="sng" dirty="0">
                <a:solidFill>
                  <a:srgbClr val="C00000"/>
                </a:solidFill>
                <a:latin typeface="Times New Roman" pitchFamily="18" charset="0"/>
                <a:cs typeface="Times New Roman" pitchFamily="18" charset="0"/>
              </a:rPr>
              <a:t>lavori di importo pari o inferiore al milione di euro fino a tutto il sottosoglia comunitario</a:t>
            </a:r>
            <a:r>
              <a:rPr lang="it-IT" sz="2800" dirty="0">
                <a:latin typeface="Times New Roman" pitchFamily="18" charset="0"/>
                <a:cs typeface="Times New Roman" pitchFamily="18" charset="0"/>
              </a:rPr>
              <a:t>, il RUP deve essere in possesso, anche in questo caso alternativamente: </a:t>
            </a:r>
          </a:p>
          <a:p>
            <a:pPr algn="just">
              <a:buNone/>
            </a:pPr>
            <a:r>
              <a:rPr lang="it-IT" sz="2800" dirty="0">
                <a:latin typeface="Times New Roman" pitchFamily="18" charset="0"/>
                <a:cs typeface="Times New Roman" pitchFamily="18" charset="0"/>
              </a:rPr>
              <a:t>A) della </a:t>
            </a:r>
            <a:r>
              <a:rPr lang="it-IT" sz="2800" b="1" dirty="0">
                <a:latin typeface="Times New Roman" pitchFamily="18" charset="0"/>
                <a:cs typeface="Times New Roman" pitchFamily="18" charset="0"/>
              </a:rPr>
              <a:t>laurea triennale</a:t>
            </a:r>
            <a:r>
              <a:rPr lang="it-IT" sz="2800" dirty="0">
                <a:latin typeface="Times New Roman" pitchFamily="18" charset="0"/>
                <a:cs typeface="Times New Roman" pitchFamily="18" charset="0"/>
              </a:rPr>
              <a:t> </a:t>
            </a:r>
            <a:r>
              <a:rPr lang="it-IT" sz="2200" dirty="0">
                <a:latin typeface="Times New Roman" pitchFamily="18" charset="0"/>
                <a:cs typeface="Times New Roman" pitchFamily="18" charset="0"/>
              </a:rPr>
              <a:t>in architettura, ingegneria, scienze e tecnologie agrarie, scienze e tecnologie forestali e ambientali, scienze e tecnologie geologiche, o equipollenti, scienze naturali e titoli equipollenti ai precedenti</a:t>
            </a:r>
            <a:r>
              <a:rPr lang="it-IT" sz="2800" dirty="0">
                <a:latin typeface="Times New Roman" pitchFamily="18" charset="0"/>
                <a:cs typeface="Times New Roman" pitchFamily="18" charset="0"/>
              </a:rPr>
              <a:t>, </a:t>
            </a:r>
            <a:r>
              <a:rPr lang="it-IT" sz="2800" b="1" dirty="0">
                <a:latin typeface="Times New Roman" pitchFamily="18" charset="0"/>
                <a:cs typeface="Times New Roman" pitchFamily="18" charset="0"/>
              </a:rPr>
              <a:t>abilitazione all’esercizio della professione</a:t>
            </a:r>
            <a:r>
              <a:rPr lang="it-IT" sz="2800" dirty="0">
                <a:latin typeface="Times New Roman" pitchFamily="18" charset="0"/>
                <a:cs typeface="Times New Roman" pitchFamily="18" charset="0"/>
              </a:rPr>
              <a:t>, nelle more della previsione di apposite sezioni speciali per l’iscrizione al relativo Albo e </a:t>
            </a:r>
            <a:r>
              <a:rPr lang="it-IT" sz="2800" b="1" dirty="0">
                <a:latin typeface="Times New Roman" pitchFamily="18" charset="0"/>
                <a:cs typeface="Times New Roman" pitchFamily="18" charset="0"/>
              </a:rPr>
              <a:t>anzianità di servizio ed esperienza almeno quinquennale </a:t>
            </a:r>
            <a:r>
              <a:rPr lang="it-IT" sz="2800" dirty="0">
                <a:latin typeface="Times New Roman" pitchFamily="18" charset="0"/>
                <a:cs typeface="Times New Roman" pitchFamily="18" charset="0"/>
              </a:rPr>
              <a:t>nell’ambito dell’affidamento di appalti e concessioni di lavori; </a:t>
            </a:r>
          </a:p>
        </p:txBody>
      </p:sp>
    </p:spTree>
    <p:extLst>
      <p:ext uri="{BB962C8B-B14F-4D97-AF65-F5344CB8AC3E}">
        <p14:creationId xmlns:p14="http://schemas.microsoft.com/office/powerpoint/2010/main" val="18382219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fontScale="90000"/>
          </a:bodyPr>
          <a:lstStyle/>
          <a:p>
            <a:r>
              <a:rPr lang="it-IT" sz="1800" b="1" dirty="0">
                <a:latin typeface="Times New Roman" pitchFamily="18" charset="0"/>
                <a:cs typeface="Times New Roman" pitchFamily="18" charset="0"/>
              </a:rPr>
              <a:t>RUP – AGGIORNAMENTO LINEA GUIDA ANAC</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(DETERMINAZIONE N. 1007/2017)</a:t>
            </a:r>
            <a:endParaRPr lang="it-IT" sz="1800" dirty="0"/>
          </a:p>
        </p:txBody>
      </p:sp>
      <p:sp>
        <p:nvSpPr>
          <p:cNvPr id="3" name="Segnaposto contenuto 2"/>
          <p:cNvSpPr>
            <a:spLocks noGrp="1"/>
          </p:cNvSpPr>
          <p:nvPr>
            <p:ph idx="1"/>
          </p:nvPr>
        </p:nvSpPr>
        <p:spPr>
          <a:xfrm>
            <a:off x="457200" y="980728"/>
            <a:ext cx="8229600" cy="5472608"/>
          </a:xfrm>
        </p:spPr>
        <p:txBody>
          <a:bodyPr>
            <a:normAutofit fontScale="92500" lnSpcReduction="10000"/>
          </a:bodyPr>
          <a:lstStyle/>
          <a:p>
            <a:pPr algn="just">
              <a:buNone/>
            </a:pPr>
            <a:r>
              <a:rPr lang="it-IT" dirty="0">
                <a:latin typeface="Times New Roman" pitchFamily="18" charset="0"/>
                <a:cs typeface="Times New Roman" pitchFamily="18" charset="0"/>
              </a:rPr>
              <a:t>B) oppure </a:t>
            </a:r>
            <a:r>
              <a:rPr lang="it-IT" b="1" dirty="0">
                <a:latin typeface="Times New Roman" pitchFamily="18" charset="0"/>
                <a:cs typeface="Times New Roman" pitchFamily="18" charset="0"/>
              </a:rPr>
              <a:t>laurea quinquennale </a:t>
            </a:r>
            <a:r>
              <a:rPr lang="it-IT" dirty="0">
                <a:latin typeface="Times New Roman" pitchFamily="18" charset="0"/>
                <a:cs typeface="Times New Roman" pitchFamily="18" charset="0"/>
              </a:rPr>
              <a:t>nelle stesse materie anche sopra riportate, </a:t>
            </a:r>
            <a:r>
              <a:rPr lang="it-IT" b="1" dirty="0">
                <a:latin typeface="Times New Roman" pitchFamily="18" charset="0"/>
                <a:cs typeface="Times New Roman" pitchFamily="18" charset="0"/>
              </a:rPr>
              <a:t>abilitazione all’esercizio della professione </a:t>
            </a:r>
            <a:r>
              <a:rPr lang="it-IT" dirty="0">
                <a:latin typeface="Times New Roman" pitchFamily="18" charset="0"/>
                <a:cs typeface="Times New Roman" pitchFamily="18" charset="0"/>
              </a:rPr>
              <a:t>ed </a:t>
            </a:r>
            <a:r>
              <a:rPr lang="it-IT" b="1" dirty="0">
                <a:latin typeface="Times New Roman" pitchFamily="18" charset="0"/>
                <a:cs typeface="Times New Roman" pitchFamily="18" charset="0"/>
              </a:rPr>
              <a:t>esperienza almeno triennale </a:t>
            </a:r>
            <a:r>
              <a:rPr lang="it-IT" dirty="0">
                <a:latin typeface="Times New Roman" pitchFamily="18" charset="0"/>
                <a:cs typeface="Times New Roman" pitchFamily="18" charset="0"/>
              </a:rPr>
              <a:t>nelle attività di programmazione, progettazione, affidamento o esecuzione di appalti e concessioni di lavori. </a:t>
            </a:r>
          </a:p>
          <a:p>
            <a:pPr algn="just">
              <a:buNone/>
            </a:pPr>
            <a:r>
              <a:rPr lang="it-IT" sz="2800" dirty="0">
                <a:latin typeface="Times New Roman" pitchFamily="18" charset="0"/>
                <a:cs typeface="Times New Roman" pitchFamily="18" charset="0"/>
              </a:rPr>
              <a:t>Inoltre, possono svolgere, altresì, le funzioni di RUP i </a:t>
            </a:r>
            <a:r>
              <a:rPr lang="it-IT" sz="2800" b="1" dirty="0">
                <a:latin typeface="Times New Roman" pitchFamily="18" charset="0"/>
                <a:cs typeface="Times New Roman" pitchFamily="18" charset="0"/>
              </a:rPr>
              <a:t>tecnici in possesso di diploma di geometra/tecnico delle costruzioni </a:t>
            </a:r>
            <a:r>
              <a:rPr lang="it-IT" sz="2800" dirty="0">
                <a:latin typeface="Times New Roman" pitchFamily="18" charset="0"/>
                <a:cs typeface="Times New Roman" pitchFamily="18" charset="0"/>
              </a:rPr>
              <a:t>o titoli equipollenti ai precedenti purché in possesso di un’</a:t>
            </a:r>
            <a:r>
              <a:rPr lang="it-IT" sz="2800" b="1" dirty="0">
                <a:latin typeface="Times New Roman" pitchFamily="18" charset="0"/>
                <a:cs typeface="Times New Roman" pitchFamily="18" charset="0"/>
              </a:rPr>
              <a:t>anzianità di servizio </a:t>
            </a:r>
            <a:r>
              <a:rPr lang="it-IT" sz="2800" dirty="0">
                <a:latin typeface="Times New Roman" pitchFamily="18" charset="0"/>
                <a:cs typeface="Times New Roman" pitchFamily="18" charset="0"/>
              </a:rPr>
              <a:t>ed </a:t>
            </a:r>
            <a:r>
              <a:rPr lang="it-IT" sz="2800" b="1" dirty="0">
                <a:latin typeface="Times New Roman" pitchFamily="18" charset="0"/>
                <a:cs typeface="Times New Roman" pitchFamily="18" charset="0"/>
              </a:rPr>
              <a:t>esperienza di almeno quindici anni </a:t>
            </a:r>
            <a:r>
              <a:rPr lang="it-IT" sz="2800" dirty="0">
                <a:latin typeface="Times New Roman" pitchFamily="18" charset="0"/>
                <a:cs typeface="Times New Roman" pitchFamily="18" charset="0"/>
              </a:rPr>
              <a:t>nell’ambito delle attività di programmazione, progettazione, affidamento o esecuzione di appalti e concessioni di lavori. </a:t>
            </a:r>
          </a:p>
        </p:txBody>
      </p:sp>
    </p:spTree>
    <p:extLst>
      <p:ext uri="{BB962C8B-B14F-4D97-AF65-F5344CB8AC3E}">
        <p14:creationId xmlns:p14="http://schemas.microsoft.com/office/powerpoint/2010/main" val="14023370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1800" b="1" dirty="0">
                <a:latin typeface="Times New Roman" pitchFamily="18" charset="0"/>
                <a:cs typeface="Times New Roman" pitchFamily="18" charset="0"/>
              </a:rPr>
              <a:t>RUP – AGGIORNAMENTO LINEA GUIDA ANAC</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(DETERMINAZIONE N. 1007/2017)</a:t>
            </a:r>
            <a:endParaRPr lang="it-IT" sz="1800" dirty="0"/>
          </a:p>
        </p:txBody>
      </p:sp>
      <p:sp>
        <p:nvSpPr>
          <p:cNvPr id="3" name="Segnaposto contenuto 2"/>
          <p:cNvSpPr>
            <a:spLocks noGrp="1"/>
          </p:cNvSpPr>
          <p:nvPr>
            <p:ph idx="1"/>
          </p:nvPr>
        </p:nvSpPr>
        <p:spPr>
          <a:xfrm>
            <a:off x="457200" y="1340768"/>
            <a:ext cx="8229600" cy="5400600"/>
          </a:xfrm>
        </p:spPr>
        <p:txBody>
          <a:bodyPr>
            <a:normAutofit/>
          </a:bodyPr>
          <a:lstStyle/>
          <a:p>
            <a:pPr algn="just">
              <a:buNone/>
            </a:pPr>
            <a:r>
              <a:rPr lang="it-IT" sz="3600" b="1" u="sng" dirty="0">
                <a:solidFill>
                  <a:srgbClr val="C00000"/>
                </a:solidFill>
                <a:latin typeface="Times New Roman" pitchFamily="18" charset="0"/>
                <a:cs typeface="Times New Roman" pitchFamily="18" charset="0"/>
              </a:rPr>
              <a:t>Per lavori di importo pari o sopra soglia</a:t>
            </a:r>
            <a:r>
              <a:rPr lang="it-IT" sz="3600" dirty="0">
                <a:latin typeface="Times New Roman" pitchFamily="18" charset="0"/>
                <a:cs typeface="Times New Roman" pitchFamily="18" charset="0"/>
              </a:rPr>
              <a:t>, </a:t>
            </a:r>
            <a:r>
              <a:rPr lang="it-IT" sz="2800" dirty="0">
                <a:latin typeface="Times New Roman" pitchFamily="18" charset="0"/>
                <a:cs typeface="Times New Roman" pitchFamily="18" charset="0"/>
              </a:rPr>
              <a:t>il RUP deve essere in possesso di una </a:t>
            </a:r>
            <a:r>
              <a:rPr lang="it-IT" sz="2800" b="1" dirty="0">
                <a:latin typeface="Times New Roman" pitchFamily="18" charset="0"/>
                <a:cs typeface="Times New Roman" pitchFamily="18" charset="0"/>
              </a:rPr>
              <a:t>Laurea magistrale o specialistica nelle materie già indicate</a:t>
            </a:r>
            <a:r>
              <a:rPr lang="it-IT" sz="2800" dirty="0">
                <a:latin typeface="Times New Roman" pitchFamily="18" charset="0"/>
                <a:cs typeface="Times New Roman" pitchFamily="18" charset="0"/>
              </a:rPr>
              <a:t>, </a:t>
            </a:r>
            <a:r>
              <a:rPr lang="it-IT" sz="2800" b="1" dirty="0">
                <a:latin typeface="Times New Roman" pitchFamily="18" charset="0"/>
                <a:cs typeface="Times New Roman" pitchFamily="18" charset="0"/>
              </a:rPr>
              <a:t>abilitazione all’esercizio della professione</a:t>
            </a:r>
            <a:r>
              <a:rPr lang="it-IT" sz="2800" dirty="0">
                <a:latin typeface="Times New Roman" pitchFamily="18" charset="0"/>
                <a:cs typeface="Times New Roman" pitchFamily="18" charset="0"/>
              </a:rPr>
              <a:t>, nelle more della previsione di apposite sezioni speciali per l’iscrizione al relativo Albo, e </a:t>
            </a:r>
            <a:r>
              <a:rPr lang="it-IT" sz="2800" b="1" dirty="0">
                <a:latin typeface="Times New Roman" pitchFamily="18" charset="0"/>
                <a:cs typeface="Times New Roman" pitchFamily="18" charset="0"/>
              </a:rPr>
              <a:t>anzianità di servizio ed esperienza almeno quinquennale </a:t>
            </a:r>
            <a:r>
              <a:rPr lang="it-IT" sz="2800" dirty="0">
                <a:latin typeface="Times New Roman" pitchFamily="18" charset="0"/>
                <a:cs typeface="Times New Roman" pitchFamily="18" charset="0"/>
              </a:rPr>
              <a:t>nell’ambito delle attività di programmazione, progettazione, affidamento o esecuzione di appalti e concessioni di lavori. </a:t>
            </a:r>
          </a:p>
          <a:p>
            <a:pPr>
              <a:buNone/>
            </a:pPr>
            <a:endParaRPr lang="it-IT" dirty="0"/>
          </a:p>
        </p:txBody>
      </p:sp>
    </p:spTree>
    <p:extLst>
      <p:ext uri="{BB962C8B-B14F-4D97-AF65-F5344CB8AC3E}">
        <p14:creationId xmlns:p14="http://schemas.microsoft.com/office/powerpoint/2010/main" val="415849064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1800" b="1" dirty="0">
                <a:latin typeface="Times New Roman" pitchFamily="18" charset="0"/>
                <a:cs typeface="Times New Roman" pitchFamily="18" charset="0"/>
              </a:rPr>
              <a:t>RUP – AGGIORNAMENTO LINEA GUIDA ANAC</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(DETERMINAZIONE N. 1007/2017)</a:t>
            </a:r>
            <a:endParaRPr lang="it-IT" sz="1800" dirty="0"/>
          </a:p>
        </p:txBody>
      </p:sp>
      <p:sp>
        <p:nvSpPr>
          <p:cNvPr id="3" name="Segnaposto contenuto 2"/>
          <p:cNvSpPr>
            <a:spLocks noGrp="1"/>
          </p:cNvSpPr>
          <p:nvPr>
            <p:ph idx="1"/>
          </p:nvPr>
        </p:nvSpPr>
        <p:spPr>
          <a:xfrm>
            <a:off x="457200" y="980728"/>
            <a:ext cx="8229600" cy="5688632"/>
          </a:xfrm>
        </p:spPr>
        <p:txBody>
          <a:bodyPr>
            <a:normAutofit fontScale="70000" lnSpcReduction="20000"/>
          </a:bodyPr>
          <a:lstStyle/>
          <a:p>
            <a:pPr algn="just">
              <a:buNone/>
            </a:pPr>
            <a:r>
              <a:rPr lang="it-IT" dirty="0">
                <a:latin typeface="Times New Roman" pitchFamily="18" charset="0"/>
                <a:cs typeface="Times New Roman" pitchFamily="18" charset="0"/>
              </a:rPr>
              <a:t>Per i </a:t>
            </a:r>
            <a:r>
              <a:rPr lang="it-IT" sz="4600" b="1" u="sng" dirty="0">
                <a:solidFill>
                  <a:srgbClr val="C00000"/>
                </a:solidFill>
                <a:latin typeface="Times New Roman" pitchFamily="18" charset="0"/>
                <a:cs typeface="Times New Roman" pitchFamily="18" charset="0"/>
              </a:rPr>
              <a:t>servizi e le forniture di importo inferiore alle soglie comunitarie</a:t>
            </a:r>
            <a:r>
              <a:rPr lang="it-IT" sz="4600" dirty="0">
                <a:solidFill>
                  <a:srgbClr val="C00000"/>
                </a:solidFill>
                <a:latin typeface="Times New Roman" pitchFamily="18" charset="0"/>
                <a:cs typeface="Times New Roman" pitchFamily="18" charset="0"/>
              </a:rPr>
              <a:t>, </a:t>
            </a:r>
            <a:r>
              <a:rPr lang="it-IT" dirty="0">
                <a:latin typeface="Times New Roman" pitchFamily="18" charset="0"/>
                <a:cs typeface="Times New Roman" pitchFamily="18" charset="0"/>
              </a:rPr>
              <a:t>il RUP deve essere in possesso, </a:t>
            </a:r>
            <a:r>
              <a:rPr lang="it-IT" u="sng" dirty="0">
                <a:latin typeface="Times New Roman" pitchFamily="18" charset="0"/>
                <a:cs typeface="Times New Roman" pitchFamily="18" charset="0"/>
              </a:rPr>
              <a:t>alternativamente</a:t>
            </a:r>
            <a:r>
              <a:rPr lang="it-IT" dirty="0">
                <a:latin typeface="Times New Roman" pitchFamily="18" charset="0"/>
                <a:cs typeface="Times New Roman" pitchFamily="18" charset="0"/>
              </a:rPr>
              <a:t>: </a:t>
            </a:r>
          </a:p>
          <a:p>
            <a:pPr algn="just">
              <a:buNone/>
            </a:pPr>
            <a:r>
              <a:rPr lang="it-IT" dirty="0">
                <a:latin typeface="Times New Roman" pitchFamily="18" charset="0"/>
                <a:cs typeface="Times New Roman" pitchFamily="18" charset="0"/>
              </a:rPr>
              <a:t>A) del </a:t>
            </a:r>
            <a:r>
              <a:rPr lang="it-IT" b="1" dirty="0">
                <a:latin typeface="Times New Roman" pitchFamily="18" charset="0"/>
                <a:cs typeface="Times New Roman" pitchFamily="18" charset="0"/>
              </a:rPr>
              <a:t>diploma di istruzione superiore di secondo grado </a:t>
            </a:r>
            <a:r>
              <a:rPr lang="it-IT" dirty="0">
                <a:latin typeface="Times New Roman" pitchFamily="18" charset="0"/>
                <a:cs typeface="Times New Roman" pitchFamily="18" charset="0"/>
              </a:rPr>
              <a:t>rilasciato da un istituto superiore al termine di un corso di studi quinquennale e un’</a:t>
            </a:r>
            <a:r>
              <a:rPr lang="it-IT" b="1" dirty="0">
                <a:latin typeface="Times New Roman" pitchFamily="18" charset="0"/>
                <a:cs typeface="Times New Roman" pitchFamily="18" charset="0"/>
              </a:rPr>
              <a:t>anzianità di servizio </a:t>
            </a:r>
            <a:r>
              <a:rPr lang="it-IT" dirty="0">
                <a:latin typeface="Times New Roman" pitchFamily="18" charset="0"/>
                <a:cs typeface="Times New Roman" pitchFamily="18" charset="0"/>
              </a:rPr>
              <a:t>ed </a:t>
            </a:r>
            <a:r>
              <a:rPr lang="it-IT" b="1" dirty="0">
                <a:latin typeface="Times New Roman" pitchFamily="18" charset="0"/>
                <a:cs typeface="Times New Roman" pitchFamily="18" charset="0"/>
              </a:rPr>
              <a:t>esperienza almeno quinquennale</a:t>
            </a:r>
            <a:r>
              <a:rPr lang="it-IT" dirty="0">
                <a:latin typeface="Times New Roman" pitchFamily="18" charset="0"/>
                <a:cs typeface="Times New Roman" pitchFamily="18" charset="0"/>
              </a:rPr>
              <a:t> nell’ambito delle attività di programmazione, progettazione, affidamento o esecuzione di appalti e concessioni di servizi e forniture; </a:t>
            </a:r>
          </a:p>
          <a:p>
            <a:pPr algn="just">
              <a:buNone/>
            </a:pPr>
            <a:r>
              <a:rPr lang="it-IT" dirty="0">
                <a:latin typeface="Times New Roman" pitchFamily="18" charset="0"/>
                <a:cs typeface="Times New Roman" pitchFamily="18" charset="0"/>
              </a:rPr>
              <a:t>B) della </a:t>
            </a:r>
            <a:r>
              <a:rPr lang="it-IT" b="1" dirty="0">
                <a:latin typeface="Times New Roman" pitchFamily="18" charset="0"/>
                <a:cs typeface="Times New Roman" pitchFamily="18" charset="0"/>
              </a:rPr>
              <a:t>laurea triennale</a:t>
            </a:r>
            <a:r>
              <a:rPr lang="it-IT" dirty="0">
                <a:latin typeface="Times New Roman" pitchFamily="18" charset="0"/>
                <a:cs typeface="Times New Roman" pitchFamily="18" charset="0"/>
              </a:rPr>
              <a:t> ed </a:t>
            </a:r>
            <a:r>
              <a:rPr lang="it-IT" b="1" dirty="0">
                <a:latin typeface="Times New Roman" pitchFamily="18" charset="0"/>
                <a:cs typeface="Times New Roman" pitchFamily="18" charset="0"/>
              </a:rPr>
              <a:t>esperienza almeno triennale </a:t>
            </a:r>
            <a:r>
              <a:rPr lang="it-IT" dirty="0">
                <a:latin typeface="Times New Roman" pitchFamily="18" charset="0"/>
                <a:cs typeface="Times New Roman" pitchFamily="18" charset="0"/>
              </a:rPr>
              <a:t>nell’ambito delle attività di programmazione, progettazione, affidamento o esecuzione di appalti e concessioni di servizi e forniture; </a:t>
            </a:r>
          </a:p>
          <a:p>
            <a:pPr algn="just">
              <a:buNone/>
            </a:pPr>
            <a:r>
              <a:rPr lang="it-IT" dirty="0">
                <a:latin typeface="Times New Roman" pitchFamily="18" charset="0"/>
                <a:cs typeface="Times New Roman" pitchFamily="18" charset="0"/>
              </a:rPr>
              <a:t>C) della </a:t>
            </a:r>
            <a:r>
              <a:rPr lang="it-IT" b="1" dirty="0">
                <a:latin typeface="Times New Roman" pitchFamily="18" charset="0"/>
                <a:cs typeface="Times New Roman" pitchFamily="18" charset="0"/>
              </a:rPr>
              <a:t>laurea quinquennale </a:t>
            </a:r>
            <a:r>
              <a:rPr lang="it-IT" dirty="0">
                <a:latin typeface="Times New Roman" pitchFamily="18" charset="0"/>
                <a:cs typeface="Times New Roman" pitchFamily="18" charset="0"/>
              </a:rPr>
              <a:t>ed </a:t>
            </a:r>
            <a:r>
              <a:rPr lang="it-IT" b="1" dirty="0">
                <a:latin typeface="Times New Roman" pitchFamily="18" charset="0"/>
                <a:cs typeface="Times New Roman" pitchFamily="18" charset="0"/>
              </a:rPr>
              <a:t>esperienza almeno biennale </a:t>
            </a:r>
            <a:r>
              <a:rPr lang="it-IT" dirty="0">
                <a:latin typeface="Times New Roman" pitchFamily="18" charset="0"/>
                <a:cs typeface="Times New Roman" pitchFamily="18" charset="0"/>
              </a:rPr>
              <a:t>nell’ambito delle attività di programmazione, progettazione, affidamento o esecuzione di appalti e concessioni di servizi e forniture. </a:t>
            </a:r>
          </a:p>
        </p:txBody>
      </p:sp>
    </p:spTree>
    <p:extLst>
      <p:ext uri="{BB962C8B-B14F-4D97-AF65-F5344CB8AC3E}">
        <p14:creationId xmlns:p14="http://schemas.microsoft.com/office/powerpoint/2010/main" val="184589530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1800" b="1" dirty="0">
                <a:latin typeface="Times New Roman" pitchFamily="18" charset="0"/>
                <a:cs typeface="Times New Roman" pitchFamily="18" charset="0"/>
              </a:rPr>
              <a:t>RUP – AGGIORNAMENTO LINEA GUIDA ANAC</a:t>
            </a:r>
            <a:br>
              <a:rPr lang="it-IT" sz="1800" b="1" dirty="0">
                <a:latin typeface="Times New Roman" pitchFamily="18" charset="0"/>
                <a:cs typeface="Times New Roman" pitchFamily="18" charset="0"/>
              </a:rPr>
            </a:br>
            <a:r>
              <a:rPr lang="it-IT" sz="1800" b="1" dirty="0">
                <a:latin typeface="Times New Roman" pitchFamily="18" charset="0"/>
                <a:cs typeface="Times New Roman" pitchFamily="18" charset="0"/>
              </a:rPr>
              <a:t>(DETERMINAZIONE N. 1007/2017)</a:t>
            </a:r>
            <a:endParaRPr lang="it-IT" sz="1800" dirty="0"/>
          </a:p>
        </p:txBody>
      </p:sp>
      <p:sp>
        <p:nvSpPr>
          <p:cNvPr id="3" name="Segnaposto contenuto 2"/>
          <p:cNvSpPr>
            <a:spLocks noGrp="1"/>
          </p:cNvSpPr>
          <p:nvPr>
            <p:ph idx="1"/>
          </p:nvPr>
        </p:nvSpPr>
        <p:spPr>
          <a:xfrm>
            <a:off x="467544" y="1052736"/>
            <a:ext cx="8229600" cy="5616624"/>
          </a:xfrm>
        </p:spPr>
        <p:txBody>
          <a:bodyPr>
            <a:normAutofit fontScale="62500" lnSpcReduction="20000"/>
          </a:bodyPr>
          <a:lstStyle/>
          <a:p>
            <a:pPr algn="just">
              <a:buNone/>
            </a:pPr>
            <a:r>
              <a:rPr lang="it-IT" sz="3800" dirty="0">
                <a:latin typeface="Times New Roman" pitchFamily="18" charset="0"/>
                <a:cs typeface="Times New Roman" pitchFamily="18" charset="0"/>
              </a:rPr>
              <a:t>Per i </a:t>
            </a:r>
            <a:r>
              <a:rPr lang="it-IT" sz="5100" b="1" u="sng" dirty="0">
                <a:solidFill>
                  <a:srgbClr val="C00000"/>
                </a:solidFill>
                <a:latin typeface="Times New Roman" pitchFamily="18" charset="0"/>
                <a:cs typeface="Times New Roman" pitchFamily="18" charset="0"/>
              </a:rPr>
              <a:t>servizi e le forniture di importo superiore alle soglie comunitarie</a:t>
            </a:r>
            <a:r>
              <a:rPr lang="it-IT" sz="5100" dirty="0">
                <a:solidFill>
                  <a:srgbClr val="C00000"/>
                </a:solidFill>
                <a:latin typeface="Times New Roman" pitchFamily="18" charset="0"/>
                <a:cs typeface="Times New Roman" pitchFamily="18" charset="0"/>
              </a:rPr>
              <a:t>, </a:t>
            </a:r>
            <a:r>
              <a:rPr lang="it-IT" sz="3800" dirty="0">
                <a:latin typeface="Times New Roman" pitchFamily="18" charset="0"/>
                <a:cs typeface="Times New Roman" pitchFamily="18" charset="0"/>
              </a:rPr>
              <a:t>il RUP deve essere in possesso di </a:t>
            </a:r>
            <a:r>
              <a:rPr lang="it-IT" sz="3800" b="1" dirty="0">
                <a:latin typeface="Times New Roman" pitchFamily="18" charset="0"/>
                <a:cs typeface="Times New Roman" pitchFamily="18" charset="0"/>
              </a:rPr>
              <a:t>diploma di laurea</a:t>
            </a:r>
            <a:r>
              <a:rPr lang="it-IT" sz="3800" dirty="0">
                <a:latin typeface="Times New Roman" pitchFamily="18" charset="0"/>
                <a:cs typeface="Times New Roman" pitchFamily="18" charset="0"/>
              </a:rPr>
              <a:t> triennale, magistrale o specialistica e di un’</a:t>
            </a:r>
            <a:r>
              <a:rPr lang="it-IT" sz="3800" b="1" dirty="0">
                <a:latin typeface="Times New Roman" pitchFamily="18" charset="0"/>
                <a:cs typeface="Times New Roman" pitchFamily="18" charset="0"/>
              </a:rPr>
              <a:t>anzianità di servizio </a:t>
            </a:r>
            <a:r>
              <a:rPr lang="it-IT" sz="3800" dirty="0">
                <a:latin typeface="Times New Roman" pitchFamily="18" charset="0"/>
                <a:cs typeface="Times New Roman" pitchFamily="18" charset="0"/>
              </a:rPr>
              <a:t>ed </a:t>
            </a:r>
            <a:r>
              <a:rPr lang="it-IT" sz="3800" b="1" dirty="0">
                <a:latin typeface="Times New Roman" pitchFamily="18" charset="0"/>
                <a:cs typeface="Times New Roman" pitchFamily="18" charset="0"/>
              </a:rPr>
              <a:t>esperienza di almeno cinque anni</a:t>
            </a:r>
            <a:r>
              <a:rPr lang="it-IT" sz="3800" dirty="0">
                <a:latin typeface="Times New Roman" pitchFamily="18" charset="0"/>
                <a:cs typeface="Times New Roman" pitchFamily="18" charset="0"/>
              </a:rPr>
              <a:t> nell’ambito delle attività di programmazione, progettazione, affidamento o esecuzione di appalti e concessioni di servizi e forniture. </a:t>
            </a:r>
          </a:p>
          <a:p>
            <a:pPr algn="just">
              <a:buNone/>
            </a:pPr>
            <a:r>
              <a:rPr lang="it-IT" dirty="0">
                <a:latin typeface="Times New Roman" pitchFamily="18" charset="0"/>
                <a:cs typeface="Times New Roman" pitchFamily="18" charset="0"/>
              </a:rPr>
              <a:t>Possono svolgere, altresì, le funzioni di RUP coloro che sono in possesso di </a:t>
            </a:r>
            <a:r>
              <a:rPr lang="it-IT" b="1" dirty="0">
                <a:latin typeface="Times New Roman" pitchFamily="18" charset="0"/>
                <a:cs typeface="Times New Roman" pitchFamily="18" charset="0"/>
              </a:rPr>
              <a:t>diploma di istruzione superiore di secondo grado</a:t>
            </a:r>
            <a:r>
              <a:rPr lang="it-IT" dirty="0">
                <a:latin typeface="Times New Roman" pitchFamily="18" charset="0"/>
                <a:cs typeface="Times New Roman" pitchFamily="18" charset="0"/>
              </a:rPr>
              <a:t> rilasciato al termine di un corso di studi quinquenna-le e un’</a:t>
            </a:r>
            <a:r>
              <a:rPr lang="it-IT" b="1" dirty="0">
                <a:latin typeface="Times New Roman" pitchFamily="18" charset="0"/>
                <a:cs typeface="Times New Roman" pitchFamily="18" charset="0"/>
              </a:rPr>
              <a:t>anzianità di servizio </a:t>
            </a:r>
            <a:r>
              <a:rPr lang="it-IT" dirty="0">
                <a:latin typeface="Times New Roman" pitchFamily="18" charset="0"/>
                <a:cs typeface="Times New Roman" pitchFamily="18" charset="0"/>
              </a:rPr>
              <a:t>ed </a:t>
            </a:r>
            <a:r>
              <a:rPr lang="it-IT" b="1" dirty="0">
                <a:latin typeface="Times New Roman" pitchFamily="18" charset="0"/>
                <a:cs typeface="Times New Roman" pitchFamily="18" charset="0"/>
              </a:rPr>
              <a:t>esperienza di almeno dieci anni</a:t>
            </a:r>
            <a:r>
              <a:rPr lang="it-IT" dirty="0">
                <a:latin typeface="Times New Roman" pitchFamily="18" charset="0"/>
                <a:cs typeface="Times New Roman" pitchFamily="18" charset="0"/>
              </a:rPr>
              <a:t> nell’ambito delle attività di programmazione, progettazione, affidamento o esecuzione di appalti e concessioni di servizi e forniture. </a:t>
            </a:r>
          </a:p>
          <a:p>
            <a:pPr algn="just"/>
            <a:r>
              <a:rPr lang="it-IT" u="sng" dirty="0">
                <a:latin typeface="Times New Roman" pitchFamily="18" charset="0"/>
                <a:cs typeface="Times New Roman" pitchFamily="18" charset="0"/>
              </a:rPr>
              <a:t>ATTENZIONE</a:t>
            </a:r>
            <a:r>
              <a:rPr lang="it-IT" dirty="0">
                <a:latin typeface="Times New Roman" pitchFamily="18" charset="0"/>
                <a:cs typeface="Times New Roman" pitchFamily="18" charset="0"/>
              </a:rPr>
              <a:t>:  Per gli </a:t>
            </a:r>
            <a:r>
              <a:rPr lang="it-IT" b="1" dirty="0">
                <a:latin typeface="Times New Roman" pitchFamily="18" charset="0"/>
                <a:cs typeface="Times New Roman" pitchFamily="18" charset="0"/>
              </a:rPr>
              <a:t>appalti complessi </a:t>
            </a:r>
            <a:r>
              <a:rPr lang="it-IT" dirty="0">
                <a:latin typeface="Times New Roman" pitchFamily="18" charset="0"/>
                <a:cs typeface="Times New Roman" pitchFamily="18" charset="0"/>
              </a:rPr>
              <a:t>che richiedono valutazioni (altamente) specialistiche “</a:t>
            </a:r>
            <a:r>
              <a:rPr lang="it-IT" i="1" dirty="0">
                <a:latin typeface="Times New Roman" pitchFamily="18" charset="0"/>
                <a:cs typeface="Times New Roman" pitchFamily="18" charset="0"/>
              </a:rPr>
              <a:t>è necessario il possesso del titolo di studio nelle materie attinenti all’oggetto dell’affidamento”. </a:t>
            </a:r>
            <a:endParaRPr lang="it-IT" dirty="0">
              <a:latin typeface="Times New Roman" pitchFamily="18" charset="0"/>
              <a:cs typeface="Times New Roman" pitchFamily="18" charset="0"/>
            </a:endParaRPr>
          </a:p>
        </p:txBody>
      </p:sp>
    </p:spTree>
    <p:extLst>
      <p:ext uri="{BB962C8B-B14F-4D97-AF65-F5344CB8AC3E}">
        <p14:creationId xmlns:p14="http://schemas.microsoft.com/office/powerpoint/2010/main" val="152132723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1800" b="1" dirty="0">
                <a:latin typeface="Times New Roman" pitchFamily="18" charset="0"/>
                <a:cs typeface="Times New Roman" pitchFamily="18" charset="0"/>
              </a:rPr>
              <a:t>RUP – DISCIPLINA GENERALE</a:t>
            </a:r>
            <a:endParaRPr lang="it-IT" sz="1800" dirty="0"/>
          </a:p>
        </p:txBody>
      </p:sp>
      <p:sp>
        <p:nvSpPr>
          <p:cNvPr id="3" name="Segnaposto contenuto 2"/>
          <p:cNvSpPr>
            <a:spLocks noGrp="1"/>
          </p:cNvSpPr>
          <p:nvPr>
            <p:ph idx="1"/>
          </p:nvPr>
        </p:nvSpPr>
        <p:spPr>
          <a:xfrm>
            <a:off x="457200" y="836712"/>
            <a:ext cx="8229600" cy="5904656"/>
          </a:xfrm>
        </p:spPr>
        <p:txBody>
          <a:bodyPr>
            <a:normAutofit/>
          </a:bodyPr>
          <a:lstStyle/>
          <a:p>
            <a:pPr algn="just">
              <a:buFont typeface="Wingdings" panose="05000000000000000000" pitchFamily="2" charset="2"/>
              <a:buChar char="§"/>
            </a:pPr>
            <a:r>
              <a:rPr lang="it-IT" sz="2800" dirty="0">
                <a:latin typeface="Times New Roman" panose="02020603050405020304" pitchFamily="18" charset="0"/>
                <a:cs typeface="Times New Roman" panose="02020603050405020304" pitchFamily="18" charset="0"/>
              </a:rPr>
              <a:t>La </a:t>
            </a:r>
            <a:r>
              <a:rPr lang="it-IT" sz="2800" dirty="0">
                <a:solidFill>
                  <a:srgbClr val="0070C0"/>
                </a:solidFill>
                <a:latin typeface="Times New Roman" panose="02020603050405020304" pitchFamily="18" charset="0"/>
                <a:cs typeface="Times New Roman" panose="02020603050405020304" pitchFamily="18" charset="0"/>
              </a:rPr>
              <a:t>sostituzione del RUP</a:t>
            </a:r>
            <a:r>
              <a:rPr lang="it-IT" sz="2800" dirty="0">
                <a:latin typeface="Times New Roman" panose="02020603050405020304" pitchFamily="18" charset="0"/>
                <a:cs typeface="Times New Roman" panose="02020603050405020304" pitchFamily="18" charset="0"/>
              </a:rPr>
              <a:t>, individuato in sede di programmazione, non comporta modifiche alla stessa.</a:t>
            </a:r>
          </a:p>
          <a:p>
            <a:pPr algn="just">
              <a:buFont typeface="Wingdings" panose="05000000000000000000" pitchFamily="2" charset="2"/>
              <a:buChar char="§"/>
            </a:pPr>
            <a:r>
              <a:rPr lang="it-IT" sz="2800" dirty="0">
                <a:latin typeface="Times New Roman" panose="02020603050405020304" pitchFamily="18" charset="0"/>
                <a:cs typeface="Times New Roman" panose="02020603050405020304" pitchFamily="18" charset="0"/>
              </a:rPr>
              <a:t>Laddove sia accertata la </a:t>
            </a:r>
            <a:r>
              <a:rPr lang="it-IT" sz="2800" dirty="0">
                <a:solidFill>
                  <a:srgbClr val="0070C0"/>
                </a:solidFill>
                <a:latin typeface="Times New Roman" panose="02020603050405020304" pitchFamily="18" charset="0"/>
                <a:cs typeface="Times New Roman" panose="02020603050405020304" pitchFamily="18" charset="0"/>
              </a:rPr>
              <a:t>carenza nell’organico </a:t>
            </a:r>
            <a:r>
              <a:rPr lang="it-IT" sz="2800" dirty="0">
                <a:latin typeface="Times New Roman" panose="02020603050405020304" pitchFamily="18" charset="0"/>
                <a:cs typeface="Times New Roman" panose="02020603050405020304" pitchFamily="18" charset="0"/>
              </a:rPr>
              <a:t>della suddetta unità organizzativa, il RUP è nominato tra gli altri dipendenti in servizio. </a:t>
            </a:r>
          </a:p>
          <a:p>
            <a:pPr algn="just">
              <a:buFont typeface="Wingdings" panose="05000000000000000000" pitchFamily="2" charset="2"/>
              <a:buChar char="§"/>
            </a:pPr>
            <a:r>
              <a:rPr lang="it-IT" sz="2800" dirty="0">
                <a:latin typeface="Times New Roman" panose="02020603050405020304" pitchFamily="18" charset="0"/>
                <a:cs typeface="Times New Roman" panose="02020603050405020304" pitchFamily="18" charset="0"/>
              </a:rPr>
              <a:t>L’ufficio di responsabile unico del procedimento è obbligatorio e non può essere rifiutato.</a:t>
            </a:r>
          </a:p>
          <a:p>
            <a:pPr algn="just">
              <a:buFont typeface="Wingdings" panose="05000000000000000000" pitchFamily="2" charset="2"/>
              <a:buChar char="§"/>
            </a:pPr>
            <a:r>
              <a:rPr lang="it-IT" sz="2800" dirty="0">
                <a:latin typeface="Times New Roman" panose="02020603050405020304" pitchFamily="18" charset="0"/>
                <a:cs typeface="Times New Roman" panose="02020603050405020304" pitchFamily="18" charset="0"/>
              </a:rPr>
              <a:t>Il </a:t>
            </a:r>
            <a:r>
              <a:rPr lang="it-IT" sz="2800" dirty="0">
                <a:solidFill>
                  <a:srgbClr val="0070C0"/>
                </a:solidFill>
                <a:latin typeface="Times New Roman" panose="02020603050405020304" pitchFamily="18" charset="0"/>
                <a:cs typeface="Times New Roman" panose="02020603050405020304" pitchFamily="18" charset="0"/>
              </a:rPr>
              <a:t>nominativo del RUP è indicato nel bando o avviso </a:t>
            </a:r>
            <a:r>
              <a:rPr lang="it-IT" sz="2800" dirty="0">
                <a:latin typeface="Times New Roman" panose="02020603050405020304" pitchFamily="18" charset="0"/>
                <a:cs typeface="Times New Roman" panose="02020603050405020304" pitchFamily="18" charset="0"/>
              </a:rPr>
              <a:t>con cui si indice la gara per l'affidamento del contratto di lavori, servizi, forniture, ovvero, nelle procedure in cui non vi sia bando o avviso con cui si indice la gara, nell'invito a presentare un'offerta (art. 31, c. 2°).</a:t>
            </a:r>
          </a:p>
          <a:p>
            <a:pPr algn="just">
              <a:buFont typeface="Wingdings" panose="05000000000000000000" pitchFamily="2" charset="2"/>
              <a:buChar char="§"/>
            </a:pPr>
            <a:endParaRPr lang="it-I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4120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1800" b="1" dirty="0">
                <a:latin typeface="Times New Roman" pitchFamily="18" charset="0"/>
                <a:cs typeface="Times New Roman" pitchFamily="18" charset="0"/>
              </a:rPr>
              <a:t>RUP - COMPITI</a:t>
            </a:r>
          </a:p>
        </p:txBody>
      </p:sp>
      <p:sp>
        <p:nvSpPr>
          <p:cNvPr id="3" name="Segnaposto contenuto 2"/>
          <p:cNvSpPr>
            <a:spLocks noGrp="1"/>
          </p:cNvSpPr>
          <p:nvPr>
            <p:ph idx="1"/>
          </p:nvPr>
        </p:nvSpPr>
        <p:spPr>
          <a:xfrm>
            <a:off x="457200" y="1196752"/>
            <a:ext cx="8229600" cy="5112568"/>
          </a:xfrm>
        </p:spPr>
        <p:txBody>
          <a:bodyPr>
            <a:normAutofit/>
          </a:bodyPr>
          <a:lstStyle/>
          <a:p>
            <a:pPr algn="just">
              <a:buFont typeface="Wingdings" pitchFamily="2" charset="2"/>
              <a:buChar char="§"/>
            </a:pPr>
            <a:r>
              <a:rPr lang="it-IT" sz="3600" u="sng" dirty="0">
                <a:latin typeface="Times New Roman" pitchFamily="18" charset="0"/>
                <a:cs typeface="Times New Roman" pitchFamily="18" charset="0"/>
              </a:rPr>
              <a:t>Art. 31, comma 3°</a:t>
            </a:r>
            <a:r>
              <a:rPr lang="it-IT" sz="3600" dirty="0">
                <a:latin typeface="Times New Roman" pitchFamily="18" charset="0"/>
                <a:cs typeface="Times New Roman" pitchFamily="18" charset="0"/>
              </a:rPr>
              <a:t>:  </a:t>
            </a:r>
            <a:r>
              <a:rPr lang="it-IT" sz="3600" dirty="0">
                <a:solidFill>
                  <a:srgbClr val="0070C0"/>
                </a:solidFill>
                <a:latin typeface="Times New Roman" pitchFamily="18" charset="0"/>
                <a:cs typeface="Times New Roman" pitchFamily="18" charset="0"/>
              </a:rPr>
              <a:t>Il </a:t>
            </a:r>
            <a:r>
              <a:rPr lang="it-IT" sz="3600" b="1" u="sng" dirty="0">
                <a:solidFill>
                  <a:srgbClr val="0070C0"/>
                </a:solidFill>
                <a:latin typeface="Times New Roman" pitchFamily="18" charset="0"/>
                <a:cs typeface="Times New Roman" pitchFamily="18" charset="0"/>
              </a:rPr>
              <a:t>RUP</a:t>
            </a:r>
            <a:r>
              <a:rPr lang="it-IT" sz="3600" dirty="0">
                <a:latin typeface="Times New Roman" pitchFamily="18" charset="0"/>
                <a:cs typeface="Times New Roman" pitchFamily="18" charset="0"/>
              </a:rPr>
              <a:t>, ai sensi della legge n. 241/1990, </a:t>
            </a:r>
            <a:r>
              <a:rPr lang="it-IT" sz="3600" dirty="0">
                <a:solidFill>
                  <a:srgbClr val="0070C0"/>
                </a:solidFill>
                <a:latin typeface="Times New Roman" pitchFamily="18" charset="0"/>
                <a:cs typeface="Times New Roman" pitchFamily="18" charset="0"/>
              </a:rPr>
              <a:t>svolge tutti i compiti</a:t>
            </a:r>
            <a:r>
              <a:rPr lang="it-IT" sz="3600" dirty="0">
                <a:latin typeface="Times New Roman" pitchFamily="18" charset="0"/>
                <a:cs typeface="Times New Roman" pitchFamily="18" charset="0"/>
              </a:rPr>
              <a:t> relativi alle procedure di programmazione, progettazione, affidamento ed esecuzione previste dal presente codice, </a:t>
            </a:r>
            <a:r>
              <a:rPr lang="it-IT" sz="3600" dirty="0">
                <a:solidFill>
                  <a:srgbClr val="0070C0"/>
                </a:solidFill>
                <a:latin typeface="Times New Roman" pitchFamily="18" charset="0"/>
                <a:cs typeface="Times New Roman" pitchFamily="18" charset="0"/>
              </a:rPr>
              <a:t>che non siano specificatamente attribuiti ad altri organi o soggetti</a:t>
            </a:r>
            <a:r>
              <a:rPr lang="it-IT" sz="3600" dirty="0">
                <a:latin typeface="Times New Roman" pitchFamily="18" charset="0"/>
                <a:cs typeface="Times New Roman" pitchFamily="18" charset="0"/>
              </a:rPr>
              <a:t>.</a:t>
            </a:r>
          </a:p>
        </p:txBody>
      </p:sp>
    </p:spTree>
    <p:extLst>
      <p:ext uri="{BB962C8B-B14F-4D97-AF65-F5344CB8AC3E}">
        <p14:creationId xmlns:p14="http://schemas.microsoft.com/office/powerpoint/2010/main" val="383011123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1330</TotalTime>
  <Words>17094</Words>
  <Application>Microsoft Office PowerPoint</Application>
  <PresentationFormat>Presentazione su schermo (4:3)</PresentationFormat>
  <Paragraphs>682</Paragraphs>
  <Slides>164</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164</vt:i4>
      </vt:variant>
    </vt:vector>
  </HeadingPairs>
  <TitlesOfParts>
    <vt:vector size="170" baseType="lpstr">
      <vt:lpstr>Arial</vt:lpstr>
      <vt:lpstr>Bell MT</vt:lpstr>
      <vt:lpstr>Calibri</vt:lpstr>
      <vt:lpstr>Times New Roman</vt:lpstr>
      <vt:lpstr>Wingdings</vt:lpstr>
      <vt:lpstr>Tema di Office</vt:lpstr>
      <vt:lpstr>Presentazione standard di PowerPoint</vt:lpstr>
      <vt:lpstr>LE NOTE CRITICHE</vt:lpstr>
      <vt:lpstr>LE NUOVE DIRETTIVE EUROPEE IN MATERIA DI APPALTI E CONCESSIONI</vt:lpstr>
      <vt:lpstr>LEGGE DELEGA</vt:lpstr>
      <vt:lpstr>LEGGE DELEGA</vt:lpstr>
      <vt:lpstr>IL NUOVO CODICE</vt:lpstr>
      <vt:lpstr>IL NUOVO CODICE</vt:lpstr>
      <vt:lpstr>DECRETO DI RETTIFICA</vt:lpstr>
      <vt:lpstr>DECRETO DI RETTIFICA</vt:lpstr>
      <vt:lpstr>LEGGE DELEGA</vt:lpstr>
      <vt:lpstr>DECRETO CORRETTIVO - INTRODUZIONE </vt:lpstr>
      <vt:lpstr>DECRETO CORRETTIVO - INTRODUZIONE</vt:lpstr>
      <vt:lpstr>DECRETO CORRETTIVO - INTRODUZIONE</vt:lpstr>
      <vt:lpstr>DECRETO CORRETTIVO - INTRODUZIONE</vt:lpstr>
      <vt:lpstr>DECRETO CORRETTIVO - INTRODUZIONE</vt:lpstr>
      <vt:lpstr>DECRETO CORRETTIVO - INTRODUZIONE</vt:lpstr>
      <vt:lpstr>DECRETO CORRETTIVO – ENTRATA IN VIGORE</vt:lpstr>
      <vt:lpstr>RESPONSABILE DEL PROCEDIMENTO</vt:lpstr>
      <vt:lpstr>RESPONSABILE DEL PROCEDIMENTO</vt:lpstr>
      <vt:lpstr>UNITÀ ORGANIZZATIVA</vt:lpstr>
      <vt:lpstr>RESPONSABILE DEL PROCEDIMENTO</vt:lpstr>
      <vt:lpstr>RESPONSABILE DEL PROCEDIMENTO</vt:lpstr>
      <vt:lpstr>RESPONSABILE DEL PROCEDIMENTO</vt:lpstr>
      <vt:lpstr>RESPONSABILE DEL PROCEDIMENTO</vt:lpstr>
      <vt:lpstr>RESPONSABILE DEL PROCEDIMENTO</vt:lpstr>
      <vt:lpstr>COMPITI DEL RESPONSABILE DEL PROCEDIMENTO</vt:lpstr>
      <vt:lpstr>COMPITI DEL RESPONSABILE DEL PROCEDIMENTO</vt:lpstr>
      <vt:lpstr>COMPITI DEL RESPONSABILE DEL PROCEDIMENTO</vt:lpstr>
      <vt:lpstr>COMPITI DEL RESPONSABILE DEL PROCEDIMENTO</vt:lpstr>
      <vt:lpstr>COMPITI DEL RESPONSABILE DEL PROCEDIMENTO</vt:lpstr>
      <vt:lpstr>COMPITI DEL RESPONSABILE DEL PROCEDIMENTO</vt:lpstr>
      <vt:lpstr>COMPITI DEL RESPONSABILE DEL PROCEDIMENTO</vt:lpstr>
      <vt:lpstr>COMPITI DEL RESPONSABILE DEL PROCEDIMENTO</vt:lpstr>
      <vt:lpstr>COMPITI DEL RESPONSABILE DEL PROCEDIMENTO</vt:lpstr>
      <vt:lpstr>IL CONFLITTO DI INTERESSI</vt:lpstr>
      <vt:lpstr>IL CONFLITTO DI INTERESSI</vt:lpstr>
      <vt:lpstr>IL CONFLITTO DI INTERESSI</vt:lpstr>
      <vt:lpstr>IL CONFLITTO DI INTERESSI</vt:lpstr>
      <vt:lpstr>IL CONFLITTO DI INTERESSI</vt:lpstr>
      <vt:lpstr>IL CONFLITTO DI INTERESSI</vt:lpstr>
      <vt:lpstr>IL CONFLITTO DI INTERESSI</vt:lpstr>
      <vt:lpstr>IL CONFLITTO DI INTERESSI</vt:lpstr>
      <vt:lpstr>IL CONFLITTO DI INTERESSI</vt:lpstr>
      <vt:lpstr>IL CONFLITTO DI INTERESSI</vt:lpstr>
      <vt:lpstr>CONFLITTO DI INTERESSI</vt:lpstr>
      <vt:lpstr>CONFLITTO DI INTERESSI</vt:lpstr>
      <vt:lpstr>CONFLITTO DI INTERESSI</vt:lpstr>
      <vt:lpstr>IL CONFLITTO DI INTERESSI</vt:lpstr>
      <vt:lpstr>IL CONFLITTO DI INTERESSI</vt:lpstr>
      <vt:lpstr>IL CONFLITTO DI INTERESSI</vt:lpstr>
      <vt:lpstr>CONFLITTI DI INTERESSE</vt:lpstr>
      <vt:lpstr>CONFLITTI DI INTERESSE</vt:lpstr>
      <vt:lpstr>CONFLITTI DI INTERESSE</vt:lpstr>
      <vt:lpstr>CONFLITTI DI INTERESSE</vt:lpstr>
      <vt:lpstr>IL CONFLITTO DI INTERESSI</vt:lpstr>
      <vt:lpstr>IL CONFLITTO DI INTERESSI</vt:lpstr>
      <vt:lpstr>IL CONFLITTO DI INTERESSI</vt:lpstr>
      <vt:lpstr>IL CONFLITTO DI INTERESSI</vt:lpstr>
      <vt:lpstr>CONFLITTI DI INTERESSE E STAZIONI APPALTANTI  </vt:lpstr>
      <vt:lpstr>CONFLITTI DI INTERESSE E STAZIONI APPALTANTI</vt:lpstr>
      <vt:lpstr>CONFLITTI DI INTERESSE E STAZIONI APPALTANTI</vt:lpstr>
      <vt:lpstr>CONFLITTI DI INTERESSE E STAZIONI APPALTANTI</vt:lpstr>
      <vt:lpstr>CONFLITTI DI INTERESSE E STAZIONI APPALTANTI</vt:lpstr>
      <vt:lpstr>CONFLITTI DI INTERESSE E STAZIONI APPALTANTI</vt:lpstr>
      <vt:lpstr>CONFLITTI DI INTERESSE E STAZIONI APPALTANTI</vt:lpstr>
      <vt:lpstr>CONFLITTI DI INTERESSE E STAZIONI APPALTANTI</vt:lpstr>
      <vt:lpstr>CONFLITTI DI INTERESSE E STAZIONI APPALTANTI</vt:lpstr>
      <vt:lpstr>CONFLITTI DI INTERESSE E STAZIONI APPALTANTI</vt:lpstr>
      <vt:lpstr>RUP - CONCORRENZA</vt:lpstr>
      <vt:lpstr>RUP - CONCORRENZA</vt:lpstr>
      <vt:lpstr>RUP - CONCORRENZA</vt:lpstr>
      <vt:lpstr>RUP - CONCORRENZA</vt:lpstr>
      <vt:lpstr>RUP – DISCIPLINA GENERALE</vt:lpstr>
      <vt:lpstr>RUP – DISCIPLINA GENERALE</vt:lpstr>
      <vt:lpstr>RUP – DISCIPLINA GENERALE</vt:lpstr>
      <vt:lpstr>RUP – DISCIPLINA GENERALE</vt:lpstr>
      <vt:lpstr>RUP – DISCIPLINA GENERALE</vt:lpstr>
      <vt:lpstr>RUP – DISCIPLINA GENERALE</vt:lpstr>
      <vt:lpstr>RUP – AGGIORNAMENTO LINEA GUIDA ANAC (DETERMINAZIONE N. 1007/2017)</vt:lpstr>
      <vt:lpstr>RUP – AGGIORNAMENTO LINEA GUIDA ANAC (DETERMINAZIONE N. 1007/2017)</vt:lpstr>
      <vt:lpstr> RUP CDC - IMPLICAZIONI   </vt:lpstr>
      <vt:lpstr>RUP CDC - IMPLICAZIONI   </vt:lpstr>
      <vt:lpstr>  RUP CDC - IMPLICAZIONI  </vt:lpstr>
      <vt:lpstr>  RUP CDC - IMPLICAZIONI </vt:lpstr>
      <vt:lpstr>  IMPLICAZIONI PROCESSUALI   </vt:lpstr>
      <vt:lpstr>RUP – DISCIPLINA GENERALE</vt:lpstr>
      <vt:lpstr>RUP – AGGIORNAMENTO LINEA GUIDA ANAC (DETERMINAZIONE N. 1007/2017)</vt:lpstr>
      <vt:lpstr>RUP – AGGIORNAMENTO LINEA GUIDA ANAC (DETERMINAZIONE N. 1007/2017)</vt:lpstr>
      <vt:lpstr>RUP – AGGIORNAMENTO LINEA GUIDA ANAC (DETERMINAZIONE N. 1007/2017)</vt:lpstr>
      <vt:lpstr>RUP – AGGIORNAMENTO LINEA GUIDA ANAC (DETERMINAZIONE N. 1007/2017)</vt:lpstr>
      <vt:lpstr>RUP – AGGIORNAMENTO LINEA GUIDA ANAC (DETERMINAZIONE N. 1007/2017)</vt:lpstr>
      <vt:lpstr>RUP – AGGIORNAMENTO LINEA GUIDA ANAC (DETERMINAZIONE N. 1007/2017)</vt:lpstr>
      <vt:lpstr>RUP – AGGIORNAMENTO LINEA GUIDA ANAC (DETERMINAZIONE N. 1007/2017)</vt:lpstr>
      <vt:lpstr>RUP – AGGIORNAMENTO LINEA GUIDA ANAC (DETERMINAZIONE N. 1007/2017)</vt:lpstr>
      <vt:lpstr>RUP – AGGIORNAMENTO LINEA GUIDA ANAC (DETERMINAZIONE N. 1007/2017)</vt:lpstr>
      <vt:lpstr>RUP – AGGIORNAMENTO LINEA GUIDA ANAC (DETERMINAZIONE N. 1007/2017)</vt:lpstr>
      <vt:lpstr>RUP – AGGIORNAMENTO LINEA GUIDA ANAC (DETERMINAZIONE N. 1007/2017)</vt:lpstr>
      <vt:lpstr>RUP – DISCIPLINA GENERALE</vt:lpstr>
      <vt:lpstr>RUP - COMPITI</vt:lpstr>
      <vt:lpstr>RUP - COMPITI</vt:lpstr>
      <vt:lpstr>RUP - COMPITI</vt:lpstr>
      <vt:lpstr>RUP - COMPITI</vt:lpstr>
      <vt:lpstr>RUP – COMPITI (ANAC)</vt:lpstr>
      <vt:lpstr>RUP – COMPITI (ANAC)</vt:lpstr>
      <vt:lpstr>RUP – COMPITI (ANAC)</vt:lpstr>
      <vt:lpstr>RUP – COMPITI (ANAC)</vt:lpstr>
      <vt:lpstr>RUP – COMPITI (ANAC)</vt:lpstr>
      <vt:lpstr>RUP – COMPITI (ANAC)</vt:lpstr>
      <vt:lpstr>RUP – COMPITI (ANAC)</vt:lpstr>
      <vt:lpstr>RUP – COMPITI (ANAC)</vt:lpstr>
      <vt:lpstr>RUP – COMPITI (ANAC)</vt:lpstr>
      <vt:lpstr>RUP – COMPITI (ANAC)</vt:lpstr>
      <vt:lpstr>RUP – COMPITI</vt:lpstr>
      <vt:lpstr>RUP - COMPITI</vt:lpstr>
      <vt:lpstr>RUP - COMPITI</vt:lpstr>
      <vt:lpstr>RUP - COMPITI</vt:lpstr>
      <vt:lpstr>RUP - COMPITI</vt:lpstr>
      <vt:lpstr>RUP - COMPITI</vt:lpstr>
      <vt:lpstr>RUP - COMPITI</vt:lpstr>
      <vt:lpstr>RUP - COMPITI</vt:lpstr>
      <vt:lpstr>RUP - COMPITI</vt:lpstr>
      <vt:lpstr>RUP - COMPITI</vt:lpstr>
      <vt:lpstr>RUP - COMPITI</vt:lpstr>
      <vt:lpstr>RUP - COMPITI</vt:lpstr>
      <vt:lpstr>RUP - COMPITI</vt:lpstr>
      <vt:lpstr>RUP – PROGETTISTA – DL (ANAC)</vt:lpstr>
      <vt:lpstr>RUP – PROGETTISTA – DL (ANAC)</vt:lpstr>
      <vt:lpstr>RUP – PROGETTISTA – DL (ANAC)</vt:lpstr>
      <vt:lpstr>COMMISSIONE GIUDICATRICE</vt:lpstr>
      <vt:lpstr>COMMISSIONE GIUDICATRICE</vt:lpstr>
      <vt:lpstr>COMMISSIONE GIUDICATRICE</vt:lpstr>
      <vt:lpstr>INCOMPATIBILITA’ RUP-COMMISSARIO</vt:lpstr>
      <vt:lpstr>INCOMPATIBILITA’ RUP-COMMISSARIO</vt:lpstr>
      <vt:lpstr>INCOMPATIBILITA’ RUP-COMMISSARIO</vt:lpstr>
      <vt:lpstr>INCOMPATIBILITA’ RUP-COMMISSARIO</vt:lpstr>
      <vt:lpstr>INCOMPATIBILITA’ RUP-COMMISSARIO NUOVI SVILUPPI</vt:lpstr>
      <vt:lpstr>INCOMPATIBILITA’ RUP-COMMISSARIO NUOVI SVILUPPI</vt:lpstr>
      <vt:lpstr>INCOMPATIBILITA’ RUP-COMMISSARIO NUOVI SVILUPPI</vt:lpstr>
      <vt:lpstr>INCOMPATIBILITA’ RUP-COMMISSARIO NUOVI SVILUPPI</vt:lpstr>
      <vt:lpstr>INCOMPATIBILITA’ RUP-COMMISSARIO NUOVI SVILUPPI</vt:lpstr>
      <vt:lpstr>INCOMPATIBILITA’ RUP-COMMISSARIO NUOVI SVILUPPI</vt:lpstr>
      <vt:lpstr>INCOMPATIBILITA’ RUP-COMMISSARIO NUOVI SVILUPPI</vt:lpstr>
      <vt:lpstr>INCOMPATIBILITA’ RUP-COMMISSARIO NUOVI SVILUPPI</vt:lpstr>
      <vt:lpstr>INCOMPATIBILITA’ RUP-COMMISSARIO NUOVI SVILUPPI</vt:lpstr>
      <vt:lpstr>INCOMPATIBILITA’ RUP-COMMISSARIO NUOVI SVILUPPI</vt:lpstr>
      <vt:lpstr>COMMISSIONE GIUDICATRICE</vt:lpstr>
      <vt:lpstr>COMMISSIONE GIUDICATRICE</vt:lpstr>
      <vt:lpstr>COMMISSIONE GIUDICATRICE</vt:lpstr>
      <vt:lpstr>COMMISSIONE GIUDICATRICE - ANOMALIE</vt:lpstr>
      <vt:lpstr>COMMISSIONE GIUDICATRICE - ANOMALIE</vt:lpstr>
      <vt:lpstr>PROJECT MANAGER</vt:lpstr>
      <vt:lpstr>PROJECT MANAGER</vt:lpstr>
      <vt:lpstr>PROJECT MANAGER</vt:lpstr>
      <vt:lpstr>PROJECT MANAGER</vt:lpstr>
      <vt:lpstr>PROJECT MANAGER</vt:lpstr>
      <vt:lpstr>PROJECT MANAGER</vt:lpstr>
      <vt:lpstr>PROJECT MANAGER</vt:lpstr>
      <vt:lpstr>PROJECT MANAGER</vt:lpstr>
      <vt:lpstr>PROJECT MANAGER</vt:lpstr>
      <vt:lpstr>PROJECT MANAGER</vt:lpstr>
      <vt:lpstr>PROJECT MANAGER</vt:lpstr>
      <vt:lpstr>PROJECT MANAGER</vt:lpstr>
      <vt:lpstr>PROJECT MANAGER</vt:lpstr>
      <vt:lpstr>PROJECT MANAGER</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dc:creator>
  <cp:lastModifiedBy>Upel Varese</cp:lastModifiedBy>
  <cp:revision>108</cp:revision>
  <dcterms:created xsi:type="dcterms:W3CDTF">2018-02-12T06:09:18Z</dcterms:created>
  <dcterms:modified xsi:type="dcterms:W3CDTF">2018-04-19T10:10:09Z</dcterms:modified>
</cp:coreProperties>
</file>